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8" r:id="rId1"/>
    <p:sldMasterId id="2147483995" r:id="rId2"/>
    <p:sldMasterId id="2147484000" r:id="rId3"/>
    <p:sldMasterId id="214748401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pos="5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B"/>
    <a:srgbClr val="D8872A"/>
    <a:srgbClr val="FFFFFF"/>
    <a:srgbClr val="BCC135"/>
    <a:srgbClr val="DFA33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613"/>
  </p:normalViewPr>
  <p:slideViewPr>
    <p:cSldViewPr snapToGrid="0" snapToObjects="1">
      <p:cViewPr varScale="1">
        <p:scale>
          <a:sx n="81" d="100"/>
          <a:sy n="81" d="100"/>
        </p:scale>
        <p:origin x="917" y="58"/>
      </p:cViewPr>
      <p:guideLst>
        <p:guide orient="horz" pos="4152"/>
        <p:guide pos="5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58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9D85E-939B-F44F-A06B-8ADEE0F9936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8527-D853-AA43-922D-46269FE724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D7CEB-8877-C748-AC58-FC405D8BA0F4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D1CD-C9A7-3343-AB3F-0F32B4D81F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recommends that Council refer the draft Conservation Areas Acquisition</a:t>
            </a:r>
            <a:r>
              <a:rPr lang="en-US" baseline="0" dirty="0"/>
              <a:t> Plan to the Parks Advisory Board for review.  At Council’s direction a key component of the review would be for the Parks Advisory Board to review the full list of potential project opportunities and prioritize short and longer-term projects and develop recommendations for Council consideration.  We recommend a work session be held to review Parks Advisory Board recommendations and provide staff additional direction prior to returning to Council to consider adopting the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9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375157"/>
            <a:ext cx="6858000" cy="4818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946525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Presenter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3000" y="3279465"/>
            <a:ext cx="6858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420914"/>
            <a:ext cx="6858000" cy="384843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79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 with 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1100033"/>
            <a:ext cx="3516730" cy="470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30749" y="1438999"/>
            <a:ext cx="3891357" cy="4025667"/>
          </a:xfrm>
        </p:spPr>
        <p:txBody>
          <a:bodyPr anchor="ctr"/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8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sz="quarter" idx="13" hasCustomPrompt="1"/>
          </p:nvPr>
        </p:nvSpPr>
        <p:spPr>
          <a:xfrm>
            <a:off x="721896" y="5352254"/>
            <a:ext cx="7700210" cy="5087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 hasCustomPrompt="1"/>
          </p:nvPr>
        </p:nvSpPr>
        <p:spPr>
          <a:xfrm>
            <a:off x="721896" y="1132146"/>
            <a:ext cx="7700210" cy="4049454"/>
          </a:xfr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Click icon to create a chart/graph 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8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5244887"/>
            <a:ext cx="3689643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2507" y="5244887"/>
            <a:ext cx="3707814" cy="693798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1895" y="1148159"/>
            <a:ext cx="3690780" cy="3960107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48159"/>
            <a:ext cx="3690780" cy="3960107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80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-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80" y="1127534"/>
            <a:ext cx="3689643" cy="4693164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731326" y="1127534"/>
            <a:ext cx="3690780" cy="469316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75" baseline="0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1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7" y="1237535"/>
            <a:ext cx="5169242" cy="44946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029541" y="1243753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6029541" y="2787417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029541" y="4331082"/>
            <a:ext cx="2392565" cy="140112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13">
                <a:sym typeface="Wingding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3"/>
            <a:ext cx="6858000" cy="2157102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31898" y="3687731"/>
            <a:ext cx="7539533" cy="659493"/>
          </a:xfrm>
        </p:spPr>
        <p:txBody>
          <a:bodyPr anchor="b">
            <a:normAutofit/>
          </a:bodyPr>
          <a:lstStyle>
            <a:lvl1pPr marL="0" indent="0" algn="r">
              <a:buNone/>
              <a:defRPr sz="1350">
                <a:latin typeface="Garamond" charset="0"/>
                <a:ea typeface="Garamond" charset="0"/>
                <a:cs typeface="Garamond" charset="0"/>
              </a:defRPr>
            </a:lvl1pPr>
          </a:lstStyle>
          <a:p>
            <a:pPr lvl="0"/>
            <a:r>
              <a:rPr lang="en-US" dirty="0"/>
              <a:t>-Author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31898" y="693739"/>
            <a:ext cx="7538991" cy="2860734"/>
          </a:xfrm>
        </p:spPr>
        <p:txBody>
          <a:bodyPr anchor="b">
            <a:normAutofit/>
          </a:bodyPr>
          <a:lstStyle>
            <a:lvl1pPr marL="0" indent="0">
              <a:buNone/>
              <a:defRPr sz="2700" b="0" i="1">
                <a:latin typeface="Garamond" charset="0"/>
                <a:ea typeface="Garamond" charset="0"/>
                <a:cs typeface="Garamond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665505"/>
            <a:ext cx="6858000" cy="1531459"/>
          </a:xfrm>
          <a:prstGeom prst="rect">
            <a:avLst/>
          </a:prstGeom>
        </p:spPr>
        <p:txBody>
          <a:bodyPr anchor="b"/>
          <a:lstStyle>
            <a:lvl1pPr algn="l">
              <a:defRPr sz="4500" baseline="0"/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1" y="3262032"/>
            <a:ext cx="6876261" cy="756271"/>
          </a:xfrm>
        </p:spPr>
        <p:txBody>
          <a:bodyPr anchor="b">
            <a:normAutofit/>
          </a:bodyPr>
          <a:lstStyle>
            <a:lvl1pPr marL="0" indent="0">
              <a:buNone/>
              <a:defRPr sz="27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Subhead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1" y="4018305"/>
            <a:ext cx="6876261" cy="1478165"/>
          </a:xfrm>
        </p:spPr>
        <p:txBody>
          <a:bodyPr anchor="b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63612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ing, short und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1895" y="365126"/>
            <a:ext cx="7700211" cy="67302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1895" y="1038154"/>
            <a:ext cx="45324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0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6"/>
            <a:ext cx="7700210" cy="473918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2100" baseline="0"/>
            </a:lvl1pPr>
            <a:lvl3pPr>
              <a:defRPr/>
            </a:lvl3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6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,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full image,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aseline="0">
                <a:latin typeface="Arial" charset="0"/>
                <a:ea typeface="Arial" charset="0"/>
                <a:cs typeface="Arial" charset="0"/>
                <a:sym typeface="Wingdings"/>
              </a:defRPr>
            </a:lvl1pPr>
          </a:lstStyle>
          <a:p>
            <a:r>
              <a:rPr lang="en-US" dirty="0"/>
              <a:t>To place background image, click icon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594827"/>
            <a:ext cx="76944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572203"/>
            <a:ext cx="769445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>
                <a:solidFill>
                  <a:schemeClr val="tx2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74107" y="5981332"/>
            <a:ext cx="676656" cy="6126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0" y="6254496"/>
            <a:ext cx="9141714" cy="60350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3073" y="5318791"/>
            <a:ext cx="7699046" cy="606090"/>
          </a:xfrm>
        </p:spPr>
        <p:txBody>
          <a:bodyPr anchor="t"/>
          <a:lstStyle>
            <a:lvl1pPr marL="0" indent="0">
              <a:buNone/>
              <a:defRPr sz="1350" b="0"/>
            </a:lvl1pPr>
            <a:lvl2pPr marL="257163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3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8" indent="0">
              <a:buNone/>
              <a:defRPr sz="900" b="1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21896" y="1182536"/>
            <a:ext cx="7700210" cy="3991874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sym typeface="Wingdings"/>
              </a:defRPr>
            </a:lvl1pPr>
          </a:lstStyle>
          <a:p>
            <a:r>
              <a:rPr lang="en-US" dirty="0"/>
              <a:t>To insert image here, click icon 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 hasCustomPrompt="1"/>
          </p:nvPr>
        </p:nvSpPr>
        <p:spPr>
          <a:xfrm>
            <a:off x="721896" y="1155032"/>
            <a:ext cx="7690684" cy="4734491"/>
          </a:xfrm>
        </p:spPr>
        <p:txBody>
          <a:bodyPr anchor="ctr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r>
              <a:rPr lang="en-US" dirty="0"/>
              <a:t>Click icon to create table 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21896" y="1182532"/>
            <a:ext cx="7700210" cy="3650725"/>
          </a:xfr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ym typeface="Wingdings"/>
              </a:defRPr>
            </a:lvl1pPr>
          </a:lstStyle>
          <a:p>
            <a:endParaRPr lang="en-US" dirty="0"/>
          </a:p>
          <a:p>
            <a:r>
              <a:rPr lang="en-US" dirty="0"/>
              <a:t>Click icon to create table 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21896" y="5012014"/>
            <a:ext cx="7690684" cy="8775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721895" y="1230660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 spc="0" baseline="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75717" y="1230660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6029539" y="1230651"/>
            <a:ext cx="2392566" cy="4590038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-1 text,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idx="15"/>
          </p:nvPr>
        </p:nvSpPr>
        <p:spPr>
          <a:xfrm>
            <a:off x="3310572" y="1230660"/>
            <a:ext cx="2457711" cy="4609702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6"/>
          </p:nvPr>
        </p:nvSpPr>
        <p:spPr>
          <a:xfrm>
            <a:off x="5964394" y="1230652"/>
            <a:ext cx="2457711" cy="4609702"/>
          </a:xfrm>
          <a:solidFill>
            <a:schemeClr val="accent2">
              <a:alpha val="29804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1050">
                <a:sym typeface="Wingdings"/>
              </a:defRPr>
            </a:lvl1pPr>
            <a:lvl2pPr marL="257163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3" indent="0">
              <a:buNone/>
              <a:defRPr sz="1125"/>
            </a:lvl7pPr>
            <a:lvl8pPr marL="1800135" indent="0">
              <a:buNone/>
              <a:defRPr sz="1125"/>
            </a:lvl8pPr>
            <a:lvl9pPr marL="2057298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21896" y="1230651"/>
            <a:ext cx="2351505" cy="461015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220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21896" y="1120847"/>
            <a:ext cx="7700210" cy="47293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/>
              <a:t>Fourth level text</a:t>
            </a:r>
          </a:p>
          <a:p>
            <a:pPr lvl="4"/>
            <a:r>
              <a:rPr lang="en-US" dirty="0"/>
              <a:t>Fifth level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1896" y="1127527"/>
            <a:ext cx="3687530" cy="4722664"/>
          </a:xfrm>
        </p:spPr>
        <p:txBody>
          <a:bodyPr/>
          <a:lstStyle>
            <a:lvl1pPr marL="214313" indent="-214313">
              <a:lnSpc>
                <a:spcPct val="100000"/>
              </a:lnSpc>
              <a:buFont typeface="Arial" charset="0"/>
              <a:buChar char="•"/>
              <a:defRPr baseline="0"/>
            </a:lvl1pPr>
            <a:lvl2pPr marL="257162" indent="0">
              <a:buFont typeface="Arial" charset="0"/>
              <a:buNone/>
              <a:defRPr/>
            </a:lvl2pPr>
            <a:lvl3pPr marL="514324" indent="0">
              <a:buFont typeface="Arial" charset="0"/>
              <a:buNone/>
              <a:defRPr/>
            </a:lvl3pPr>
            <a:lvl4pPr marL="771486" indent="0">
              <a:buFont typeface="Arial" charset="0"/>
              <a:buNone/>
              <a:defRPr/>
            </a:lvl4pPr>
            <a:lvl5pPr marL="1028649" indent="0">
              <a:buFont typeface="Arial" charset="0"/>
              <a:buNone/>
              <a:defRPr/>
            </a:lvl5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4576" y="1127531"/>
            <a:ext cx="3687530" cy="4722663"/>
          </a:xfrm>
        </p:spPr>
        <p:txBody>
          <a:bodyPr/>
          <a:lstStyle>
            <a:lvl1pPr marL="214313" indent="-214313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Point 1</a:t>
            </a:r>
          </a:p>
          <a:p>
            <a:pPr lvl="0"/>
            <a:r>
              <a:rPr lang="en-US" dirty="0"/>
              <a:t>Point 2</a:t>
            </a:r>
          </a:p>
          <a:p>
            <a:pPr lvl="0"/>
            <a:r>
              <a:rPr lang="en-US" dirty="0"/>
              <a:t>Point 3</a:t>
            </a:r>
          </a:p>
          <a:p>
            <a:pPr lvl="0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21896" y="1038154"/>
            <a:ext cx="77002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8937"/>
            <a:ext cx="9144000" cy="599395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1896" y="365130"/>
            <a:ext cx="7700210" cy="673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1896" y="1210035"/>
            <a:ext cx="7700210" cy="4578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1" r:id="rId2"/>
    <p:sldLayoutId id="2147483990" r:id="rId3"/>
    <p:sldLayoutId id="2147483992" r:id="rId4"/>
    <p:sldLayoutId id="2147483993" r:id="rId5"/>
    <p:sldLayoutId id="2147483975" r:id="rId6"/>
    <p:sldLayoutId id="2147483999" r:id="rId7"/>
    <p:sldLayoutId id="2147483978" r:id="rId8"/>
    <p:sldLayoutId id="2147483976" r:id="rId9"/>
    <p:sldLayoutId id="2147483986" r:id="rId10"/>
    <p:sldLayoutId id="2147483987" r:id="rId11"/>
    <p:sldLayoutId id="2147483984" r:id="rId12"/>
    <p:sldLayoutId id="2147483998" r:id="rId13"/>
    <p:sldLayoutId id="2147483977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54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572"/>
            <a:ext cx="9144000" cy="6034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01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005A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6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4" r:id="rId2"/>
    <p:sldLayoutId id="214748399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5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7762" y="6459485"/>
            <a:ext cx="726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8/9/17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563" y="6459485"/>
            <a:ext cx="57366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7226" y="645948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2">
                    <a:alpha val="55000"/>
                  </a:scheme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D3A08C5-CC68-3947-88A8-A9E34C1A68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2" y="5978312"/>
            <a:ext cx="66603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7" r:id="rId2"/>
    <p:sldLayoutId id="2147484009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1000"/>
        </a:spcAft>
        <a:buFont typeface="Arial"/>
        <a:buChar char="•"/>
        <a:defRPr sz="21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000"/>
        </a:spcAft>
        <a:buFont typeface="Arial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5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27" r:id="rId2"/>
    <p:sldLayoutId id="21474840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Clark County Parks Advisory Board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Clark County Public Works, Parks &amp; Lands Division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October 13, 2020</a:t>
            </a:r>
          </a:p>
        </p:txBody>
      </p:sp>
    </p:spTree>
    <p:extLst>
      <p:ext uri="{BB962C8B-B14F-4D97-AF65-F5344CB8AC3E}">
        <p14:creationId xmlns:p14="http://schemas.microsoft.com/office/powerpoint/2010/main" val="178022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Lacamas</a:t>
            </a:r>
            <a:r>
              <a:rPr lang="en-US" dirty="0"/>
              <a:t> Heritage Trail South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BA73B-E440-4CF6-BB92-9C201B09B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4D030-2F1C-4E49-AE0A-6911D76F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29" y="1057008"/>
            <a:ext cx="7176589" cy="52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1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21896" y="1309386"/>
            <a:ext cx="7700210" cy="4224148"/>
          </a:xfrm>
        </p:spPr>
        <p:txBody>
          <a:bodyPr>
            <a:normAutofit/>
          </a:bodyPr>
          <a:lstStyle/>
          <a:p>
            <a:r>
              <a:rPr lang="en-US" dirty="0"/>
              <a:t>Fountain Village HOA approached the county about donation of 0.88 acre of open space</a:t>
            </a:r>
          </a:p>
          <a:p>
            <a:r>
              <a:rPr lang="en-US" dirty="0"/>
              <a:t>Property is adjacent to Dogwood Neighborhood Park</a:t>
            </a:r>
          </a:p>
          <a:p>
            <a:r>
              <a:rPr lang="en-US" dirty="0"/>
              <a:t>Discussed with council members in 1:1 meetings</a:t>
            </a:r>
          </a:p>
          <a:p>
            <a:r>
              <a:rPr lang="en-US" dirty="0"/>
              <a:t>Recommendation to politely decline at this time</a:t>
            </a:r>
          </a:p>
          <a:p>
            <a:r>
              <a:rPr lang="en-US" dirty="0"/>
              <a:t>Concerns about MPD budget outlook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Fountain Village Homeowner’s Association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</p:spTree>
    <p:extLst>
      <p:ext uri="{BB962C8B-B14F-4D97-AF65-F5344CB8AC3E}">
        <p14:creationId xmlns:p14="http://schemas.microsoft.com/office/powerpoint/2010/main" val="53823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Fountain Village HOA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BA73B-E440-4CF6-BB92-9C201B09B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F0B47-C585-4B5C-A168-5AB8D0A90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3" y="1057008"/>
            <a:ext cx="7697854" cy="50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7700210" cy="47391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Requesting recommendation from Parks Advisory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conversation with </a:t>
            </a:r>
            <a:r>
              <a:rPr lang="en-US" sz="2000" dirty="0" err="1"/>
              <a:t>Hockinson</a:t>
            </a:r>
            <a:r>
              <a:rPr lang="en-US" sz="2000" dirty="0"/>
              <a:t> School District; start appraisal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conversation with City of Camas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Notify Fountain Village HOA of decision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BD3A08C5-CC68-3947-88A8-A9E34C1A68A7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0AB17E8-539A-4982-B28D-5336BAD11C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82563" y="6459485"/>
            <a:ext cx="5736698" cy="365125"/>
          </a:xfrm>
        </p:spPr>
        <p:txBody>
          <a:bodyPr/>
          <a:lstStyle/>
          <a:p>
            <a:r>
              <a:rPr lang="en-US" dirty="0"/>
              <a:t>Parks Property Inquiries</a:t>
            </a:r>
          </a:p>
        </p:txBody>
      </p:sp>
    </p:spTree>
    <p:extLst>
      <p:ext uri="{BB962C8B-B14F-4D97-AF65-F5344CB8AC3E}">
        <p14:creationId xmlns:p14="http://schemas.microsoft.com/office/powerpoint/2010/main" val="274136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55C09B-894C-4901-A8B9-0F8264A211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Several recent inquiries about parks properties </a:t>
            </a:r>
          </a:p>
          <a:p>
            <a:r>
              <a:rPr lang="en-US" dirty="0"/>
              <a:t>Included a couple requests for surplus, a possible transfer of ownership, and one donation</a:t>
            </a:r>
          </a:p>
          <a:p>
            <a:r>
              <a:rPr lang="en-US" dirty="0"/>
              <a:t>Staff drafted memo to county manager summarizing these inquiries</a:t>
            </a:r>
          </a:p>
          <a:p>
            <a:r>
              <a:rPr lang="en-US" dirty="0"/>
              <a:t>Inquiries recently presented to council members in 1:1 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409937-9AD2-44FE-998D-D91E0B8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Parks Property Inquiries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D599C-1AE1-479A-84A4-A1E69ADF79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06175-9941-4F37-A413-30F1D73459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Parks Property Inquiries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4E98E-BDF7-4808-9800-FDF5D7A579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4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21896" y="1309386"/>
            <a:ext cx="7700210" cy="33286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 district approached Parks about potential acquisition of an undeveloped portion of </a:t>
            </a:r>
            <a:r>
              <a:rPr lang="en-US" dirty="0" err="1"/>
              <a:t>Hockinson</a:t>
            </a:r>
            <a:r>
              <a:rPr lang="en-US" dirty="0"/>
              <a:t> Community Park</a:t>
            </a:r>
          </a:p>
          <a:p>
            <a:r>
              <a:rPr lang="en-US" dirty="0"/>
              <a:t>Interested in 40 acres near corner of 172</a:t>
            </a:r>
            <a:r>
              <a:rPr lang="en-US" baseline="30000" dirty="0"/>
              <a:t>nd</a:t>
            </a:r>
            <a:r>
              <a:rPr lang="en-US" dirty="0"/>
              <a:t> Ave/119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r>
              <a:rPr lang="en-US" dirty="0"/>
              <a:t>This portion of property does not have grant restrictions</a:t>
            </a:r>
          </a:p>
          <a:p>
            <a:r>
              <a:rPr lang="en-US" dirty="0"/>
              <a:t>The district offered a potential land trade for 35 acres east of </a:t>
            </a:r>
            <a:r>
              <a:rPr lang="en-US" dirty="0" err="1"/>
              <a:t>Hockinson</a:t>
            </a:r>
            <a:r>
              <a:rPr lang="en-US" dirty="0"/>
              <a:t> </a:t>
            </a:r>
          </a:p>
          <a:p>
            <a:r>
              <a:rPr lang="en-US" dirty="0"/>
              <a:t>Discussed with council members in 1:1 meetings</a:t>
            </a:r>
          </a:p>
          <a:p>
            <a:r>
              <a:rPr lang="en-US" dirty="0"/>
              <a:t>Interest in further discussions and Parks Advisory Board opinion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Hockinson</a:t>
            </a:r>
            <a:r>
              <a:rPr lang="en-US" dirty="0"/>
              <a:t> School District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</p:spTree>
    <p:extLst>
      <p:ext uri="{BB962C8B-B14F-4D97-AF65-F5344CB8AC3E}">
        <p14:creationId xmlns:p14="http://schemas.microsoft.com/office/powerpoint/2010/main" val="41973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9F92F-3E65-439E-80C6-DD620D59B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Hockinson</a:t>
            </a:r>
            <a:r>
              <a:rPr lang="en-US" dirty="0"/>
              <a:t> Community Park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51013F-6429-4BF7-89A2-E950BB38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73" y="1057008"/>
            <a:ext cx="7697854" cy="52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6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9F92F-3E65-439E-80C6-DD620D59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073" y="5854045"/>
            <a:ext cx="7699046" cy="606090"/>
          </a:xfrm>
        </p:spPr>
        <p:txBody>
          <a:bodyPr/>
          <a:lstStyle/>
          <a:p>
            <a:r>
              <a:rPr lang="en-US" dirty="0"/>
              <a:t>	Vicinity of NE 169</a:t>
            </a:r>
            <a:r>
              <a:rPr lang="en-US" baseline="30000" dirty="0"/>
              <a:t>th</a:t>
            </a:r>
            <a:r>
              <a:rPr lang="en-US" dirty="0"/>
              <a:t> Street and NE 212</a:t>
            </a:r>
            <a:r>
              <a:rPr lang="en-US" baseline="30000" dirty="0"/>
              <a:t>th</a:t>
            </a:r>
            <a:r>
              <a:rPr lang="en-US" dirty="0"/>
              <a:t> Avenue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Hockinson</a:t>
            </a:r>
            <a:r>
              <a:rPr lang="en-US" dirty="0"/>
              <a:t> School District Property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0242A-FFDC-4747-9019-D8E7A6E7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57008"/>
            <a:ext cx="7711129" cy="48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21896" y="1309386"/>
            <a:ext cx="7700210" cy="4224148"/>
          </a:xfrm>
        </p:spPr>
        <p:txBody>
          <a:bodyPr>
            <a:normAutofit/>
          </a:bodyPr>
          <a:lstStyle/>
          <a:p>
            <a:r>
              <a:rPr lang="en-US" dirty="0"/>
              <a:t>School district approached Parks about acquisition of an undeveloped portion of Fairgrounds Community Park</a:t>
            </a:r>
          </a:p>
          <a:p>
            <a:r>
              <a:rPr lang="en-US" dirty="0"/>
              <a:t>Interested in easternmost property near NW 11</a:t>
            </a:r>
            <a:r>
              <a:rPr lang="en-US" baseline="30000" dirty="0"/>
              <a:t>th</a:t>
            </a:r>
            <a:r>
              <a:rPr lang="en-US" dirty="0"/>
              <a:t> Avenue</a:t>
            </a:r>
          </a:p>
          <a:p>
            <a:r>
              <a:rPr lang="en-US" dirty="0"/>
              <a:t>Property does have grant restrictions</a:t>
            </a:r>
          </a:p>
          <a:p>
            <a:r>
              <a:rPr lang="en-US" dirty="0"/>
              <a:t>Discussed with council members in 1:1 meetings</a:t>
            </a:r>
          </a:p>
          <a:p>
            <a:r>
              <a:rPr lang="en-US" dirty="0"/>
              <a:t>Recommend not moving forward</a:t>
            </a:r>
          </a:p>
          <a:p>
            <a:r>
              <a:rPr lang="en-US" dirty="0"/>
              <a:t>Ridgefield School District also pursuing property adjacent to Fairgrounds Community Park</a:t>
            </a:r>
          </a:p>
          <a:p>
            <a:r>
              <a:rPr lang="en-US" dirty="0"/>
              <a:t>Expressed interest in future collaboration on development like Ridgefield Outdoor Recreation Complex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Ridgefield School District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</p:spTree>
    <p:extLst>
      <p:ext uri="{BB962C8B-B14F-4D97-AF65-F5344CB8AC3E}">
        <p14:creationId xmlns:p14="http://schemas.microsoft.com/office/powerpoint/2010/main" val="259168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Fairgrounds Community Park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BA73B-E440-4CF6-BB92-9C201B09B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77BA00-20D3-42C6-8FA5-D5A58E15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3" y="1057008"/>
            <a:ext cx="7707381" cy="46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21896" y="1309386"/>
            <a:ext cx="7700210" cy="4224148"/>
          </a:xfrm>
        </p:spPr>
        <p:txBody>
          <a:bodyPr>
            <a:normAutofit/>
          </a:bodyPr>
          <a:lstStyle/>
          <a:p>
            <a:r>
              <a:rPr lang="en-US" dirty="0"/>
              <a:t>County owns 14.5 acres of trailhead and trail corridor on north end of </a:t>
            </a:r>
            <a:r>
              <a:rPr lang="en-US" dirty="0" err="1"/>
              <a:t>Lacamas</a:t>
            </a:r>
            <a:r>
              <a:rPr lang="en-US" dirty="0"/>
              <a:t> Lake</a:t>
            </a:r>
          </a:p>
          <a:p>
            <a:r>
              <a:rPr lang="en-US" dirty="0"/>
              <a:t>Camas owns 31 acres extending from county ownership to Heritage Park and one additional acre near trailhead</a:t>
            </a:r>
          </a:p>
          <a:p>
            <a:r>
              <a:rPr lang="en-US" dirty="0"/>
              <a:t>Initial trail development envisioned future transfer of trail ownership to Camas</a:t>
            </a:r>
          </a:p>
          <a:p>
            <a:r>
              <a:rPr lang="en-US" dirty="0"/>
              <a:t>Discussed with council members in 1:1 meetings</a:t>
            </a:r>
          </a:p>
          <a:p>
            <a:r>
              <a:rPr lang="en-US" dirty="0"/>
              <a:t>Interest in further discussions and Parks Advisory Board opinion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Lacamas</a:t>
            </a:r>
            <a:r>
              <a:rPr lang="en-US" dirty="0"/>
              <a:t> Heritage Trail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</p:spTree>
    <p:extLst>
      <p:ext uri="{BB962C8B-B14F-4D97-AF65-F5344CB8AC3E}">
        <p14:creationId xmlns:p14="http://schemas.microsoft.com/office/powerpoint/2010/main" val="40495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2B5B2A-F84E-46D2-BAB7-BB8E4CCD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Lacamas</a:t>
            </a:r>
            <a:r>
              <a:rPr lang="en-US" dirty="0"/>
              <a:t> Heritage Trail North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864E0-A787-4B4A-ABF9-EB16E59BF2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10/13/20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F91C3-926F-4546-8DE9-92A4D081C7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Parks Property Inquiries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45629-6637-42E1-881F-3582D978F5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D3A08C5-CC68-3947-88A8-A9E34C1A68A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9BA73B-E440-4CF6-BB92-9C201B09B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E6F16-DD49-4532-AC1D-0CC69DA1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91" y="1057008"/>
            <a:ext cx="7104689" cy="52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557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: standard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6584357F-6C1A-5F46-B421-E0E8B8DD0D40}"/>
    </a:ext>
  </a:extLst>
</a:theme>
</file>

<file path=ppt/theme/theme2.xml><?xml version="1.0" encoding="utf-8"?>
<a:theme xmlns:a="http://schemas.openxmlformats.org/drawingml/2006/main" name="MASTER 2: full color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08PPTtemplate-widescreenV2" id="{CE5D76EA-F285-5C46-B7FC-10D67A87D625}" vid="{0B011555-5D57-4640-BBEF-58C720999D0F}"/>
    </a:ext>
  </a:extLst>
</a:theme>
</file>

<file path=ppt/theme/theme3.xml><?xml version="1.0" encoding="utf-8"?>
<a:theme xmlns:a="http://schemas.openxmlformats.org/drawingml/2006/main" name="MASTER 3: simple slide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4: blank">
  <a:themeElements>
    <a:clrScheme name="Clark_County">
      <a:dk1>
        <a:srgbClr val="000000"/>
      </a:dk1>
      <a:lt1>
        <a:srgbClr val="FFFFFF"/>
      </a:lt1>
      <a:dk2>
        <a:srgbClr val="565F65"/>
      </a:dk2>
      <a:lt2>
        <a:srgbClr val="E7E6E6"/>
      </a:lt2>
      <a:accent1>
        <a:srgbClr val="00595B"/>
      </a:accent1>
      <a:accent2>
        <a:srgbClr val="BBC035"/>
      </a:accent2>
      <a:accent3>
        <a:srgbClr val="D7872A"/>
      </a:accent3>
      <a:accent4>
        <a:srgbClr val="BB4050"/>
      </a:accent4>
      <a:accent5>
        <a:srgbClr val="81627B"/>
      </a:accent5>
      <a:accent6>
        <a:srgbClr val="D3E2D6"/>
      </a:accent6>
      <a:hlink>
        <a:srgbClr val="BCC135"/>
      </a:hlink>
      <a:folHlink>
        <a:srgbClr val="D7872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ClarkCo_template</Template>
  <TotalTime>1488</TotalTime>
  <Words>510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Gill Sans</vt:lpstr>
      <vt:lpstr>MASTER 1: standard slide</vt:lpstr>
      <vt:lpstr>MASTER 2: full color slide</vt:lpstr>
      <vt:lpstr>MASTER 3: simple slide</vt:lpstr>
      <vt:lpstr>MASTER 4: blank</vt:lpstr>
      <vt:lpstr>Parks Property Inquiries</vt:lpstr>
      <vt:lpstr> Parks Property Inquiries</vt:lpstr>
      <vt:lpstr>Hockinson School District</vt:lpstr>
      <vt:lpstr>Hockinson Community Park</vt:lpstr>
      <vt:lpstr>Hockinson School District Property</vt:lpstr>
      <vt:lpstr>Ridgefield School District</vt:lpstr>
      <vt:lpstr>Fairgrounds Community Park</vt:lpstr>
      <vt:lpstr>Lacamas Heritage Trail</vt:lpstr>
      <vt:lpstr>Lacamas Heritage Trail North</vt:lpstr>
      <vt:lpstr>Lacamas Heritage Trail South</vt:lpstr>
      <vt:lpstr>Fountain Village Homeowner’s Association</vt:lpstr>
      <vt:lpstr>Fountain Village HOA</vt:lpstr>
      <vt:lpstr>Next Steps</vt:lpstr>
    </vt:vector>
  </TitlesOfParts>
  <Company>Clark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Colete Anderson</dc:creator>
  <cp:lastModifiedBy>Kevin Tyler</cp:lastModifiedBy>
  <cp:revision>94</cp:revision>
  <cp:lastPrinted>2017-08-07T16:32:17Z</cp:lastPrinted>
  <dcterms:created xsi:type="dcterms:W3CDTF">2017-07-26T13:51:17Z</dcterms:created>
  <dcterms:modified xsi:type="dcterms:W3CDTF">2020-10-06T22:59:34Z</dcterms:modified>
</cp:coreProperties>
</file>