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14"/>
  </p:notesMasterIdLst>
  <p:handoutMasterIdLst>
    <p:handoutMasterId r:id="rId15"/>
  </p:handoutMasterIdLst>
  <p:sldIdLst>
    <p:sldId id="282" r:id="rId5"/>
    <p:sldId id="286" r:id="rId6"/>
    <p:sldId id="293" r:id="rId7"/>
    <p:sldId id="298" r:id="rId8"/>
    <p:sldId id="284" r:id="rId9"/>
    <p:sldId id="301" r:id="rId10"/>
    <p:sldId id="302" r:id="rId11"/>
    <p:sldId id="300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Royce" initials="RR" lastIdx="2" clrIdx="0">
    <p:extLst>
      <p:ext uri="{19B8F6BF-5375-455C-9EA6-DF929625EA0E}">
        <p15:presenceInfo xmlns:p15="http://schemas.microsoft.com/office/powerpoint/2012/main" userId="S::Rebecca.Royce@clark.wa.gov::ca8a75d3-219b-4320-aca9-ed375c98f1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5B"/>
    <a:srgbClr val="99CCFF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22"/>
  </p:normalViewPr>
  <p:slideViewPr>
    <p:cSldViewPr snapToGrid="0" snapToObjects="1">
      <p:cViewPr varScale="1">
        <p:scale>
          <a:sx n="83" d="100"/>
          <a:sy n="83" d="100"/>
        </p:scale>
        <p:origin x="96" y="510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portal.neighborlysoftware.com/clarkcountywa/Review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r>
              <a:rPr lang="en-US" dirty="0"/>
              <a:t>(info)	I.	Introductions </a:t>
            </a:r>
          </a:p>
          <a:p>
            <a:r>
              <a:rPr lang="en-US" dirty="0"/>
              <a:t>(action)	II.	Election of new vice chair</a:t>
            </a:r>
          </a:p>
          <a:p>
            <a:r>
              <a:rPr lang="en-US" dirty="0"/>
              <a:t>(action)	III.	Approval of December 14, 2020, minutes</a:t>
            </a:r>
          </a:p>
          <a:p>
            <a:r>
              <a:rPr lang="en-US" dirty="0"/>
              <a:t>(action)	IV.	CARES Act –CDBG-CV3 updates and 				recommendation </a:t>
            </a:r>
          </a:p>
          <a:p>
            <a:pPr>
              <a:spcAft>
                <a:spcPts val="0"/>
              </a:spcAft>
            </a:pPr>
            <a:r>
              <a:rPr lang="en-US" dirty="0"/>
              <a:t>(info)	V.	Neighborly scoring refresher</a:t>
            </a:r>
            <a:endParaRPr lang="en-US" sz="1800" dirty="0"/>
          </a:p>
          <a:p>
            <a:r>
              <a:rPr lang="en-US" dirty="0"/>
              <a:t>(info)	VI.	Program updates</a:t>
            </a:r>
          </a:p>
          <a:p>
            <a:pPr>
              <a:spcAft>
                <a:spcPts val="0"/>
              </a:spcAft>
            </a:pPr>
            <a:r>
              <a:rPr lang="en-US" dirty="0"/>
              <a:t>(info)	VII.	Other	</a:t>
            </a:r>
          </a:p>
          <a:p>
            <a:pPr lvl="6"/>
            <a:r>
              <a:rPr lang="en-US" sz="1800" dirty="0"/>
              <a:t>Public Comment</a:t>
            </a:r>
          </a:p>
          <a:p>
            <a:pPr lvl="6"/>
            <a:r>
              <a:rPr lang="en-US" sz="1800" dirty="0"/>
              <a:t>Meeting time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UCPB Agenda 1/11/2021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IV. CARES Act – CDBG-CV3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239136"/>
            <a:ext cx="785533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third and final CDBG-CV allocation was announced September 11, 2020.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F98EAF0-E065-457F-9023-A3510D913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71851"/>
              </p:ext>
            </p:extLst>
          </p:nvPr>
        </p:nvGraphicFramePr>
        <p:xfrm>
          <a:off x="1722372" y="1698052"/>
          <a:ext cx="55005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316">
                  <a:extLst>
                    <a:ext uri="{9D8B030D-6E8A-4147-A177-3AD203B41FA5}">
                      <a16:colId xmlns:a16="http://schemas.microsoft.com/office/drawing/2014/main" val="1499345731"/>
                    </a:ext>
                  </a:extLst>
                </a:gridCol>
                <a:gridCol w="4190260">
                  <a:extLst>
                    <a:ext uri="{9D8B030D-6E8A-4147-A177-3AD203B41FA5}">
                      <a16:colId xmlns:a16="http://schemas.microsoft.com/office/drawing/2014/main" val="3919772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$1,168,791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CV3 Allocation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55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-$133,758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 administration, less $100,000 to award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37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-$627,858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Battle Ground HealthCare COVID rehabilitation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4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$407,175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Remaining to allocate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34570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01D58E35-F449-4838-B127-311A61B14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785537"/>
              </p:ext>
            </p:extLst>
          </p:nvPr>
        </p:nvGraphicFramePr>
        <p:xfrm>
          <a:off x="1813322" y="3478377"/>
          <a:ext cx="5318677" cy="275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7737">
                  <a:extLst>
                    <a:ext uri="{9D8B030D-6E8A-4147-A177-3AD203B41FA5}">
                      <a16:colId xmlns:a16="http://schemas.microsoft.com/office/drawing/2014/main" val="1499345731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3919772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Previous Request Submitted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088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Heights Clinic Modular Estimate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$665,000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55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 Request Submitted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014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Battle Ground HealthCare Phase 2 Request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$222,412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884662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Requests detailed on following slides</a:t>
                      </a:r>
                    </a:p>
                    <a:p>
                      <a:pPr algn="ctr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 Washington State CDBG-CV funding availability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843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0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IV. CARES Act – CDBG-CV3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pPr lvl="0"/>
            <a:r>
              <a:rPr lang="en-US" b="1" dirty="0"/>
              <a:t>Battle Ground Free Clinic Phase 2 request</a:t>
            </a:r>
          </a:p>
          <a:p>
            <a:pPr lvl="0"/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44141C6-76A1-4C85-9C9E-12558BCA7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13572"/>
              </p:ext>
            </p:extLst>
          </p:nvPr>
        </p:nvGraphicFramePr>
        <p:xfrm>
          <a:off x="1064870" y="1859921"/>
          <a:ext cx="5162311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755">
                  <a:extLst>
                    <a:ext uri="{9D8B030D-6E8A-4147-A177-3AD203B41FA5}">
                      <a16:colId xmlns:a16="http://schemas.microsoft.com/office/drawing/2014/main" val="3287690184"/>
                    </a:ext>
                  </a:extLst>
                </a:gridCol>
                <a:gridCol w="1751860">
                  <a:extLst>
                    <a:ext uri="{9D8B030D-6E8A-4147-A177-3AD203B41FA5}">
                      <a16:colId xmlns:a16="http://schemas.microsoft.com/office/drawing/2014/main" val="3209288381"/>
                    </a:ext>
                  </a:extLst>
                </a:gridCol>
                <a:gridCol w="1739696">
                  <a:extLst>
                    <a:ext uri="{9D8B030D-6E8A-4147-A177-3AD203B41FA5}">
                      <a16:colId xmlns:a16="http://schemas.microsoft.com/office/drawing/2014/main" val="2835798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Original Approved 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Amounts +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6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208,516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269,205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17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HVAC – clinic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349,495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360,458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69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16,897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26,916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02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Space Renovation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72,949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95,961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641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HVAC east-side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117,729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27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647,858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870,271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9624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3F50C68-5E79-4D9F-A9C4-CFD3149F6A85}"/>
              </a:ext>
            </a:extLst>
          </p:cNvPr>
          <p:cNvSpPr txBox="1"/>
          <p:nvPr/>
        </p:nvSpPr>
        <p:spPr>
          <a:xfrm>
            <a:off x="512915" y="4685474"/>
            <a:ext cx="8040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UCPB awarded $627,858 with BGHC adding $20,000 match. Current gap is $222,412.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Cost increases included: Davis Bacon, taxes, payment and performance bond costs, permitting. Vaccine refrigerator estimated at $2,500 actually $11,000.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Propose to break work into two phases and get started with most necessary repairs first.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AD4D265-CF81-415A-8978-439917675CFD}"/>
              </a:ext>
            </a:extLst>
          </p:cNvPr>
          <p:cNvSpPr/>
          <p:nvPr/>
        </p:nvSpPr>
        <p:spPr>
          <a:xfrm>
            <a:off x="6271832" y="2385929"/>
            <a:ext cx="350377" cy="106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4E0152D-9BF9-496D-91D9-280054B0A8E6}"/>
              </a:ext>
            </a:extLst>
          </p:cNvPr>
          <p:cNvSpPr/>
          <p:nvPr/>
        </p:nvSpPr>
        <p:spPr>
          <a:xfrm>
            <a:off x="6323888" y="3491958"/>
            <a:ext cx="246267" cy="6954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4A8D4-CA99-4045-A35A-26AEDBC681AB}"/>
              </a:ext>
            </a:extLst>
          </p:cNvPr>
          <p:cNvSpPr txBox="1"/>
          <p:nvPr/>
        </p:nvSpPr>
        <p:spPr>
          <a:xfrm>
            <a:off x="6759452" y="273426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Phase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85F4FA-8EDC-4F10-B1C3-66625EB879A5}"/>
              </a:ext>
            </a:extLst>
          </p:cNvPr>
          <p:cNvSpPr txBox="1"/>
          <p:nvPr/>
        </p:nvSpPr>
        <p:spPr>
          <a:xfrm>
            <a:off x="6759451" y="36610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381018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IV. CARES Act – CDBG-CV3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New Heights Free Clinic Update</a:t>
            </a:r>
          </a:p>
          <a:p>
            <a:pPr lvl="0"/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Land use attorney advised that there are key provisions in existing conditional use permit that would make the new clinic consistent with the uses already authorized by the county.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Still trying to get a response/concurrence from county as of 1/8/21.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Now that it appears that the building can be located on the campus, they are developing a plan for permanent siting of the facility, rather than a temporary installation.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New Heights has not started other fundraising yet, and probably won’t pursue that until the siting/zoning issue is better resolved. </a:t>
            </a:r>
            <a:endParaRPr lang="en-US" b="1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9FF1DD4C-71B4-4CB4-BAF1-C97C352A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34882"/>
              </p:ext>
            </p:extLst>
          </p:nvPr>
        </p:nvGraphicFramePr>
        <p:xfrm>
          <a:off x="1927075" y="4392739"/>
          <a:ext cx="5444971" cy="190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07">
                  <a:extLst>
                    <a:ext uri="{9D8B030D-6E8A-4147-A177-3AD203B41FA5}">
                      <a16:colId xmlns:a16="http://schemas.microsoft.com/office/drawing/2014/main" val="3368876822"/>
                    </a:ext>
                  </a:extLst>
                </a:gridCol>
                <a:gridCol w="1513864">
                  <a:extLst>
                    <a:ext uri="{9D8B030D-6E8A-4147-A177-3AD203B41FA5}">
                      <a16:colId xmlns:a16="http://schemas.microsoft.com/office/drawing/2014/main" val="474065611"/>
                    </a:ext>
                  </a:extLst>
                </a:gridCol>
              </a:tblGrid>
              <a:tr h="3537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Estimated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288993"/>
                  </a:ext>
                </a:extLst>
              </a:tr>
              <a:tr h="303773">
                <a:tc>
                  <a:txBody>
                    <a:bodyPr/>
                    <a:lstStyle/>
                    <a:p>
                      <a:r>
                        <a:rPr lang="en-US" dirty="0"/>
                        <a:t>Real Estate – owned by New Heights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473849"/>
                  </a:ext>
                </a:extLst>
              </a:tr>
              <a:tr h="296434">
                <a:tc>
                  <a:txBody>
                    <a:bodyPr/>
                    <a:lstStyle/>
                    <a:p>
                      <a:r>
                        <a:rPr lang="en-US" dirty="0"/>
                        <a:t>Building – 3,000 SF @ $165/SF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131624"/>
                  </a:ext>
                </a:extLst>
              </a:tr>
              <a:tr h="296433">
                <a:tc>
                  <a:txBody>
                    <a:bodyPr/>
                    <a:lstStyle/>
                    <a:p>
                      <a:r>
                        <a:rPr lang="en-US" dirty="0"/>
                        <a:t>Transportation to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54842"/>
                  </a:ext>
                </a:extLst>
              </a:tr>
              <a:tr h="283517">
                <a:tc>
                  <a:txBody>
                    <a:bodyPr/>
                    <a:lstStyle/>
                    <a:p>
                      <a:r>
                        <a:rPr lang="en-US" dirty="0"/>
                        <a:t>Site prep, including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07700"/>
                  </a:ext>
                </a:extLst>
              </a:tr>
              <a:tr h="35379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$665,000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46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1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2052660"/>
          </a:xfrm>
        </p:spPr>
        <p:txBody>
          <a:bodyPr/>
          <a:lstStyle/>
          <a:p>
            <a:r>
              <a:rPr lang="en-US" dirty="0"/>
              <a:t>When you are given access to an application, you will get an email notification with a link:</a:t>
            </a:r>
          </a:p>
          <a:p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https://portal.neighborlysoftware.com/clarkcountywa/Reviewer</a:t>
            </a:r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r>
              <a:rPr lang="en-US" dirty="0"/>
              <a:t>If you don’t remember your password, Sam can reset it. 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C9829-AE69-4B65-A5D5-47D189752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-17000" contrast="26000"/>
          </a:blip>
          <a:srcRect l="5319" t="13409" r="6454" b="27634"/>
          <a:stretch/>
        </p:blipFill>
        <p:spPr>
          <a:xfrm>
            <a:off x="435006" y="3078123"/>
            <a:ext cx="8422090" cy="27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7"/>
            <a:ext cx="7700210" cy="881574"/>
          </a:xfrm>
        </p:spPr>
        <p:txBody>
          <a:bodyPr/>
          <a:lstStyle/>
          <a:p>
            <a:r>
              <a:rPr lang="en-US" dirty="0"/>
              <a:t>The “Complete Scoring” tab on the left-hand side allows you to start the scoring process.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097FA9-D706-4233-9F68-7A0EBC3E9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0" b="18291"/>
          <a:stretch/>
        </p:blipFill>
        <p:spPr>
          <a:xfrm>
            <a:off x="1924050" y="2145881"/>
            <a:ext cx="5295900" cy="383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9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7"/>
            <a:ext cx="7700210" cy="881574"/>
          </a:xfrm>
        </p:spPr>
        <p:txBody>
          <a:bodyPr/>
          <a:lstStyle/>
          <a:p>
            <a:r>
              <a:rPr lang="en-US" dirty="0"/>
              <a:t>Score Report will show points awarded and points available.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63BD0-1619-4956-95E5-28F1246B7F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13000" contrast="12000"/>
          </a:blip>
          <a:srcRect l="13164" t="9122" r="4304"/>
          <a:stretch/>
        </p:blipFill>
        <p:spPr>
          <a:xfrm>
            <a:off x="721894" y="1738467"/>
            <a:ext cx="7546695" cy="402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VI. Program updates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0856D-F8C2-4B3A-9D72-F9424A746AA2}"/>
              </a:ext>
            </a:extLst>
          </p:cNvPr>
          <p:cNvSpPr txBox="1"/>
          <p:nvPr/>
        </p:nvSpPr>
        <p:spPr>
          <a:xfrm>
            <a:off x="813731" y="1585519"/>
            <a:ext cx="72055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Treasury Emergency Rental Assistance program forthcoming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HOME HQS inspections and self-certification of income waivers extended through September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Hiring 12-month project position to help coordinate homelessness and behavioral health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RFA for shelter </a:t>
            </a:r>
            <a:r>
              <a:rPr lang="en-US"/>
              <a:t>operations of </a:t>
            </a:r>
            <a:r>
              <a:rPr lang="en-US" dirty="0"/>
              <a:t>non-congregate shelter is open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7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VII.	Other	</a:t>
            </a:r>
          </a:p>
          <a:p>
            <a:pPr lvl="1"/>
            <a:r>
              <a:rPr lang="en-US" dirty="0"/>
              <a:t>Public Comment</a:t>
            </a:r>
          </a:p>
          <a:p>
            <a:pPr lvl="1"/>
            <a:r>
              <a:rPr lang="en-US" dirty="0"/>
              <a:t>UCPB meeting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Save the Date - next UCPB: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	February 8, 2021 </a:t>
            </a:r>
          </a:p>
          <a:p>
            <a:pPr marL="0" indent="0" algn="ctr">
              <a:buNone/>
            </a:pPr>
            <a:endParaRPr lang="en-US" b="0" i="1" dirty="0"/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1/11/21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1B624B-34FB-4BFD-866C-900DCF086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79267"/>
              </p:ext>
            </p:extLst>
          </p:nvPr>
        </p:nvGraphicFramePr>
        <p:xfrm>
          <a:off x="4664597" y="1427028"/>
          <a:ext cx="4016415" cy="444546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42864">
                  <a:extLst>
                    <a:ext uri="{9D8B030D-6E8A-4147-A177-3AD203B41FA5}">
                      <a16:colId xmlns:a16="http://schemas.microsoft.com/office/drawing/2014/main" val="3012701568"/>
                    </a:ext>
                  </a:extLst>
                </a:gridCol>
                <a:gridCol w="3373551">
                  <a:extLst>
                    <a:ext uri="{9D8B030D-6E8A-4147-A177-3AD203B41FA5}">
                      <a16:colId xmlns:a16="http://schemas.microsoft.com/office/drawing/2014/main" val="902376625"/>
                    </a:ext>
                  </a:extLst>
                </a:gridCol>
              </a:tblGrid>
              <a:tr h="3916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February Presentation Schedule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5A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24228760"/>
                  </a:ext>
                </a:extLst>
              </a:tr>
              <a:tr h="18791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8:40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City of Battle Ground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411169"/>
                  </a:ext>
                </a:extLst>
              </a:tr>
              <a:tr h="18791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8:50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City of Camas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6942707"/>
                  </a:ext>
                </a:extLst>
              </a:tr>
              <a:tr h="1822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9:00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City of Washougal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082348"/>
                  </a:ext>
                </a:extLst>
              </a:tr>
              <a:tr h="1822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9:10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City of Woodland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17902"/>
                  </a:ext>
                </a:extLst>
              </a:tr>
              <a:tr h="18791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9:20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Lifeline Connections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90987"/>
                  </a:ext>
                </a:extLst>
              </a:tr>
              <a:tr h="1822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9:30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Hispanic Chamber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028057"/>
                  </a:ext>
                </a:extLst>
              </a:tr>
              <a:tr h="1822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9:40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Mercy Corp NW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233536"/>
                  </a:ext>
                </a:extLst>
              </a:tr>
              <a:tr h="1822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9:50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Proud Ground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872739"/>
                  </a:ext>
                </a:extLst>
              </a:tr>
              <a:tr h="1758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10:00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Ten-minute break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483344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10:10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VHA, with Fred Dockweiler, consultant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3984748"/>
                  </a:ext>
                </a:extLst>
              </a:tr>
              <a:tr h="17757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10:20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Second Step Housing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007673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10:30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Janus Youth (5-minute Q&amp;A only)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317192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10:35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Lifeline Connections (5-minute Q&amp;A only)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72045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10:40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Share (5-minute Q&amp;A only)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674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85927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3711</TotalTime>
  <Words>722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Garamond</vt:lpstr>
      <vt:lpstr>Gill Sans</vt:lpstr>
      <vt:lpstr>MASTER 1: standard slide</vt:lpstr>
      <vt:lpstr>MASTER 2: full color slide</vt:lpstr>
      <vt:lpstr>MASTER 3: simple slide</vt:lpstr>
      <vt:lpstr>MASTER 4: blank</vt:lpstr>
      <vt:lpstr>UCPB Agenda 1/11/2021</vt:lpstr>
      <vt:lpstr>Agenda Item IV. CARES Act – CDBG-CV3 Update</vt:lpstr>
      <vt:lpstr>Agenda Item IV. CARES Act – CDBG-CV3 Update</vt:lpstr>
      <vt:lpstr>Agenda Item IV. CARES Act – CDBG-CV3 Update</vt:lpstr>
      <vt:lpstr>Agenda Item V. Neighborly scoring refresher</vt:lpstr>
      <vt:lpstr>Agenda Item V. Neighborly scoring refresher</vt:lpstr>
      <vt:lpstr>Agenda Item V. Neighborly scoring refresher</vt:lpstr>
      <vt:lpstr>Agenda Item VI. Program updates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Samantha Whitley</cp:lastModifiedBy>
  <cp:revision>194</cp:revision>
  <cp:lastPrinted>2017-08-07T16:32:17Z</cp:lastPrinted>
  <dcterms:created xsi:type="dcterms:W3CDTF">2017-07-26T13:51:17Z</dcterms:created>
  <dcterms:modified xsi:type="dcterms:W3CDTF">2021-01-09T01:38:35Z</dcterms:modified>
</cp:coreProperties>
</file>