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88" r:id="rId1"/>
    <p:sldMasterId id="2147483995" r:id="rId2"/>
    <p:sldMasterId id="2147484000" r:id="rId3"/>
    <p:sldMasterId id="2147484010" r:id="rId4"/>
  </p:sldMasterIdLst>
  <p:notesMasterIdLst>
    <p:notesMasterId r:id="rId14"/>
  </p:notesMasterIdLst>
  <p:handoutMasterIdLst>
    <p:handoutMasterId r:id="rId15"/>
  </p:handoutMasterIdLst>
  <p:sldIdLst>
    <p:sldId id="282" r:id="rId5"/>
    <p:sldId id="286" r:id="rId6"/>
    <p:sldId id="303" r:id="rId7"/>
    <p:sldId id="284" r:id="rId8"/>
    <p:sldId id="301" r:id="rId9"/>
    <p:sldId id="302" r:id="rId10"/>
    <p:sldId id="305" r:id="rId11"/>
    <p:sldId id="304" r:id="rId12"/>
    <p:sldId id="285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52" userDrawn="1">
          <p15:clr>
            <a:srgbClr val="A4A3A4"/>
          </p15:clr>
        </p15:guide>
        <p15:guide id="2" pos="53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ebecca Royce" initials="RR" lastIdx="2" clrIdx="0">
    <p:extLst>
      <p:ext uri="{19B8F6BF-5375-455C-9EA6-DF929625EA0E}">
        <p15:presenceInfo xmlns:p15="http://schemas.microsoft.com/office/powerpoint/2012/main" userId="S::Rebecca.Royce@clark.wa.gov::ca8a75d3-219b-4320-aca9-ed375c98f18c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A5B"/>
    <a:srgbClr val="99CCFF"/>
    <a:srgbClr val="D8872A"/>
    <a:srgbClr val="FFFFFF"/>
    <a:srgbClr val="BCC135"/>
    <a:srgbClr val="DFA333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4" autoAdjust="0"/>
    <p:restoredTop sz="94622"/>
  </p:normalViewPr>
  <p:slideViewPr>
    <p:cSldViewPr snapToGrid="0" snapToObjects="1">
      <p:cViewPr varScale="1">
        <p:scale>
          <a:sx n="110" d="100"/>
          <a:sy n="110" d="100"/>
        </p:scale>
        <p:origin x="1314" y="108"/>
      </p:cViewPr>
      <p:guideLst>
        <p:guide orient="horz" pos="4152"/>
        <p:guide pos="536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42" d="100"/>
          <a:sy n="142" d="100"/>
        </p:scale>
        <p:origin x="5864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19D85E-939B-F44F-A06B-8ADEE0F99366}" type="datetimeFigureOut">
              <a:rPr lang="en-US" smtClean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8527-D853-AA43-922D-46269FE724B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4633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D7CEB-8877-C748-AC58-FC405D8BA0F4}" type="datetimeFigureOut">
              <a:rPr lang="en-US" smtClean="0"/>
              <a:t>1/10/2022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FBD1CD-C9A7-3343-AB3F-0F32B4D81F2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2357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12236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375157"/>
            <a:ext cx="6858000" cy="481824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 algn="l">
              <a:buNone/>
              <a:defRPr sz="21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143000" y="3946525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Presenter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43000" y="3279465"/>
            <a:ext cx="6858000" cy="0"/>
          </a:xfrm>
          <a:prstGeom prst="line">
            <a:avLst/>
          </a:prstGeom>
          <a:ln w="3810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1143000" y="4420914"/>
            <a:ext cx="6858000" cy="384843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2167926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lumn with Chart/Grap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1100033"/>
            <a:ext cx="3516730" cy="4703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/>
          </p:nvPr>
        </p:nvSpPr>
        <p:spPr>
          <a:xfrm>
            <a:off x="4530749" y="1363802"/>
            <a:ext cx="3891357" cy="4025667"/>
          </a:xfrm>
        </p:spPr>
        <p:txBody>
          <a:bodyPr anchor="ctr"/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9" name="Straight Connector 18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Date Placeholder 17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286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/Graph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Content Placeholder 19"/>
          <p:cNvSpPr>
            <a:spLocks noGrp="1"/>
          </p:cNvSpPr>
          <p:nvPr>
            <p:ph sz="quarter" idx="13" hasCustomPrompt="1"/>
          </p:nvPr>
        </p:nvSpPr>
        <p:spPr>
          <a:xfrm>
            <a:off x="721896" y="5352254"/>
            <a:ext cx="7700210" cy="508764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Caption</a:t>
            </a:r>
          </a:p>
        </p:txBody>
      </p:sp>
      <p:sp>
        <p:nvSpPr>
          <p:cNvPr id="8" name="Chart Placeholder 7"/>
          <p:cNvSpPr>
            <a:spLocks noGrp="1"/>
          </p:cNvSpPr>
          <p:nvPr>
            <p:ph type="chart" sz="quarter" idx="19" hasCustomPrompt="1"/>
          </p:nvPr>
        </p:nvSpPr>
        <p:spPr>
          <a:xfrm>
            <a:off x="721896" y="1132146"/>
            <a:ext cx="7700210" cy="4049454"/>
          </a:xfrm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Click icon to create a chart/graph 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4802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Images with Cap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5244887"/>
            <a:ext cx="3689643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22507" y="5244887"/>
            <a:ext cx="3707814" cy="693798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/>
          </p:nvPr>
        </p:nvSpPr>
        <p:spPr>
          <a:xfrm>
            <a:off x="721895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48159"/>
            <a:ext cx="3690780" cy="3960107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5809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-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80" y="1127534"/>
            <a:ext cx="3689643" cy="4693164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6" name="Picture Placeholder 14"/>
          <p:cNvSpPr>
            <a:spLocks noGrp="1"/>
          </p:cNvSpPr>
          <p:nvPr>
            <p:ph type="pic" sz="quarter" idx="14"/>
          </p:nvPr>
        </p:nvSpPr>
        <p:spPr>
          <a:xfrm>
            <a:off x="4731326" y="1127534"/>
            <a:ext cx="3690780" cy="469316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75" baseline="0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Date Placeholder 18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9108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with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7" y="1237535"/>
            <a:ext cx="5169242" cy="4494671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sp>
        <p:nvSpPr>
          <p:cNvPr id="12" name="Title 1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6" name="Straight Connector 1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Date Placeholder 1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Picture Placeholder 10"/>
          <p:cNvSpPr>
            <a:spLocks noGrp="1"/>
          </p:cNvSpPr>
          <p:nvPr>
            <p:ph type="pic" sz="quarter" idx="20"/>
          </p:nvPr>
        </p:nvSpPr>
        <p:spPr>
          <a:xfrm>
            <a:off x="6029541" y="1243753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0" name="Picture Placeholder 10"/>
          <p:cNvSpPr>
            <a:spLocks noGrp="1"/>
          </p:cNvSpPr>
          <p:nvPr>
            <p:ph type="pic" sz="quarter" idx="21"/>
          </p:nvPr>
        </p:nvSpPr>
        <p:spPr>
          <a:xfrm>
            <a:off x="6029541" y="2787417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  <p:sp>
        <p:nvSpPr>
          <p:cNvPr id="22" name="Picture Placeholder 10"/>
          <p:cNvSpPr>
            <a:spLocks noGrp="1"/>
          </p:cNvSpPr>
          <p:nvPr>
            <p:ph type="pic" sz="quarter" idx="22"/>
          </p:nvPr>
        </p:nvSpPr>
        <p:spPr>
          <a:xfrm>
            <a:off x="6029541" y="4331082"/>
            <a:ext cx="2392565" cy="140112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13">
                <a:sym typeface="Wingdings"/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814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3"/>
            <a:ext cx="6858000" cy="2157102"/>
          </a:xfrm>
          <a:prstGeom prst="rect">
            <a:avLst/>
          </a:prstGeom>
        </p:spPr>
        <p:txBody>
          <a:bodyPr anchor="b"/>
          <a:lstStyle>
            <a:lvl1pPr algn="l">
              <a:defRPr sz="450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195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7" hasCustomPrompt="1"/>
          </p:nvPr>
        </p:nvSpPr>
        <p:spPr>
          <a:xfrm>
            <a:off x="831898" y="3687731"/>
            <a:ext cx="7539533" cy="659493"/>
          </a:xfrm>
        </p:spPr>
        <p:txBody>
          <a:bodyPr anchor="b">
            <a:normAutofit/>
          </a:bodyPr>
          <a:lstStyle>
            <a:lvl1pPr marL="0" indent="0" algn="r">
              <a:buNone/>
              <a:defRPr sz="1350">
                <a:latin typeface="Garamond" charset="0"/>
                <a:ea typeface="Garamond" charset="0"/>
                <a:cs typeface="Garamond" charset="0"/>
              </a:defRPr>
            </a:lvl1pPr>
          </a:lstStyle>
          <a:p>
            <a:pPr lvl="0"/>
            <a:r>
              <a:rPr lang="en-US" dirty="0"/>
              <a:t>-Author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831898" y="693739"/>
            <a:ext cx="7538991" cy="2860734"/>
          </a:xfrm>
        </p:spPr>
        <p:txBody>
          <a:bodyPr anchor="b">
            <a:normAutofit/>
          </a:bodyPr>
          <a:lstStyle>
            <a:lvl1pPr marL="0" indent="0">
              <a:buNone/>
              <a:defRPr sz="2700" b="0" i="1">
                <a:latin typeface="Garamond" charset="0"/>
                <a:ea typeface="Garamond" charset="0"/>
                <a:cs typeface="Garamond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“Quote”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3371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143000" y="1665505"/>
            <a:ext cx="6858000" cy="1531459"/>
          </a:xfrm>
          <a:prstGeom prst="rect">
            <a:avLst/>
          </a:prstGeom>
        </p:spPr>
        <p:txBody>
          <a:bodyPr anchor="b"/>
          <a:lstStyle>
            <a:lvl1pPr algn="l">
              <a:defRPr sz="4500" baseline="0"/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1143001" y="3262032"/>
            <a:ext cx="6876261" cy="756271"/>
          </a:xfrm>
        </p:spPr>
        <p:txBody>
          <a:bodyPr anchor="b">
            <a:normAutofit/>
          </a:bodyPr>
          <a:lstStyle>
            <a:lvl1pPr marL="0" indent="0">
              <a:buNone/>
              <a:defRPr sz="27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8" name="Text Placeholder 4"/>
          <p:cNvSpPr>
            <a:spLocks noGrp="1"/>
          </p:cNvSpPr>
          <p:nvPr>
            <p:ph type="body" sz="quarter" idx="19" hasCustomPrompt="1"/>
          </p:nvPr>
        </p:nvSpPr>
        <p:spPr>
          <a:xfrm>
            <a:off x="1143001" y="4018305"/>
            <a:ext cx="6876261" cy="1478165"/>
          </a:xfrm>
        </p:spPr>
        <p:txBody>
          <a:bodyPr anchor="b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Additional info</a:t>
            </a:r>
          </a:p>
        </p:txBody>
      </p:sp>
    </p:spTree>
    <p:extLst>
      <p:ext uri="{BB962C8B-B14F-4D97-AF65-F5344CB8AC3E}">
        <p14:creationId xmlns:p14="http://schemas.microsoft.com/office/powerpoint/2010/main" val="16361223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72021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with heading, short under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721895" y="365126"/>
            <a:ext cx="7700211" cy="673029"/>
          </a:xfrm>
        </p:spPr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721895" y="1038154"/>
            <a:ext cx="4532468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7600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6"/>
            <a:ext cx="7700210" cy="4739180"/>
          </a:xfrm>
        </p:spPr>
        <p:txBody>
          <a:bodyPr>
            <a:normAutofit/>
          </a:bodyPr>
          <a:lstStyle>
            <a:lvl1pPr>
              <a:defRPr sz="2100"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7258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12604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hoto slide, white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6973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 algn="l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FFFFFF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FFFFFF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591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, full image, option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9144000" cy="6858000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1800" baseline="0">
                <a:latin typeface="Arial" charset="0"/>
                <a:ea typeface="Arial" charset="0"/>
                <a:cs typeface="Arial" charset="0"/>
                <a:sym typeface="Wingdings"/>
              </a:defRPr>
            </a:lvl1pPr>
          </a:lstStyle>
          <a:p>
            <a:r>
              <a:rPr lang="en-US" dirty="0"/>
              <a:t>To place background image, click icon</a:t>
            </a:r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304800" y="1594827"/>
            <a:ext cx="7694455" cy="47625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1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Subtitle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 hasCustomPrompt="1"/>
          </p:nvPr>
        </p:nvSpPr>
        <p:spPr>
          <a:xfrm>
            <a:off x="304800" y="572203"/>
            <a:ext cx="7694455" cy="1079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500">
                <a:solidFill>
                  <a:srgbClr val="005A5B"/>
                </a:solidFill>
                <a:latin typeface="Gill Sans" charset="0"/>
                <a:ea typeface="Gill Sans" charset="0"/>
                <a:cs typeface="Gill Sans" charset="0"/>
              </a:defRPr>
            </a:lvl1pPr>
            <a:lvl2pPr marL="342900" indent="0">
              <a:buNone/>
              <a:defRPr/>
            </a:lvl2pPr>
            <a:lvl3pPr marL="685800" indent="0">
              <a:buNone/>
              <a:defRPr/>
            </a:lvl3pPr>
            <a:lvl4pPr marL="1028700" indent="0">
              <a:buNone/>
              <a:defRPr/>
            </a:lvl4pPr>
            <a:lvl5pPr marL="1371600" indent="0">
              <a:buNone/>
              <a:defRPr/>
            </a:lvl5pPr>
          </a:lstStyle>
          <a:p>
            <a:pPr lvl="0"/>
            <a:r>
              <a:rPr lang="en-US" dirty="0"/>
              <a:t>Presentation 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4" hasCustomPrompt="1"/>
          </p:nvPr>
        </p:nvSpPr>
        <p:spPr>
          <a:xfrm>
            <a:off x="174107" y="5981332"/>
            <a:ext cx="676656" cy="612648"/>
          </a:xfrm>
          <a:prstGeom prst="rect">
            <a:avLst/>
          </a:prstGeom>
          <a:blipFill>
            <a:blip r:embed="rId2"/>
            <a:stretch>
              <a:fillRect/>
            </a:stretch>
          </a:blipFill>
          <a:ln>
            <a:noFill/>
          </a:ln>
        </p:spPr>
        <p:txBody>
          <a:bodyPr wrap="none"/>
          <a:lstStyle>
            <a:lvl1pPr marL="0" indent="0">
              <a:buNone/>
              <a:defRPr/>
            </a:lvl1pPr>
          </a:lstStyle>
          <a:p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9" hasCustomPrompt="1"/>
          </p:nvPr>
        </p:nvSpPr>
        <p:spPr>
          <a:xfrm>
            <a:off x="0" y="6254496"/>
            <a:ext cx="9141714" cy="603504"/>
          </a:xfrm>
          <a:prstGeom prst="rect">
            <a:avLst/>
          </a:prstGeom>
          <a:blipFill>
            <a:blip r:embed="rId3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baseline="0"/>
            </a:lvl1pPr>
          </a:lstStyle>
          <a:p>
            <a:pPr lvl="0"/>
            <a:r>
              <a:rPr lang="en-US"/>
              <a:t> </a:t>
            </a:r>
            <a:endParaRPr lang="en-US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anchor="ctr"/>
          <a:lstStyle>
            <a:lvl1pPr algn="r">
              <a:defRPr sz="900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anchor="ctr"/>
          <a:lstStyle>
            <a:lvl1pPr algn="r">
              <a:defRPr sz="900" b="1">
                <a:solidFill>
                  <a:schemeClr val="accent1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756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1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ingle Imag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3073" y="5318791"/>
            <a:ext cx="7699046" cy="606090"/>
          </a:xfrm>
        </p:spPr>
        <p:txBody>
          <a:bodyPr anchor="t"/>
          <a:lstStyle>
            <a:lvl1pPr marL="0" indent="0">
              <a:buNone/>
              <a:defRPr sz="1350" b="0"/>
            </a:lvl1pPr>
            <a:lvl2pPr marL="257163" indent="0">
              <a:buNone/>
              <a:defRPr sz="1125" b="1"/>
            </a:lvl2pPr>
            <a:lvl3pPr marL="514325" indent="0">
              <a:buNone/>
              <a:defRPr sz="1013" b="1"/>
            </a:lvl3pPr>
            <a:lvl4pPr marL="771487" indent="0">
              <a:buNone/>
              <a:defRPr sz="900" b="1"/>
            </a:lvl4pPr>
            <a:lvl5pPr marL="1028649" indent="0">
              <a:buNone/>
              <a:defRPr sz="900" b="1"/>
            </a:lvl5pPr>
            <a:lvl6pPr marL="1285811" indent="0">
              <a:buNone/>
              <a:defRPr sz="900" b="1"/>
            </a:lvl6pPr>
            <a:lvl7pPr marL="1542973" indent="0">
              <a:buNone/>
              <a:defRPr sz="900" b="1"/>
            </a:lvl7pPr>
            <a:lvl8pPr marL="1800135" indent="0">
              <a:buNone/>
              <a:defRPr sz="900" b="1"/>
            </a:lvl8pPr>
            <a:lvl9pPr marL="2057298" indent="0">
              <a:buNone/>
              <a:defRPr sz="900" b="1"/>
            </a:lvl9pPr>
          </a:lstStyle>
          <a:p>
            <a:pPr lvl="0"/>
            <a:r>
              <a:rPr lang="en-US" dirty="0"/>
              <a:t>Image caption</a:t>
            </a:r>
          </a:p>
        </p:txBody>
      </p:sp>
      <p:sp>
        <p:nvSpPr>
          <p:cNvPr id="15" name="Picture Placeholder 14"/>
          <p:cNvSpPr>
            <a:spLocks noGrp="1"/>
          </p:cNvSpPr>
          <p:nvPr>
            <p:ph type="pic" sz="quarter" idx="13" hasCustomPrompt="1"/>
          </p:nvPr>
        </p:nvSpPr>
        <p:spPr>
          <a:xfrm>
            <a:off x="721896" y="1182536"/>
            <a:ext cx="7700210" cy="3991874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800" baseline="0">
                <a:sym typeface="Wingdings"/>
              </a:defRPr>
            </a:lvl1pPr>
          </a:lstStyle>
          <a:p>
            <a:r>
              <a:rPr lang="en-US" dirty="0"/>
              <a:t>To insert image here, click icon 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Date Placeholder 5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33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 hasCustomPrompt="1"/>
          </p:nvPr>
        </p:nvSpPr>
        <p:spPr>
          <a:xfrm>
            <a:off x="721896" y="1155032"/>
            <a:ext cx="7690684" cy="4734491"/>
          </a:xfrm>
        </p:spPr>
        <p:txBody>
          <a:bodyPr anchor="ctr"/>
          <a:lstStyle>
            <a:lvl1pPr marL="0" indent="0">
              <a:buNone/>
              <a:defRPr baseline="0">
                <a:sym typeface="Wingdings"/>
              </a:defRPr>
            </a:lvl1pPr>
          </a:lstStyle>
          <a:p>
            <a:r>
              <a:rPr lang="en-US" dirty="0"/>
              <a:t>Click icon to create table 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Date Placeholder 10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9192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with Text Belo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able Placeholder 4"/>
          <p:cNvSpPr>
            <a:spLocks noGrp="1"/>
          </p:cNvSpPr>
          <p:nvPr>
            <p:ph type="tbl" sz="quarter" idx="13"/>
          </p:nvPr>
        </p:nvSpPr>
        <p:spPr>
          <a:xfrm>
            <a:off x="721896" y="1182532"/>
            <a:ext cx="7700210" cy="3650725"/>
          </a:xfrm>
        </p:spPr>
        <p:txBody>
          <a:bodyPr anchor="ctr"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aseline="0">
                <a:sym typeface="Wingdings"/>
              </a:defRPr>
            </a:lvl1pPr>
          </a:lstStyle>
          <a:p>
            <a:endParaRPr lang="en-US" dirty="0"/>
          </a:p>
          <a:p>
            <a:r>
              <a:rPr lang="en-US" dirty="0"/>
              <a:t>Click icon to create table  </a:t>
            </a: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 hasCustomPrompt="1"/>
          </p:nvPr>
        </p:nvSpPr>
        <p:spPr>
          <a:xfrm>
            <a:off x="721896" y="5012014"/>
            <a:ext cx="7690684" cy="877509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Text</a:t>
            </a:r>
          </a:p>
        </p:txBody>
      </p:sp>
      <p:sp>
        <p:nvSpPr>
          <p:cNvPr id="6" name="Title 5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2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2"/>
          <p:cNvSpPr>
            <a:spLocks noGrp="1"/>
          </p:cNvSpPr>
          <p:nvPr>
            <p:ph type="pic" idx="14"/>
          </p:nvPr>
        </p:nvSpPr>
        <p:spPr>
          <a:xfrm>
            <a:off x="721895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 spc="0" baseline="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75717" y="1230660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6029539" y="1230651"/>
            <a:ext cx="2392566" cy="4590038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53293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-1 text, 2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/>
          <p:cNvSpPr>
            <a:spLocks noGrp="1"/>
          </p:cNvSpPr>
          <p:nvPr>
            <p:ph type="pic" idx="15"/>
          </p:nvPr>
        </p:nvSpPr>
        <p:spPr>
          <a:xfrm>
            <a:off x="3310572" y="1230660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21" name="Picture Placeholder 2"/>
          <p:cNvSpPr>
            <a:spLocks noGrp="1"/>
          </p:cNvSpPr>
          <p:nvPr>
            <p:ph type="pic" idx="16"/>
          </p:nvPr>
        </p:nvSpPr>
        <p:spPr>
          <a:xfrm>
            <a:off x="5964394" y="1230652"/>
            <a:ext cx="2457711" cy="4609702"/>
          </a:xfrm>
          <a:solidFill>
            <a:srgbClr val="D8872A">
              <a:alpha val="29804"/>
            </a:srgbClr>
          </a:solidFill>
        </p:spPr>
        <p:txBody>
          <a:bodyPr anchor="ctr">
            <a:normAutofit/>
          </a:bodyPr>
          <a:lstStyle>
            <a:lvl1pPr marL="0" indent="0">
              <a:buNone/>
              <a:defRPr sz="1050">
                <a:sym typeface="Wingdings"/>
              </a:defRPr>
            </a:lvl1pPr>
            <a:lvl2pPr marL="257163" indent="0">
              <a:buNone/>
              <a:defRPr sz="1575"/>
            </a:lvl2pPr>
            <a:lvl3pPr marL="514325" indent="0">
              <a:buNone/>
              <a:defRPr sz="1350"/>
            </a:lvl3pPr>
            <a:lvl4pPr marL="771487" indent="0">
              <a:buNone/>
              <a:defRPr sz="1125"/>
            </a:lvl4pPr>
            <a:lvl5pPr marL="1028649" indent="0">
              <a:buNone/>
              <a:defRPr sz="1125"/>
            </a:lvl5pPr>
            <a:lvl6pPr marL="1285811" indent="0">
              <a:buNone/>
              <a:defRPr sz="1125"/>
            </a:lvl6pPr>
            <a:lvl7pPr marL="1542973" indent="0">
              <a:buNone/>
              <a:defRPr sz="1125"/>
            </a:lvl7pPr>
            <a:lvl8pPr marL="1800135" indent="0">
              <a:buNone/>
              <a:defRPr sz="1125"/>
            </a:lvl8pPr>
            <a:lvl9pPr marL="2057298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8" name="Straight Connector 17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20" hasCustomPrompt="1"/>
          </p:nvPr>
        </p:nvSpPr>
        <p:spPr>
          <a:xfrm>
            <a:off x="721896" y="1230651"/>
            <a:ext cx="2351505" cy="4610156"/>
          </a:xfrm>
        </p:spPr>
        <p:txBody>
          <a:bodyPr>
            <a:normAutofit/>
          </a:bodyPr>
          <a:lstStyle>
            <a:lvl1pPr marL="0" indent="0">
              <a:buNone/>
              <a:defRPr sz="1500"/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17220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t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 hasCustomPrompt="1"/>
          </p:nvPr>
        </p:nvSpPr>
        <p:spPr>
          <a:xfrm>
            <a:off x="721896" y="1120847"/>
            <a:ext cx="7700210" cy="4729348"/>
          </a:xfrm>
        </p:spPr>
        <p:txBody>
          <a:bodyPr/>
          <a:lstStyle>
            <a:lvl1pPr>
              <a:defRPr b="1"/>
            </a:lvl1pPr>
          </a:lstStyle>
          <a:p>
            <a:pPr lvl="0"/>
            <a:r>
              <a:rPr lang="en-US" dirty="0"/>
              <a:t>First level text</a:t>
            </a:r>
          </a:p>
          <a:p>
            <a:pPr lvl="1"/>
            <a:r>
              <a:rPr lang="en-US" dirty="0"/>
              <a:t>Second level text</a:t>
            </a:r>
          </a:p>
          <a:p>
            <a:pPr lvl="2"/>
            <a:r>
              <a:rPr lang="en-US" dirty="0"/>
              <a:t>Third level text</a:t>
            </a:r>
          </a:p>
          <a:p>
            <a:pPr lvl="3"/>
            <a:r>
              <a:rPr lang="en-US" dirty="0"/>
              <a:t>Fourth level text</a:t>
            </a:r>
          </a:p>
          <a:p>
            <a:pPr lvl="4"/>
            <a:r>
              <a:rPr lang="en-US" dirty="0"/>
              <a:t>Fifth level text</a:t>
            </a:r>
          </a:p>
        </p:txBody>
      </p:sp>
      <p:cxnSp>
        <p:nvCxnSpPr>
          <p:cNvPr id="20" name="Straight Connector 19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948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n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21896" y="1127527"/>
            <a:ext cx="3687530" cy="4722664"/>
          </a:xfrm>
        </p:spPr>
        <p:txBody>
          <a:bodyPr/>
          <a:lstStyle>
            <a:lvl1pPr marL="214313" indent="-214313">
              <a:lnSpc>
                <a:spcPct val="100000"/>
              </a:lnSpc>
              <a:buFont typeface="Arial" charset="0"/>
              <a:buChar char="•"/>
              <a:defRPr baseline="0"/>
            </a:lvl1pPr>
            <a:lvl2pPr marL="257162" indent="0">
              <a:buFont typeface="Arial" charset="0"/>
              <a:buNone/>
              <a:defRPr/>
            </a:lvl2pPr>
            <a:lvl3pPr marL="514324" indent="0">
              <a:buFont typeface="Arial" charset="0"/>
              <a:buNone/>
              <a:defRPr/>
            </a:lvl3pPr>
            <a:lvl4pPr marL="771486" indent="0">
              <a:buFont typeface="Arial" charset="0"/>
              <a:buNone/>
              <a:defRPr/>
            </a:lvl4pPr>
            <a:lvl5pPr marL="1028649" indent="0">
              <a:buFont typeface="Arial" charset="0"/>
              <a:buNone/>
              <a:defRPr/>
            </a:lvl5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734576" y="1127531"/>
            <a:ext cx="3687530" cy="4722663"/>
          </a:xfrm>
        </p:spPr>
        <p:txBody>
          <a:bodyPr/>
          <a:lstStyle>
            <a:lvl1pPr marL="214313" indent="-214313">
              <a:buFont typeface="Arial" charset="0"/>
              <a:buChar char="•"/>
              <a:defRPr/>
            </a:lvl1pPr>
          </a:lstStyle>
          <a:p>
            <a:pPr lvl="0"/>
            <a:r>
              <a:rPr lang="en-US" dirty="0"/>
              <a:t>Point 1</a:t>
            </a:r>
          </a:p>
          <a:p>
            <a:pPr lvl="0"/>
            <a:r>
              <a:rPr lang="en-US" dirty="0"/>
              <a:t>Point 2</a:t>
            </a:r>
          </a:p>
          <a:p>
            <a:pPr lvl="0"/>
            <a:r>
              <a:rPr lang="en-US" dirty="0"/>
              <a:t>Point 3</a:t>
            </a:r>
          </a:p>
          <a:p>
            <a:pPr lvl="0"/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Slide title</a:t>
            </a:r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721896" y="1038154"/>
            <a:ext cx="7700210" cy="0"/>
          </a:xfrm>
          <a:prstGeom prst="line">
            <a:avLst/>
          </a:prstGeom>
          <a:ln w="38100">
            <a:solidFill>
              <a:srgbClr val="D8872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90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2.png"/><Relationship Id="rId5" Type="http://schemas.openxmlformats.org/officeDocument/2006/relationships/image" Target="../media/image3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4" Type="http://schemas.openxmlformats.org/officeDocument/2006/relationships/theme" Target="../theme/theme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68937"/>
            <a:ext cx="9144000" cy="603428"/>
          </a:xfrm>
          <a:prstGeom prst="rect">
            <a:avLst/>
          </a:prstGeom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721896" y="365130"/>
            <a:ext cx="7700210" cy="6730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/>
          <p:cNvSpPr>
            <a:spLocks noGrp="1"/>
          </p:cNvSpPr>
          <p:nvPr>
            <p:ph type="body" idx="1"/>
          </p:nvPr>
        </p:nvSpPr>
        <p:spPr>
          <a:xfrm>
            <a:off x="721896" y="1210035"/>
            <a:ext cx="7700210" cy="45788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46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9" r:id="rId1"/>
    <p:sldLayoutId id="2147483991" r:id="rId2"/>
    <p:sldLayoutId id="2147483990" r:id="rId3"/>
    <p:sldLayoutId id="2147483992" r:id="rId4"/>
    <p:sldLayoutId id="2147483993" r:id="rId5"/>
    <p:sldLayoutId id="2147483975" r:id="rId6"/>
    <p:sldLayoutId id="2147483999" r:id="rId7"/>
    <p:sldLayoutId id="2147483978" r:id="rId8"/>
    <p:sldLayoutId id="2147483976" r:id="rId9"/>
    <p:sldLayoutId id="2147483986" r:id="rId10"/>
    <p:sldLayoutId id="2147483987" r:id="rId11"/>
    <p:sldLayoutId id="2147483984" r:id="rId12"/>
    <p:sldLayoutId id="2147483998" r:id="rId13"/>
    <p:sldLayoutId id="2147483977" r:id="rId14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700" kern="1200">
          <a:solidFill>
            <a:schemeClr val="accent1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545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BCC13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4572"/>
            <a:ext cx="9144000" cy="60342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3955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2876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96" r:id="rId1"/>
    <p:sldLayoutId id="2147483994" r:id="rId2"/>
    <p:sldLayoutId id="2147483997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152" userDrawn="1">
          <p15:clr>
            <a:srgbClr val="F26B43"/>
          </p15:clr>
        </p15:guide>
        <p15:guide id="2" pos="288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014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7827762" y="6459485"/>
            <a:ext cx="72608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2563" y="6459485"/>
            <a:ext cx="573669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77226" y="6459485"/>
            <a:ext cx="4286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 i="0">
                <a:solidFill>
                  <a:srgbClr val="005A5B">
                    <a:alpha val="45000"/>
                  </a:srgbClr>
                </a:solidFill>
                <a:effectLst>
                  <a:outerShdw sx="1000" sy="1000" algn="ctr" rotWithShape="0">
                    <a:srgbClr val="000000"/>
                  </a:outerShdw>
                </a:effectLst>
                <a:latin typeface="Arial" charset="0"/>
                <a:ea typeface="Arial" charset="0"/>
                <a:cs typeface="Arial" charset="0"/>
              </a:defRPr>
            </a:lvl1pPr>
          </a:lstStyle>
          <a:p>
            <a:fld id="{BD3A08C5-CC68-3947-88A8-A9E34C1A68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5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5978312"/>
            <a:ext cx="675580" cy="6129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147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7" r:id="rId2"/>
    <p:sldLayoutId id="2147484009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rgbClr val="005A5B"/>
          </a:solidFill>
          <a:latin typeface="Gill Sans" charset="0"/>
          <a:ea typeface="Gill Sans" charset="0"/>
          <a:cs typeface="Gill Sans" charset="0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spcAft>
          <a:spcPts val="1000"/>
        </a:spcAft>
        <a:buFont typeface="Arial"/>
        <a:buChar char="•"/>
        <a:defRPr sz="21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5143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8572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5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2001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1543050" indent="-171450" algn="l" defTabSz="685800" rtl="0" eaLnBrk="1" latinLnBrk="0" hangingPunct="1">
        <a:lnSpc>
          <a:spcPct val="100000"/>
        </a:lnSpc>
        <a:spcBef>
          <a:spcPts val="375"/>
        </a:spcBef>
        <a:spcAft>
          <a:spcPts val="1000"/>
        </a:spcAft>
        <a:buFont typeface="Arial"/>
        <a:buChar char="•"/>
        <a:defRPr sz="135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44551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17" r:id="rId1"/>
    <p:sldLayoutId id="2147484027" r:id="rId2"/>
    <p:sldLayoutId id="2147484028" r:id="rId3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hyperlink" Target="https://portal.neighborlysoftware.com/clarkcountywa/Review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855330" cy="5020142"/>
          </a:xfrm>
        </p:spPr>
        <p:txBody>
          <a:bodyPr>
            <a:normAutofit/>
          </a:bodyPr>
          <a:lstStyle/>
          <a:p>
            <a:r>
              <a:rPr lang="en-US" dirty="0"/>
              <a:t>(info)	I.	Introductions </a:t>
            </a:r>
          </a:p>
          <a:p>
            <a:r>
              <a:rPr lang="en-US" dirty="0"/>
              <a:t>(action)	II.	Approval of September 13, 2021 minutes</a:t>
            </a:r>
          </a:p>
          <a:p>
            <a:r>
              <a:rPr lang="en-US" dirty="0"/>
              <a:t>(action)	III.	Election of Vice-Chair</a:t>
            </a:r>
          </a:p>
          <a:p>
            <a:r>
              <a:rPr lang="en-US" dirty="0"/>
              <a:t>(action)	IV.	CDBG-CV Battle Ground HealthCare 					financing modification</a:t>
            </a:r>
          </a:p>
          <a:p>
            <a:pPr>
              <a:spcAft>
                <a:spcPts val="0"/>
              </a:spcAft>
            </a:pPr>
            <a:r>
              <a:rPr lang="en-US" dirty="0"/>
              <a:t>(info)	V.	2022 CDBG and HOME Application Updates</a:t>
            </a:r>
          </a:p>
          <a:p>
            <a:pPr lvl="6"/>
            <a:r>
              <a:rPr lang="en-US" sz="1800" dirty="0"/>
              <a:t>Overview of 2022 submitting agencies</a:t>
            </a:r>
          </a:p>
          <a:p>
            <a:pPr lvl="6"/>
            <a:r>
              <a:rPr lang="en-US" sz="1800" dirty="0"/>
              <a:t>Application review and scoring refresher</a:t>
            </a:r>
          </a:p>
          <a:p>
            <a:pPr>
              <a:spcAft>
                <a:spcPts val="0"/>
              </a:spcAft>
            </a:pPr>
            <a:r>
              <a:rPr lang="en-US" dirty="0"/>
              <a:t>(info)	VI.	Program updates</a:t>
            </a:r>
          </a:p>
          <a:p>
            <a:pPr lvl="6"/>
            <a:r>
              <a:rPr lang="en-US" sz="1800" dirty="0"/>
              <a:t>Section 3 changes</a:t>
            </a:r>
          </a:p>
          <a:p>
            <a:pPr>
              <a:spcAft>
                <a:spcPts val="0"/>
              </a:spcAft>
            </a:pPr>
            <a:r>
              <a:rPr lang="en-US" dirty="0"/>
              <a:t>(info)	VII.	Other	</a:t>
            </a:r>
          </a:p>
          <a:p>
            <a:pPr lvl="6"/>
            <a:r>
              <a:rPr lang="en-US" sz="1800" dirty="0"/>
              <a:t>Public Comment</a:t>
            </a:r>
          </a:p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UCPB January 10, 2022 – Agenda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059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IV. CDBG-CV Battle Ground HealthCare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A48BC29-F71B-45E2-81DC-3DD13E0206F8}"/>
              </a:ext>
            </a:extLst>
          </p:cNvPr>
          <p:cNvSpPr/>
          <p:nvPr/>
        </p:nvSpPr>
        <p:spPr>
          <a:xfrm>
            <a:off x="721896" y="1239136"/>
            <a:ext cx="7700210" cy="1029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Battle Ground HealthCare was awarded total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18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$1,491,893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forgivable loan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Request to split the financing to 50% forgivable loan and 50% grant</a:t>
            </a:r>
          </a:p>
          <a:p>
            <a:pPr marL="285750" indent="-28575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Staff recommends approval</a:t>
            </a:r>
          </a:p>
        </p:txBody>
      </p:sp>
    </p:spTree>
    <p:extLst>
      <p:ext uri="{BB962C8B-B14F-4D97-AF65-F5344CB8AC3E}">
        <p14:creationId xmlns:p14="http://schemas.microsoft.com/office/powerpoint/2010/main" val="7739086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BD751CD8-66FD-44D1-A17D-086D5257D1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/>
              <a:t>Agenda Item V. 2022 CDBG and HOME Applications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DBFC23-6103-48A3-81D7-EB3A7C269A9C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BD835-B1B4-42B1-9DF8-032A31F0D67B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1ED2AA-C1EE-4729-8FF7-74CD5EC235E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3</a:t>
            </a:fld>
            <a:endParaRPr lang="en-US" dirty="0"/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BFC26773-930B-4604-8636-92EE278E4BB4}"/>
              </a:ext>
            </a:extLst>
          </p:cNvPr>
          <p:cNvGraphicFramePr>
            <a:graphicFrameLocks noGrp="1"/>
          </p:cNvGraphicFramePr>
          <p:nvPr/>
        </p:nvGraphicFramePr>
        <p:xfrm>
          <a:off x="1403350" y="1417796"/>
          <a:ext cx="6337300" cy="4163695"/>
        </p:xfrm>
        <a:graphic>
          <a:graphicData uri="http://schemas.openxmlformats.org/drawingml/2006/table">
            <a:tbl>
              <a:tblPr/>
              <a:tblGrid>
                <a:gridCol w="2603500">
                  <a:extLst>
                    <a:ext uri="{9D8B030D-6E8A-4147-A177-3AD203B41FA5}">
                      <a16:colId xmlns:a16="http://schemas.microsoft.com/office/drawing/2014/main" val="3117262346"/>
                    </a:ext>
                  </a:extLst>
                </a:gridCol>
                <a:gridCol w="2438400">
                  <a:extLst>
                    <a:ext uri="{9D8B030D-6E8A-4147-A177-3AD203B41FA5}">
                      <a16:colId xmlns:a16="http://schemas.microsoft.com/office/drawing/2014/main" val="2164301035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2923718327"/>
                    </a:ext>
                  </a:extLst>
                </a:gridCol>
                <a:gridCol w="647700">
                  <a:extLst>
                    <a:ext uri="{9D8B030D-6E8A-4147-A177-3AD203B41FA5}">
                      <a16:colId xmlns:a16="http://schemas.microsoft.com/office/drawing/2014/main" val="1820776705"/>
                    </a:ext>
                  </a:extLst>
                </a:gridCol>
              </a:tblGrid>
              <a:tr h="36195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Applicant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Project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CDBG 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</a:t>
                      </a:r>
                      <a:b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Request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98078967"/>
                  </a:ext>
                </a:extLst>
              </a:tr>
              <a:tr h="180975"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1F497D"/>
                          </a:solidFill>
                          <a:effectLst/>
                          <a:latin typeface="Calibri" panose="020F0502020204030204" pitchFamily="34" charset="0"/>
                        </a:rPr>
                        <a:t>Public Facilities and Neighborhood Improvements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B3D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3586166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Camas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NW 14th improvements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$212,000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073090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Heights Clinic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Primary Care Clinic new construction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$600,000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104720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Recovery Café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Recovery Navigator Program acquisition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30856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Ridgefield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Gee Creek Loop improvements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$195,000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9434583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Vancouver Tool Library &amp; Community Center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Tool library and access center acquisition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9598534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City of Washougal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Hamllik 1/2 basketball court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0788815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F6228"/>
                          </a:solidFill>
                          <a:effectLst/>
                          <a:latin typeface="Calibri" panose="020F0502020204030204" pitchFamily="34" charset="0"/>
                        </a:rPr>
                        <a:t>Asset and Economic Development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76933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76933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76933C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4D79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12921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Greater Vancouver Chamber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Pathways to Opportunity &amp; Dev.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$90,000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55902668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Hispanic Chamber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Latinx Business assistance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$78,600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347356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Mercy Corps NW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Business IDA program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$289,100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3019211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 Enterprise Services of Oregon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Micro-Enterprise assistance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$50,400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877131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Proud Ground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Homeownership assistance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BF1D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121622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1" i="0" u="none" strike="noStrike">
                          <a:solidFill>
                            <a:srgbClr val="403151"/>
                          </a:solidFill>
                          <a:effectLst/>
                          <a:latin typeface="Calibri" panose="020F0502020204030204" pitchFamily="34" charset="0"/>
                        </a:rPr>
                        <a:t>Affordable Housing and Homelessness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1A0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143258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Janus Youth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Nest TBRA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93677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Lifeline Connections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Recovery TBRA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$25,100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$125,400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7952102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Salvation Army, The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Pathway of Hope TBRA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$18,000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$72,000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0396844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Second Step Housing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Market-Rate Unit acquisition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$400,000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2879099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Share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ASPIRE TBRA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39845"/>
                  </a:ext>
                </a:extLst>
              </a:tr>
              <a:tr h="18224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VHA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Weaver Creek Commons new construction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4763" marR="4763" marT="4763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$750,000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8580893"/>
                  </a:ext>
                </a:extLst>
              </a:tr>
              <a:tr h="180975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YWCA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Domestic Violence TBRA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DFEC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$28,800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$151,200</a:t>
                      </a:r>
                    </a:p>
                  </a:txBody>
                  <a:tcPr marL="4763" marR="4763" marT="4763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60173863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A82413CB-A2D0-4CC9-BEFF-868DA875C404}"/>
              </a:ext>
            </a:extLst>
          </p:cNvPr>
          <p:cNvSpPr txBox="1"/>
          <p:nvPr/>
        </p:nvSpPr>
        <p:spPr>
          <a:xfrm>
            <a:off x="3616503" y="5743488"/>
            <a:ext cx="41241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Estimate of $2 million in CDBG and HOME funds available</a:t>
            </a:r>
          </a:p>
        </p:txBody>
      </p:sp>
    </p:spTree>
    <p:extLst>
      <p:ext uri="{BB962C8B-B14F-4D97-AF65-F5344CB8AC3E}">
        <p14:creationId xmlns:p14="http://schemas.microsoft.com/office/powerpoint/2010/main" val="3163450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186379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you are given access to an application, you will get an email notification with a link:</a:t>
            </a:r>
          </a:p>
          <a:p>
            <a:pPr lvl="2"/>
            <a:r>
              <a:rPr lang="en-US" dirty="0">
                <a:solidFill>
                  <a:schemeClr val="accent1">
                    <a:lumMod val="90000"/>
                    <a:lumOff val="1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https://portal.neighborlysoftware.com/clarkcountywa/Reviewer</a:t>
            </a:r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  <a:p>
            <a:r>
              <a:rPr lang="en-US" dirty="0"/>
              <a:t>Neighborly scoring step-by-step instructional guide available on the UCPB website 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BAC9829-AE69-4B65-A5D5-47D18975243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lum bright="-17000" contrast="26000"/>
          </a:blip>
          <a:srcRect l="5319" t="13409" r="6454" b="27634"/>
          <a:stretch/>
        </p:blipFill>
        <p:spPr>
          <a:xfrm>
            <a:off x="435006" y="3078123"/>
            <a:ext cx="8422090" cy="2772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2385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7"/>
            <a:ext cx="7700210" cy="881574"/>
          </a:xfrm>
        </p:spPr>
        <p:txBody>
          <a:bodyPr/>
          <a:lstStyle/>
          <a:p>
            <a:r>
              <a:rPr lang="en-US" dirty="0"/>
              <a:t>The “Complete Scoring” tab on the left-hand side allows you to start the scoring process.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097FA9-D706-4233-9F68-7A0EBC3E9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110" b="18291"/>
          <a:stretch/>
        </p:blipFill>
        <p:spPr>
          <a:xfrm>
            <a:off x="1924050" y="2145881"/>
            <a:ext cx="5295900" cy="3836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47962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390DC82-98F9-49E3-B4B6-FD5BDD07BD3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7"/>
            <a:ext cx="7700210" cy="881574"/>
          </a:xfrm>
        </p:spPr>
        <p:txBody>
          <a:bodyPr/>
          <a:lstStyle/>
          <a:p>
            <a:r>
              <a:rPr lang="en-US" dirty="0"/>
              <a:t>Score Report will show points awarded and points available.</a:t>
            </a:r>
          </a:p>
          <a:p>
            <a:endParaRPr lang="en-US" dirty="0">
              <a:solidFill>
                <a:schemeClr val="accent1">
                  <a:lumMod val="90000"/>
                  <a:lumOff val="10000"/>
                </a:schemeClr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b="1" dirty="0"/>
              <a:t>Agenda Item V. Neighborly scoring refresher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D63BD0-1619-4956-95E5-28F1246B7F8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lum bright="-13000" contrast="12000"/>
          </a:blip>
          <a:srcRect l="13164" t="9122" r="4304"/>
          <a:stretch/>
        </p:blipFill>
        <p:spPr>
          <a:xfrm>
            <a:off x="721894" y="1738467"/>
            <a:ext cx="7546695" cy="402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48111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15ED31A-CB5E-4C38-AA53-867E5437221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721896" y="1120846"/>
            <a:ext cx="7700210" cy="5218994"/>
          </a:xfrm>
        </p:spPr>
        <p:txBody>
          <a:bodyPr>
            <a:normAutofit fontScale="85000" lnSpcReduction="20000"/>
          </a:bodyPr>
          <a:lstStyle/>
          <a:p>
            <a:r>
              <a:rPr lang="en-US" sz="2000" b="1" dirty="0">
                <a:latin typeface="+mj-lt"/>
              </a:rPr>
              <a:t>Overview of Section 3 changes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Applies to </a:t>
            </a:r>
            <a:r>
              <a:rPr lang="en-US" i="1" dirty="0">
                <a:latin typeface="+mj-lt"/>
              </a:rPr>
              <a:t>construction</a:t>
            </a:r>
            <a:r>
              <a:rPr lang="en-US" dirty="0">
                <a:latin typeface="+mj-lt"/>
              </a:rPr>
              <a:t> projects with $200,000 or more in HOME or CDBG funds (unchanged)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  <a:ea typeface="Times New Roman" panose="02020603050405020304" pitchFamily="18" charset="0"/>
              </a:rPr>
              <a:t>Section 3 regulations now under 24 CFR Part 75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ea typeface="Times New Roman" panose="02020603050405020304" pitchFamily="18" charset="0"/>
              </a:rPr>
              <a:t>Reporting has changed from new hires to all labor hours 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New Benchmarks</a:t>
            </a:r>
          </a:p>
          <a:p>
            <a:pPr marL="9715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25% of labor hours must be Section Workers</a:t>
            </a:r>
          </a:p>
          <a:p>
            <a:pPr marL="9715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5% must be targeted Section 3 workers</a:t>
            </a:r>
          </a:p>
          <a:p>
            <a:pPr marL="9715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Requires input from contractor when benchmarks not met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Existing contracts with Section 3 language will be updated – contractors are being notified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County staff designing reporting tool</a:t>
            </a:r>
          </a:p>
          <a:p>
            <a:pPr marL="628650" lvl="1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Trainings to follow</a:t>
            </a:r>
          </a:p>
          <a:p>
            <a:pPr marL="9715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Community training</a:t>
            </a:r>
          </a:p>
          <a:p>
            <a:pPr marL="971550" lvl="2" indent="-2857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n-US" dirty="0">
                <a:latin typeface="+mj-lt"/>
              </a:rPr>
              <a:t>Mini-training at pre-construction conferences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8AF6FCD9-CE01-4827-B9ED-00AA439DE7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 VI. Program Updates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E5351-B6D7-4D8B-B241-1431056A9D73}"/>
              </a:ext>
            </a:extLst>
          </p:cNvPr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r>
              <a:rPr lang="en-US"/>
              <a:t>1/11/21</a:t>
            </a: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BB439F-E653-4588-BE93-1ABBD26EEC98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5F07FE-87CC-4E3E-834B-42CE76597CEF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0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A039FA0-E65F-4251-A4B3-244F1AD2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b="1" dirty="0"/>
              <a:t>Agenda Item VII. DRAFT 2022 Work Plan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C9C12F-47C6-4465-A40E-C1ADB08EEC3A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89DC29-3875-4716-B104-83740C770FB2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/>
              <a:t>Urban County Policy Board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0533DF-2E6C-4D24-ADA3-EBDE02A20A8C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F4FA7ED7-DFC9-4F70-8B21-A9EE7C99F73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3703797"/>
              </p:ext>
            </p:extLst>
          </p:nvPr>
        </p:nvGraphicFramePr>
        <p:xfrm>
          <a:off x="1305588" y="1820481"/>
          <a:ext cx="6080760" cy="3217037"/>
        </p:xfrm>
        <a:graphic>
          <a:graphicData uri="http://schemas.openxmlformats.org/drawingml/2006/table">
            <a:tbl>
              <a:tblPr firstRow="1" firstCol="1" bandRow="1"/>
              <a:tblGrid>
                <a:gridCol w="1040130">
                  <a:extLst>
                    <a:ext uri="{9D8B030D-6E8A-4147-A177-3AD203B41FA5}">
                      <a16:colId xmlns:a16="http://schemas.microsoft.com/office/drawing/2014/main" val="3234279505"/>
                    </a:ext>
                  </a:extLst>
                </a:gridCol>
                <a:gridCol w="5040630">
                  <a:extLst>
                    <a:ext uri="{9D8B030D-6E8A-4147-A177-3AD203B41FA5}">
                      <a16:colId xmlns:a16="http://schemas.microsoft.com/office/drawing/2014/main" val="416036449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Elect Vice Chair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Overview of 2022 CDBG and HOME applications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Program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Annual Work Plan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57042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February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CDBG &amp; HOME 2022 application presentations (9:30 AM – 12:30 PM)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04503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March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HUD funding updates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October-December 2021 Quarterly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2022 Scoring Review and Funding Awards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i="1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	(April 18 – 22 is National Community Development Week)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26247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June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Update on HUD Action Plan submission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January-March 2022 Quarterly Report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Review Point in Time Count and Homeless Connect data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Homeowner Rehabilitation Program presentation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25782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October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Consolidated Annual Performance Evaluation Report – outcome review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April-July 2022 Quarterly Report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Gill Sans MT" panose="020B0502020104020203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2023 Application Released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4807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1794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21896" y="1237535"/>
            <a:ext cx="7516329" cy="44946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VII.	Other	</a:t>
            </a:r>
          </a:p>
          <a:p>
            <a:pPr lvl="1"/>
            <a:r>
              <a:rPr lang="en-US" dirty="0"/>
              <a:t>Public Comment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i="1" dirty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Save the Date - next UCPB meeting: 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i="1" dirty="0"/>
              <a:t>	February 14, 2022, 9:30am – 12:30pm </a:t>
            </a:r>
          </a:p>
          <a:p>
            <a:pPr lvl="3">
              <a:spcBef>
                <a:spcPts val="0"/>
              </a:spcBef>
              <a:spcAft>
                <a:spcPts val="0"/>
              </a:spcAft>
            </a:pPr>
            <a:r>
              <a:rPr lang="en-US" b="0" i="1" dirty="0"/>
              <a:t>Will have presentations from 2022 funding applicants – schedule will be provided </a:t>
            </a:r>
          </a:p>
          <a:p>
            <a:pPr marL="0" indent="0" algn="ctr">
              <a:buNone/>
            </a:pPr>
            <a:endParaRPr lang="en-US" b="0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Wrap Up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r>
              <a:rPr lang="en-US" dirty="0"/>
              <a:t>1/10/22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en-US" dirty="0"/>
              <a:t>Urban County Policy Board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BD3A08C5-CC68-3947-88A8-A9E34C1A68A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7859271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1: standard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6584357F-6C1A-5F46-B421-E0E8B8DD0D40}"/>
    </a:ext>
  </a:extLst>
</a:theme>
</file>

<file path=ppt/theme/theme2.xml><?xml version="1.0" encoding="utf-8"?>
<a:theme xmlns:a="http://schemas.openxmlformats.org/drawingml/2006/main" name="MASTER 2: full color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7308PPTtemplate-widescreenV2" id="{CE5D76EA-F285-5C46-B7FC-10D67A87D625}" vid="{0B011555-5D57-4640-BBEF-58C720999D0F}"/>
    </a:ext>
  </a:extLst>
</a:theme>
</file>

<file path=ppt/theme/theme3.xml><?xml version="1.0" encoding="utf-8"?>
<a:theme xmlns:a="http://schemas.openxmlformats.org/drawingml/2006/main" name="MASTER 3: simple slide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MASTER 4: blank">
  <a:themeElements>
    <a:clrScheme name="Clark_County">
      <a:dk1>
        <a:srgbClr val="000000"/>
      </a:dk1>
      <a:lt1>
        <a:srgbClr val="FFFFFF"/>
      </a:lt1>
      <a:dk2>
        <a:srgbClr val="565F65"/>
      </a:dk2>
      <a:lt2>
        <a:srgbClr val="E7E6E6"/>
      </a:lt2>
      <a:accent1>
        <a:srgbClr val="00595B"/>
      </a:accent1>
      <a:accent2>
        <a:srgbClr val="BBC035"/>
      </a:accent2>
      <a:accent3>
        <a:srgbClr val="D7872A"/>
      </a:accent3>
      <a:accent4>
        <a:srgbClr val="BB4050"/>
      </a:accent4>
      <a:accent5>
        <a:srgbClr val="81627B"/>
      </a:accent5>
      <a:accent6>
        <a:srgbClr val="D3E2D6"/>
      </a:accent6>
      <a:hlink>
        <a:srgbClr val="BCC135"/>
      </a:hlink>
      <a:folHlink>
        <a:srgbClr val="D7872A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ClarkCo_template</Template>
  <TotalTime>4336</TotalTime>
  <Words>749</Words>
  <Application>Microsoft Office PowerPoint</Application>
  <PresentationFormat>On-screen Show (4:3)</PresentationFormat>
  <Paragraphs>185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9</vt:i4>
      </vt:variant>
    </vt:vector>
  </HeadingPairs>
  <TitlesOfParts>
    <vt:vector size="18" baseType="lpstr">
      <vt:lpstr>Arial</vt:lpstr>
      <vt:lpstr>Calibri</vt:lpstr>
      <vt:lpstr>Garamond</vt:lpstr>
      <vt:lpstr>Gill Sans</vt:lpstr>
      <vt:lpstr>Gill Sans MT</vt:lpstr>
      <vt:lpstr>MASTER 1: standard slide</vt:lpstr>
      <vt:lpstr>MASTER 2: full color slide</vt:lpstr>
      <vt:lpstr>MASTER 3: simple slide</vt:lpstr>
      <vt:lpstr>MASTER 4: blank</vt:lpstr>
      <vt:lpstr>UCPB January 10, 2022 – Agenda </vt:lpstr>
      <vt:lpstr>Agenda Item IV. CDBG-CV Battle Ground HealthCare</vt:lpstr>
      <vt:lpstr>Agenda Item V. 2022 CDBG and HOME Applications</vt:lpstr>
      <vt:lpstr>Agenda Item V. Neighborly scoring refresher</vt:lpstr>
      <vt:lpstr>Agenda Item V. Neighborly scoring refresher</vt:lpstr>
      <vt:lpstr>Agenda Item V. Neighborly scoring refresher</vt:lpstr>
      <vt:lpstr>Agenda Item VI. Program Updates</vt:lpstr>
      <vt:lpstr>Agenda Item VII. DRAFT 2022 Work Plan</vt:lpstr>
      <vt:lpstr>Wrap Up</vt:lpstr>
    </vt:vector>
  </TitlesOfParts>
  <Company>Clark County / Communications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Leigh Radford</dc:creator>
  <cp:lastModifiedBy>Rebecca Royce</cp:lastModifiedBy>
  <cp:revision>213</cp:revision>
  <cp:lastPrinted>2017-08-07T16:32:17Z</cp:lastPrinted>
  <dcterms:created xsi:type="dcterms:W3CDTF">2017-07-26T13:51:17Z</dcterms:created>
  <dcterms:modified xsi:type="dcterms:W3CDTF">2022-01-10T18:07:15Z</dcterms:modified>
</cp:coreProperties>
</file>