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8" r:id="rId1"/>
    <p:sldMasterId id="2147483995" r:id="rId2"/>
    <p:sldMasterId id="2147484000" r:id="rId3"/>
    <p:sldMasterId id="2147484010" r:id="rId4"/>
  </p:sldMasterIdLst>
  <p:notesMasterIdLst>
    <p:notesMasterId r:id="rId12"/>
  </p:notesMasterIdLst>
  <p:handoutMasterIdLst>
    <p:handoutMasterId r:id="rId13"/>
  </p:handoutMasterIdLst>
  <p:sldIdLst>
    <p:sldId id="282" r:id="rId5"/>
    <p:sldId id="283" r:id="rId6"/>
    <p:sldId id="284" r:id="rId7"/>
    <p:sldId id="292" r:id="rId8"/>
    <p:sldId id="286" r:id="rId9"/>
    <p:sldId id="288" r:id="rId10"/>
    <p:sldId id="289"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2" userDrawn="1">
          <p15:clr>
            <a:srgbClr val="A4A3A4"/>
          </p15:clr>
        </p15:guide>
        <p15:guide id="2" pos="53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05A5B"/>
    <a:srgbClr val="D8872A"/>
    <a:srgbClr val="FFFFFF"/>
    <a:srgbClr val="BCC135"/>
    <a:srgbClr val="DFA33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40"/>
    <p:restoredTop sz="94622"/>
  </p:normalViewPr>
  <p:slideViewPr>
    <p:cSldViewPr snapToGrid="0" snapToObjects="1">
      <p:cViewPr>
        <p:scale>
          <a:sx n="83" d="100"/>
          <a:sy n="83" d="100"/>
        </p:scale>
        <p:origin x="648" y="42"/>
      </p:cViewPr>
      <p:guideLst>
        <p:guide orient="horz" pos="4152"/>
        <p:guide pos="536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19D85E-939B-F44F-A06B-8ADEE0F99366}" type="datetimeFigureOut">
              <a:rPr lang="en-US" smtClean="0"/>
              <a:t>1/13/2022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0D8527-D853-AA43-922D-46269FE724BE}" type="slidenum">
              <a:rPr lang="en-US" smtClean="0"/>
              <a:t>‹#›</a:t>
            </a:fld>
            <a:endParaRPr lang="en-US" dirty="0"/>
          </a:p>
        </p:txBody>
      </p:sp>
    </p:spTree>
    <p:extLst>
      <p:ext uri="{BB962C8B-B14F-4D97-AF65-F5344CB8AC3E}">
        <p14:creationId xmlns:p14="http://schemas.microsoft.com/office/powerpoint/2010/main" val="120746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D7CEB-8877-C748-AC58-FC405D8BA0F4}" type="datetimeFigureOut">
              <a:rPr lang="en-US" smtClean="0"/>
              <a:t>1/13/2022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BD1CD-C9A7-3343-AB3F-0F32B4D81F28}" type="slidenum">
              <a:rPr lang="en-US" smtClean="0"/>
              <a:t>‹#›</a:t>
            </a:fld>
            <a:endParaRPr lang="en-US" dirty="0"/>
          </a:p>
        </p:txBody>
      </p:sp>
    </p:spTree>
    <p:extLst>
      <p:ext uri="{BB962C8B-B14F-4D97-AF65-F5344CB8AC3E}">
        <p14:creationId xmlns:p14="http://schemas.microsoft.com/office/powerpoint/2010/main" val="148235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standa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157102"/>
          </a:xfrm>
          <a:prstGeom prst="rect">
            <a:avLst/>
          </a:prstGeom>
        </p:spPr>
        <p:txBody>
          <a:bodyPr anchor="b"/>
          <a:lstStyle>
            <a:lvl1pPr algn="l">
              <a:defRPr sz="4500"/>
            </a:lvl1pPr>
          </a:lstStyle>
          <a:p>
            <a:r>
              <a:rPr lang="en-US" dirty="0"/>
              <a:t>Presentation title</a:t>
            </a:r>
          </a:p>
        </p:txBody>
      </p:sp>
      <p:sp>
        <p:nvSpPr>
          <p:cNvPr id="3" name="Subtitle 2"/>
          <p:cNvSpPr>
            <a:spLocks noGrp="1"/>
          </p:cNvSpPr>
          <p:nvPr>
            <p:ph type="subTitle" idx="1" hasCustomPrompt="1"/>
          </p:nvPr>
        </p:nvSpPr>
        <p:spPr>
          <a:xfrm>
            <a:off x="1143000" y="3375157"/>
            <a:ext cx="6858000" cy="481824"/>
          </a:xfrm>
          <a:prstGeom prst="rect">
            <a:avLst/>
          </a:prstGeom>
        </p:spPr>
        <p:txBody>
          <a:bodyPr anchor="b">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8" name="Text Placeholder 7"/>
          <p:cNvSpPr>
            <a:spLocks noGrp="1"/>
          </p:cNvSpPr>
          <p:nvPr>
            <p:ph type="body" sz="quarter" idx="13" hasCustomPrompt="1"/>
          </p:nvPr>
        </p:nvSpPr>
        <p:spPr>
          <a:xfrm>
            <a:off x="1143000" y="3946525"/>
            <a:ext cx="6858000" cy="384843"/>
          </a:xfrm>
        </p:spPr>
        <p:txBody>
          <a:bodyPr anchor="b">
            <a:normAutofit/>
          </a:bodyPr>
          <a:lstStyle>
            <a:lvl1pPr marL="0" indent="0">
              <a:buNone/>
              <a:defRPr sz="1500"/>
            </a:lvl1pPr>
          </a:lstStyle>
          <a:p>
            <a:pPr lvl="0"/>
            <a:r>
              <a:rPr lang="en-US" dirty="0"/>
              <a:t>Presenter</a:t>
            </a:r>
          </a:p>
        </p:txBody>
      </p:sp>
      <p:cxnSp>
        <p:nvCxnSpPr>
          <p:cNvPr id="9" name="Straight Connector 8"/>
          <p:cNvCxnSpPr/>
          <p:nvPr userDrawn="1"/>
        </p:nvCxnSpPr>
        <p:spPr>
          <a:xfrm>
            <a:off x="1143000" y="3279465"/>
            <a:ext cx="6858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 Placeholder 7"/>
          <p:cNvSpPr>
            <a:spLocks noGrp="1"/>
          </p:cNvSpPr>
          <p:nvPr>
            <p:ph type="body" sz="quarter" idx="14" hasCustomPrompt="1"/>
          </p:nvPr>
        </p:nvSpPr>
        <p:spPr>
          <a:xfrm>
            <a:off x="1143000" y="4420914"/>
            <a:ext cx="6858000" cy="384843"/>
          </a:xfrm>
        </p:spPr>
        <p:txBody>
          <a:bodyPr anchor="b">
            <a:normAutofit/>
          </a:bodyPr>
          <a:lstStyle>
            <a:lvl1pPr marL="0" indent="0">
              <a:buNone/>
              <a:defRPr sz="1500"/>
            </a:lvl1pPr>
          </a:lstStyle>
          <a:p>
            <a:pPr lvl="0"/>
            <a:r>
              <a:rPr lang="en-US" dirty="0"/>
              <a:t>Date</a:t>
            </a:r>
          </a:p>
        </p:txBody>
      </p:sp>
    </p:spTree>
    <p:extLst>
      <p:ext uri="{BB962C8B-B14F-4D97-AF65-F5344CB8AC3E}">
        <p14:creationId xmlns:p14="http://schemas.microsoft.com/office/powerpoint/2010/main" val="21679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Column with Chart/Graph">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1100033"/>
            <a:ext cx="3516730" cy="4703600"/>
          </a:xfrm>
        </p:spPr>
        <p:txBody>
          <a:bodyPr/>
          <a:lstStyle>
            <a:lvl1pPr marL="0" indent="0">
              <a:buNone/>
              <a:defRPr/>
            </a:lvl1pPr>
          </a:lstStyle>
          <a:p>
            <a:pPr lvl="0"/>
            <a:r>
              <a:rPr lang="en-US" dirty="0"/>
              <a:t>Text</a:t>
            </a:r>
          </a:p>
        </p:txBody>
      </p:sp>
      <p:sp>
        <p:nvSpPr>
          <p:cNvPr id="8" name="Chart Placeholder 7"/>
          <p:cNvSpPr>
            <a:spLocks noGrp="1"/>
          </p:cNvSpPr>
          <p:nvPr>
            <p:ph type="chart" sz="quarter" idx="19"/>
          </p:nvPr>
        </p:nvSpPr>
        <p:spPr>
          <a:xfrm>
            <a:off x="4530749" y="1363802"/>
            <a:ext cx="3891357" cy="4025667"/>
          </a:xfrm>
        </p:spPr>
        <p:txBody>
          <a:bodyPr anchor="ctr"/>
          <a:lstStyle>
            <a:lvl1pPr marL="0" indent="0">
              <a:buNone/>
              <a:defRPr sz="1800"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9" name="Straight Connector 18"/>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21"/>
          </p:nvPr>
        </p:nvSpPr>
        <p:spPr/>
        <p:txBody>
          <a:bodyPr/>
          <a:lstStyle/>
          <a:p>
            <a:r>
              <a:rPr lang="en-US"/>
              <a:t>1/14/21</a:t>
            </a:r>
            <a:endParaRPr lang="en-US" dirty="0"/>
          </a:p>
        </p:txBody>
      </p:sp>
      <p:sp>
        <p:nvSpPr>
          <p:cNvPr id="21" name="Footer Placeholder 20"/>
          <p:cNvSpPr>
            <a:spLocks noGrp="1"/>
          </p:cNvSpPr>
          <p:nvPr>
            <p:ph type="ftr" sz="quarter" idx="22"/>
          </p:nvPr>
        </p:nvSpPr>
        <p:spPr/>
        <p:txBody>
          <a:bodyPr/>
          <a:lstStyle/>
          <a:p>
            <a:r>
              <a:rPr lang="en-US"/>
              <a:t>Veterans Advisory Board</a:t>
            </a:r>
            <a:endParaRPr lang="en-US" dirty="0"/>
          </a:p>
        </p:txBody>
      </p:sp>
      <p:sp>
        <p:nvSpPr>
          <p:cNvPr id="22" name="Slide Number Placeholder 21"/>
          <p:cNvSpPr>
            <a:spLocks noGrp="1"/>
          </p:cNvSpPr>
          <p:nvPr>
            <p:ph type="sldNum" sz="quarter" idx="23"/>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2928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Graph with Text Below">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5352254"/>
            <a:ext cx="7700210" cy="508764"/>
          </a:xfrm>
        </p:spPr>
        <p:txBody>
          <a:bodyPr/>
          <a:lstStyle>
            <a:lvl1pPr marL="0" indent="0">
              <a:buNone/>
              <a:defRPr/>
            </a:lvl1pPr>
          </a:lstStyle>
          <a:p>
            <a:pPr lvl="0"/>
            <a:r>
              <a:rPr lang="en-US" dirty="0"/>
              <a:t>Caption</a:t>
            </a:r>
          </a:p>
        </p:txBody>
      </p:sp>
      <p:sp>
        <p:nvSpPr>
          <p:cNvPr id="8" name="Chart Placeholder 7"/>
          <p:cNvSpPr>
            <a:spLocks noGrp="1"/>
          </p:cNvSpPr>
          <p:nvPr>
            <p:ph type="chart" sz="quarter" idx="19" hasCustomPrompt="1"/>
          </p:nvPr>
        </p:nvSpPr>
        <p:spPr>
          <a:xfrm>
            <a:off x="721896" y="1132146"/>
            <a:ext cx="7700210" cy="4049454"/>
          </a:xfrm>
        </p:spPr>
        <p:txBody>
          <a:bodyPr anchor="ctr">
            <a:normAutofit/>
          </a:bodyPr>
          <a:lstStyle>
            <a:lvl1pPr marL="0" indent="0">
              <a:buNone/>
              <a:defRPr sz="1800" baseline="0">
                <a:sym typeface="Wingdings"/>
              </a:defRPr>
            </a:lvl1pPr>
          </a:lstStyle>
          <a:p>
            <a:r>
              <a:rPr lang="en-US" dirty="0"/>
              <a:t>Click icon to create a chart/graph </a:t>
            </a:r>
          </a:p>
        </p:txBody>
      </p:sp>
      <p:sp>
        <p:nvSpPr>
          <p:cNvPr id="3" name="Title 2"/>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0"/>
          </p:nvPr>
        </p:nvSpPr>
        <p:spPr/>
        <p:txBody>
          <a:bodyPr/>
          <a:lstStyle/>
          <a:p>
            <a:r>
              <a:rPr lang="en-US"/>
              <a:t>1/14/21</a:t>
            </a:r>
            <a:endParaRPr lang="en-US" dirty="0"/>
          </a:p>
        </p:txBody>
      </p:sp>
      <p:sp>
        <p:nvSpPr>
          <p:cNvPr id="9" name="Footer Placeholder 8"/>
          <p:cNvSpPr>
            <a:spLocks noGrp="1"/>
          </p:cNvSpPr>
          <p:nvPr>
            <p:ph type="ftr" sz="quarter" idx="21"/>
          </p:nvPr>
        </p:nvSpPr>
        <p:spPr/>
        <p:txBody>
          <a:bodyPr/>
          <a:lstStyle/>
          <a:p>
            <a:r>
              <a:rPr lang="en-US"/>
              <a:t>Veterans Advisory Board</a:t>
            </a:r>
            <a:endParaRPr lang="en-US" dirty="0"/>
          </a:p>
        </p:txBody>
      </p:sp>
      <p:sp>
        <p:nvSpPr>
          <p:cNvPr id="11" name="Slide Number Placeholder 10"/>
          <p:cNvSpPr>
            <a:spLocks noGrp="1"/>
          </p:cNvSpPr>
          <p:nvPr>
            <p:ph type="sldNum" sz="quarter" idx="2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5548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Images with Caption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5244887"/>
            <a:ext cx="3689643"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5" name="Text Placeholder 4"/>
          <p:cNvSpPr>
            <a:spLocks noGrp="1"/>
          </p:cNvSpPr>
          <p:nvPr>
            <p:ph type="body" sz="quarter" idx="3" hasCustomPrompt="1"/>
          </p:nvPr>
        </p:nvSpPr>
        <p:spPr>
          <a:xfrm>
            <a:off x="4722507" y="5244887"/>
            <a:ext cx="3707814"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p:nvPr>
        </p:nvSpPr>
        <p:spPr>
          <a:xfrm>
            <a:off x="721895"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6" name="Picture Placeholder 14"/>
          <p:cNvSpPr>
            <a:spLocks noGrp="1"/>
          </p:cNvSpPr>
          <p:nvPr>
            <p:ph type="pic" sz="quarter" idx="14"/>
          </p:nvPr>
        </p:nvSpPr>
        <p:spPr>
          <a:xfrm>
            <a:off x="4731326"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1/14/21</a:t>
            </a:r>
            <a:endParaRPr lang="en-US" dirty="0"/>
          </a:p>
        </p:txBody>
      </p:sp>
      <p:sp>
        <p:nvSpPr>
          <p:cNvPr id="20" name="Footer Placeholder 19"/>
          <p:cNvSpPr>
            <a:spLocks noGrp="1"/>
          </p:cNvSpPr>
          <p:nvPr>
            <p:ph type="ftr" sz="quarter" idx="16"/>
          </p:nvPr>
        </p:nvSpPr>
        <p:spPr/>
        <p:txBody>
          <a:bodyPr/>
          <a:lstStyle/>
          <a:p>
            <a:r>
              <a:rPr lang="en-US"/>
              <a:t>Veterans Advisory Board</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29580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image and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1127534"/>
            <a:ext cx="3689643" cy="4693164"/>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6" name="Picture Placeholder 14"/>
          <p:cNvSpPr>
            <a:spLocks noGrp="1"/>
          </p:cNvSpPr>
          <p:nvPr>
            <p:ph type="pic" sz="quarter" idx="14"/>
          </p:nvPr>
        </p:nvSpPr>
        <p:spPr>
          <a:xfrm>
            <a:off x="4731326" y="1127534"/>
            <a:ext cx="3690780" cy="4693164"/>
          </a:xfrm>
          <a:solidFill>
            <a:srgbClr val="D8872A">
              <a:alpha val="29804"/>
            </a:srgbClr>
          </a:solidFill>
        </p:spPr>
        <p:txBody>
          <a:bodyPr anchor="ctr">
            <a:normAutofit/>
          </a:bodyPr>
          <a:lstStyle>
            <a:lvl1pPr marL="0" indent="0">
              <a:buNone/>
              <a:defRPr sz="1875"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1/14/21</a:t>
            </a:r>
            <a:endParaRPr lang="en-US" dirty="0"/>
          </a:p>
        </p:txBody>
      </p:sp>
      <p:sp>
        <p:nvSpPr>
          <p:cNvPr id="20" name="Footer Placeholder 19"/>
          <p:cNvSpPr>
            <a:spLocks noGrp="1"/>
          </p:cNvSpPr>
          <p:nvPr>
            <p:ph type="ftr" sz="quarter" idx="16"/>
          </p:nvPr>
        </p:nvSpPr>
        <p:spPr/>
        <p:txBody>
          <a:bodyPr/>
          <a:lstStyle/>
          <a:p>
            <a:r>
              <a:rPr lang="en-US"/>
              <a:t>Veterans Advisory Board</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49091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3 Imag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7" y="1237535"/>
            <a:ext cx="5169242" cy="4494671"/>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sp>
        <p:nvSpPr>
          <p:cNvPr id="12" name="Title 11"/>
          <p:cNvSpPr>
            <a:spLocks noGrp="1"/>
          </p:cNvSpPr>
          <p:nvPr>
            <p:ph type="title" hasCustomPrompt="1"/>
          </p:nvPr>
        </p:nvSpPr>
        <p:spPr/>
        <p:txBody>
          <a:bodyPr/>
          <a:lstStyle/>
          <a:p>
            <a:r>
              <a:rPr lang="en-US" dirty="0"/>
              <a:t>Slide title</a:t>
            </a:r>
          </a:p>
        </p:txBody>
      </p:sp>
      <p:cxnSp>
        <p:nvCxnSpPr>
          <p:cNvPr id="16" name="Straight Connector 15"/>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6"/>
          </p:nvPr>
        </p:nvSpPr>
        <p:spPr/>
        <p:txBody>
          <a:bodyPr/>
          <a:lstStyle/>
          <a:p>
            <a:r>
              <a:rPr lang="en-US"/>
              <a:t>1/14/21</a:t>
            </a:r>
            <a:endParaRPr lang="en-US" dirty="0"/>
          </a:p>
        </p:txBody>
      </p:sp>
      <p:sp>
        <p:nvSpPr>
          <p:cNvPr id="14" name="Footer Placeholder 13"/>
          <p:cNvSpPr>
            <a:spLocks noGrp="1"/>
          </p:cNvSpPr>
          <p:nvPr>
            <p:ph type="ftr" sz="quarter" idx="17"/>
          </p:nvPr>
        </p:nvSpPr>
        <p:spPr/>
        <p:txBody>
          <a:bodyPr/>
          <a:lstStyle/>
          <a:p>
            <a:r>
              <a:rPr lang="en-US"/>
              <a:t>Veterans Advisory Board</a:t>
            </a:r>
            <a:endParaRPr lang="en-US" dirty="0"/>
          </a:p>
        </p:txBody>
      </p:sp>
      <p:sp>
        <p:nvSpPr>
          <p:cNvPr id="15" name="Slide Number Placeholder 14"/>
          <p:cNvSpPr>
            <a:spLocks noGrp="1"/>
          </p:cNvSpPr>
          <p:nvPr>
            <p:ph type="sldNum" sz="quarter" idx="18"/>
          </p:nvPr>
        </p:nvSpPr>
        <p:spPr/>
        <p:txBody>
          <a:bodyPr/>
          <a:lstStyle/>
          <a:p>
            <a:fld id="{BD3A08C5-CC68-3947-88A8-A9E34C1A68A7}" type="slidenum">
              <a:rPr lang="en-US" smtClean="0"/>
              <a:pPr/>
              <a:t>‹#›</a:t>
            </a:fld>
            <a:endParaRPr lang="en-US" dirty="0"/>
          </a:p>
        </p:txBody>
      </p:sp>
      <p:sp>
        <p:nvSpPr>
          <p:cNvPr id="18" name="Picture Placeholder 10"/>
          <p:cNvSpPr>
            <a:spLocks noGrp="1"/>
          </p:cNvSpPr>
          <p:nvPr>
            <p:ph type="pic" sz="quarter" idx="20"/>
          </p:nvPr>
        </p:nvSpPr>
        <p:spPr>
          <a:xfrm>
            <a:off x="6029541" y="1243753"/>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0" name="Picture Placeholder 10"/>
          <p:cNvSpPr>
            <a:spLocks noGrp="1"/>
          </p:cNvSpPr>
          <p:nvPr>
            <p:ph type="pic" sz="quarter" idx="21"/>
          </p:nvPr>
        </p:nvSpPr>
        <p:spPr>
          <a:xfrm>
            <a:off x="6029541" y="2787417"/>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2" name="Picture Placeholder 10"/>
          <p:cNvSpPr>
            <a:spLocks noGrp="1"/>
          </p:cNvSpPr>
          <p:nvPr>
            <p:ph type="pic" sz="quarter" idx="22"/>
          </p:nvPr>
        </p:nvSpPr>
        <p:spPr>
          <a:xfrm>
            <a:off x="6029541" y="4331082"/>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Tree>
    <p:extLst>
      <p:ext uri="{BB962C8B-B14F-4D97-AF65-F5344CB8AC3E}">
        <p14:creationId xmlns:p14="http://schemas.microsoft.com/office/powerpoint/2010/main" val="158081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3"/>
            <a:ext cx="6858000" cy="2157102"/>
          </a:xfrm>
          <a:prstGeom prst="rect">
            <a:avLst/>
          </a:prstGeom>
        </p:spPr>
        <p:txBody>
          <a:bodyPr anchor="b"/>
          <a:lstStyle>
            <a:lvl1pPr algn="l">
              <a:defRPr sz="4500"/>
            </a:lvl1pPr>
          </a:lstStyle>
          <a:p>
            <a:r>
              <a:rPr lang="en-US" dirty="0"/>
              <a:t>Section title</a:t>
            </a:r>
          </a:p>
        </p:txBody>
      </p:sp>
      <p:sp>
        <p:nvSpPr>
          <p:cNvPr id="4" name="Date Placeholder 3"/>
          <p:cNvSpPr>
            <a:spLocks noGrp="1"/>
          </p:cNvSpPr>
          <p:nvPr>
            <p:ph type="dt" sz="half" idx="10"/>
          </p:nvPr>
        </p:nvSpPr>
        <p:spPr/>
        <p:txBody>
          <a:bodyPr/>
          <a:lstStyle/>
          <a:p>
            <a:r>
              <a:rPr lang="en-US"/>
              <a:t>1/14/21</a:t>
            </a:r>
            <a:endParaRPr lang="en-US" dirty="0"/>
          </a:p>
        </p:txBody>
      </p:sp>
      <p:sp>
        <p:nvSpPr>
          <p:cNvPr id="5" name="Footer Placeholder 4"/>
          <p:cNvSpPr>
            <a:spLocks noGrp="1"/>
          </p:cNvSpPr>
          <p:nvPr>
            <p:ph type="ftr" sz="quarter" idx="11"/>
          </p:nvPr>
        </p:nvSpPr>
        <p:spPr/>
        <p:txBody>
          <a:bodyPr/>
          <a:lstStyle/>
          <a:p>
            <a:r>
              <a:rPr lang="en-US"/>
              <a:t>Veterans Advisory Board</a:t>
            </a:r>
            <a:endParaRPr lang="en-US" dirty="0"/>
          </a:p>
        </p:txBody>
      </p:sp>
      <p:sp>
        <p:nvSpPr>
          <p:cNvPr id="6" name="Slide Number Placeholder 5"/>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4691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ext Placeholder 2"/>
          <p:cNvSpPr>
            <a:spLocks noGrp="1"/>
          </p:cNvSpPr>
          <p:nvPr>
            <p:ph type="body" sz="quarter" idx="17" hasCustomPrompt="1"/>
          </p:nvPr>
        </p:nvSpPr>
        <p:spPr>
          <a:xfrm>
            <a:off x="831898" y="3687731"/>
            <a:ext cx="7539533" cy="659493"/>
          </a:xfrm>
        </p:spPr>
        <p:txBody>
          <a:bodyPr anchor="b">
            <a:normAutofit/>
          </a:bodyPr>
          <a:lstStyle>
            <a:lvl1pPr marL="0" indent="0" algn="r">
              <a:buNone/>
              <a:defRPr sz="1350">
                <a:latin typeface="Garamond" charset="0"/>
                <a:ea typeface="Garamond" charset="0"/>
                <a:cs typeface="Garamond" charset="0"/>
              </a:defRPr>
            </a:lvl1pPr>
          </a:lstStyle>
          <a:p>
            <a:pPr lvl="0"/>
            <a:r>
              <a:rPr lang="en-US" dirty="0"/>
              <a:t>-Author</a:t>
            </a:r>
          </a:p>
        </p:txBody>
      </p:sp>
      <p:sp>
        <p:nvSpPr>
          <p:cNvPr id="5" name="Text Placeholder 4"/>
          <p:cNvSpPr>
            <a:spLocks noGrp="1"/>
          </p:cNvSpPr>
          <p:nvPr>
            <p:ph type="body" sz="quarter" idx="18" hasCustomPrompt="1"/>
          </p:nvPr>
        </p:nvSpPr>
        <p:spPr>
          <a:xfrm>
            <a:off x="831898" y="693739"/>
            <a:ext cx="7538991" cy="2860734"/>
          </a:xfrm>
        </p:spPr>
        <p:txBody>
          <a:bodyPr anchor="b">
            <a:normAutofit/>
          </a:bodyPr>
          <a:lstStyle>
            <a:lvl1pPr marL="0" indent="0">
              <a:buNone/>
              <a:defRPr sz="2700" b="0" i="1">
                <a:latin typeface="Garamond" charset="0"/>
                <a:ea typeface="Garamond" charset="0"/>
                <a:cs typeface="Garamond"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“Quote”</a:t>
            </a:r>
          </a:p>
        </p:txBody>
      </p:sp>
      <p:sp>
        <p:nvSpPr>
          <p:cNvPr id="12" name="Date Placeholder 11"/>
          <p:cNvSpPr>
            <a:spLocks noGrp="1"/>
          </p:cNvSpPr>
          <p:nvPr>
            <p:ph type="dt" sz="half" idx="19"/>
          </p:nvPr>
        </p:nvSpPr>
        <p:spPr/>
        <p:txBody>
          <a:bodyPr/>
          <a:lstStyle/>
          <a:p>
            <a:r>
              <a:rPr lang="en-US"/>
              <a:t>1/14/21</a:t>
            </a:r>
            <a:endParaRPr lang="en-US" dirty="0"/>
          </a:p>
        </p:txBody>
      </p:sp>
      <p:sp>
        <p:nvSpPr>
          <p:cNvPr id="13" name="Footer Placeholder 12"/>
          <p:cNvSpPr>
            <a:spLocks noGrp="1"/>
          </p:cNvSpPr>
          <p:nvPr>
            <p:ph type="ftr" sz="quarter" idx="20"/>
          </p:nvPr>
        </p:nvSpPr>
        <p:spPr/>
        <p:txBody>
          <a:bodyPr/>
          <a:lstStyle/>
          <a:p>
            <a:r>
              <a:rPr lang="en-US"/>
              <a:t>Veterans Advisory Board</a:t>
            </a:r>
            <a:endParaRPr lang="en-US" dirty="0"/>
          </a:p>
        </p:txBody>
      </p:sp>
      <p:sp>
        <p:nvSpPr>
          <p:cNvPr id="14" name="Slide Number Placeholder 13"/>
          <p:cNvSpPr>
            <a:spLocks noGrp="1"/>
          </p:cNvSpPr>
          <p:nvPr>
            <p:ph type="sldNum" sz="quarter" idx="21"/>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828337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5"/>
            <a:ext cx="6858000" cy="1531459"/>
          </a:xfrm>
          <a:prstGeom prst="rect">
            <a:avLst/>
          </a:prstGeom>
        </p:spPr>
        <p:txBody>
          <a:bodyPr anchor="b"/>
          <a:lstStyle>
            <a:lvl1pPr algn="l">
              <a:defRPr sz="4500" baseline="0"/>
            </a:lvl1pPr>
          </a:lstStyle>
          <a:p>
            <a:r>
              <a:rPr lang="en-US" dirty="0"/>
              <a:t>Final slide</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r>
              <a:rPr lang="en-US"/>
              <a:t>1/14/21</a:t>
            </a:r>
            <a:endParaRPr lang="en-US" dirty="0"/>
          </a:p>
        </p:txBody>
      </p:sp>
      <p:sp>
        <p:nvSpPr>
          <p:cNvPr id="5" name="Footer Placeholder 4"/>
          <p:cNvSpPr>
            <a:spLocks noGrp="1"/>
          </p:cNvSpPr>
          <p:nvPr>
            <p:ph type="ftr" sz="quarter" idx="11"/>
          </p:nvPr>
        </p:nvSpPr>
        <p:spPr/>
        <p:txBody>
          <a:bodyPr/>
          <a:lstStyle>
            <a:lvl1pPr>
              <a:defRPr>
                <a:latin typeface="Arial" charset="0"/>
                <a:ea typeface="Arial" charset="0"/>
                <a:cs typeface="Arial" charset="0"/>
              </a:defRPr>
            </a:lvl1pPr>
          </a:lstStyle>
          <a:p>
            <a:r>
              <a:rPr lang="en-US"/>
              <a:t>Veterans Advisory Board</a:t>
            </a:r>
            <a:endParaRPr lang="en-US" dirty="0"/>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BD3A08C5-CC68-3947-88A8-A9E34C1A68A7}" type="slidenum">
              <a:rPr lang="en-US" smtClean="0"/>
              <a:pPr/>
              <a:t>‹#›</a:t>
            </a:fld>
            <a:endParaRPr lang="en-US" dirty="0"/>
          </a:p>
        </p:txBody>
      </p:sp>
      <p:sp>
        <p:nvSpPr>
          <p:cNvPr id="7" name="Text Placeholder 4"/>
          <p:cNvSpPr>
            <a:spLocks noGrp="1"/>
          </p:cNvSpPr>
          <p:nvPr>
            <p:ph type="body" sz="quarter" idx="18" hasCustomPrompt="1"/>
          </p:nvPr>
        </p:nvSpPr>
        <p:spPr>
          <a:xfrm>
            <a:off x="1143001" y="3262032"/>
            <a:ext cx="6876261" cy="756271"/>
          </a:xfrm>
        </p:spPr>
        <p:txBody>
          <a:bodyPr anchor="b">
            <a:normAutofit/>
          </a:bodyPr>
          <a:lstStyle>
            <a:lvl1pPr marL="0" indent="0">
              <a:buNone/>
              <a:defRPr sz="2700"/>
            </a:lvl1pPr>
            <a:lvl2pPr marL="342900" indent="0">
              <a:buNone/>
              <a:defRPr/>
            </a:lvl2pPr>
            <a:lvl3pPr marL="685800" indent="0">
              <a:buNone/>
              <a:defRPr/>
            </a:lvl3pPr>
            <a:lvl4pPr marL="1028700" indent="0">
              <a:buNone/>
              <a:defRPr/>
            </a:lvl4pPr>
            <a:lvl5pPr marL="1371600" indent="0">
              <a:buNone/>
              <a:defRPr/>
            </a:lvl5pPr>
          </a:lstStyle>
          <a:p>
            <a:pPr lvl="0"/>
            <a:r>
              <a:rPr lang="en-US" dirty="0"/>
              <a:t>Subhead</a:t>
            </a:r>
          </a:p>
        </p:txBody>
      </p:sp>
      <p:sp>
        <p:nvSpPr>
          <p:cNvPr id="8" name="Text Placeholder 4"/>
          <p:cNvSpPr>
            <a:spLocks noGrp="1"/>
          </p:cNvSpPr>
          <p:nvPr>
            <p:ph type="body" sz="quarter" idx="19" hasCustomPrompt="1"/>
          </p:nvPr>
        </p:nvSpPr>
        <p:spPr>
          <a:xfrm>
            <a:off x="1143001" y="4018305"/>
            <a:ext cx="6876261" cy="1478165"/>
          </a:xfrm>
        </p:spPr>
        <p:txBody>
          <a:bodyPr anchor="b">
            <a:normAutofit/>
          </a:bodyPr>
          <a:lstStyle>
            <a:lvl1pPr marL="0" indent="0">
              <a:buNone/>
              <a:defRPr sz="1500"/>
            </a:lvl1pPr>
            <a:lvl2pPr marL="342900" indent="0">
              <a:buNone/>
              <a:defRPr/>
            </a:lvl2pPr>
            <a:lvl3pPr marL="685800" indent="0">
              <a:buNone/>
              <a:defRPr/>
            </a:lvl3pPr>
            <a:lvl4pPr marL="1028700" indent="0">
              <a:buNone/>
              <a:defRPr/>
            </a:lvl4pPr>
            <a:lvl5pPr marL="1371600" indent="0">
              <a:buNone/>
              <a:defRPr/>
            </a:lvl5pPr>
          </a:lstStyle>
          <a:p>
            <a:pPr lvl="0"/>
            <a:r>
              <a:rPr lang="en-US" dirty="0"/>
              <a:t>Additional info</a:t>
            </a:r>
          </a:p>
        </p:txBody>
      </p:sp>
    </p:spTree>
    <p:extLst>
      <p:ext uri="{BB962C8B-B14F-4D97-AF65-F5344CB8AC3E}">
        <p14:creationId xmlns:p14="http://schemas.microsoft.com/office/powerpoint/2010/main" val="1636122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ith 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1895" y="365126"/>
            <a:ext cx="7700211" cy="673029"/>
          </a:xfrm>
        </p:spPr>
        <p:txBody>
          <a:bodyPr/>
          <a:lstStyle/>
          <a:p>
            <a:r>
              <a:rPr lang="en-US" dirty="0"/>
              <a:t>Slide title</a:t>
            </a:r>
          </a:p>
        </p:txBody>
      </p:sp>
      <p:sp>
        <p:nvSpPr>
          <p:cNvPr id="3" name="Date Placeholder 2"/>
          <p:cNvSpPr>
            <a:spLocks noGrp="1"/>
          </p:cNvSpPr>
          <p:nvPr>
            <p:ph type="dt" sz="half" idx="10"/>
          </p:nvPr>
        </p:nvSpPr>
        <p:spPr/>
        <p:txBody>
          <a:bodyPr/>
          <a:lstStyle/>
          <a:p>
            <a:r>
              <a:rPr lang="en-US"/>
              <a:t>1/14/21</a:t>
            </a:r>
            <a:endParaRPr lang="en-US" dirty="0"/>
          </a:p>
        </p:txBody>
      </p:sp>
      <p:sp>
        <p:nvSpPr>
          <p:cNvPr id="4" name="Footer Placeholder 3"/>
          <p:cNvSpPr>
            <a:spLocks noGrp="1"/>
          </p:cNvSpPr>
          <p:nvPr>
            <p:ph type="ftr" sz="quarter" idx="11"/>
          </p:nvPr>
        </p:nvSpPr>
        <p:spPr/>
        <p:txBody>
          <a:bodyPr/>
          <a:lstStyle/>
          <a:p>
            <a:r>
              <a:rPr lang="en-US"/>
              <a:t>Veterans Advisory Board</a:t>
            </a:r>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cxnSp>
        <p:nvCxnSpPr>
          <p:cNvPr id="6" name="Straight Connector 5"/>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202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with heading, short underlin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1/14/21</a:t>
            </a:r>
            <a:endParaRPr lang="en-US" dirty="0"/>
          </a:p>
        </p:txBody>
      </p:sp>
      <p:sp>
        <p:nvSpPr>
          <p:cNvPr id="6" name="Footer Placeholder 5"/>
          <p:cNvSpPr>
            <a:spLocks noGrp="1"/>
          </p:cNvSpPr>
          <p:nvPr>
            <p:ph type="ftr" sz="quarter" idx="11"/>
          </p:nvPr>
        </p:nvSpPr>
        <p:spPr/>
        <p:txBody>
          <a:bodyPr/>
          <a:lstStyle/>
          <a:p>
            <a:r>
              <a:rPr lang="en-US"/>
              <a:t>Veterans Advisory Board</a:t>
            </a:r>
            <a:endParaRPr lang="en-US" dirty="0"/>
          </a:p>
        </p:txBody>
      </p:sp>
      <p:sp>
        <p:nvSpPr>
          <p:cNvPr id="7" name="Slide Number Placeholder 6"/>
          <p:cNvSpPr>
            <a:spLocks noGrp="1"/>
          </p:cNvSpPr>
          <p:nvPr>
            <p:ph type="sldNum" sz="quarter" idx="12"/>
          </p:nvPr>
        </p:nvSpPr>
        <p:spPr/>
        <p:txBody>
          <a:bodyPr/>
          <a:lstStyle/>
          <a:p>
            <a:fld id="{BD3A08C5-CC68-3947-88A8-A9E34C1A68A7}" type="slidenum">
              <a:rPr lang="en-US" smtClean="0"/>
              <a:pPr/>
              <a:t>‹#›</a:t>
            </a:fld>
            <a:endParaRPr lang="en-US" dirty="0"/>
          </a:p>
        </p:txBody>
      </p:sp>
      <p:sp>
        <p:nvSpPr>
          <p:cNvPr id="8" name="Title 1"/>
          <p:cNvSpPr>
            <a:spLocks noGrp="1"/>
          </p:cNvSpPr>
          <p:nvPr>
            <p:ph type="title" hasCustomPrompt="1"/>
          </p:nvPr>
        </p:nvSpPr>
        <p:spPr>
          <a:xfrm>
            <a:off x="721895" y="365126"/>
            <a:ext cx="7700211" cy="673029"/>
          </a:xfrm>
        </p:spPr>
        <p:txBody>
          <a:bodyPr/>
          <a:lstStyle/>
          <a:p>
            <a:r>
              <a:rPr lang="en-US" dirty="0"/>
              <a:t>Slide title</a:t>
            </a:r>
          </a:p>
        </p:txBody>
      </p:sp>
      <p:cxnSp>
        <p:nvCxnSpPr>
          <p:cNvPr id="9" name="Straight Connector 8"/>
          <p:cNvCxnSpPr/>
          <p:nvPr userDrawn="1"/>
        </p:nvCxnSpPr>
        <p:spPr>
          <a:xfrm>
            <a:off x="721895" y="1038154"/>
            <a:ext cx="4532468"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60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6"/>
            <a:ext cx="7700210" cy="4739180"/>
          </a:xfrm>
        </p:spPr>
        <p:txBody>
          <a:bodyPr>
            <a:normAutofit/>
          </a:bodyPr>
          <a:lstStyle>
            <a:lvl1pPr>
              <a:defRPr sz="2100"/>
            </a:lvl1pPr>
          </a:lstStyle>
          <a:p>
            <a:pPr lvl="0"/>
            <a:r>
              <a:rPr lang="en-US" dirty="0"/>
              <a:t>Point 1</a:t>
            </a:r>
          </a:p>
          <a:p>
            <a:pPr lvl="0"/>
            <a:r>
              <a:rPr lang="en-US" dirty="0"/>
              <a:t>Point 2</a:t>
            </a:r>
          </a:p>
          <a:p>
            <a:pPr lvl="0"/>
            <a:r>
              <a:rPr lang="en-US" dirty="0"/>
              <a:t>Point 3</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1/14/21</a:t>
            </a:r>
            <a:endParaRPr lang="en-US" dirty="0"/>
          </a:p>
        </p:txBody>
      </p:sp>
      <p:sp>
        <p:nvSpPr>
          <p:cNvPr id="13" name="Footer Placeholder 12"/>
          <p:cNvSpPr>
            <a:spLocks noGrp="1"/>
          </p:cNvSpPr>
          <p:nvPr>
            <p:ph type="ftr" sz="quarter" idx="15"/>
          </p:nvPr>
        </p:nvSpPr>
        <p:spPr/>
        <p:txBody>
          <a:bodyPr/>
          <a:lstStyle/>
          <a:p>
            <a:r>
              <a:rPr lang="en-US"/>
              <a:t>Veterans Advisory Board</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8267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1/14/21</a:t>
            </a:r>
            <a:endParaRPr lang="en-US" dirty="0"/>
          </a:p>
        </p:txBody>
      </p:sp>
      <p:sp>
        <p:nvSpPr>
          <p:cNvPr id="4" name="Footer Placeholder 3"/>
          <p:cNvSpPr>
            <a:spLocks noGrp="1"/>
          </p:cNvSpPr>
          <p:nvPr>
            <p:ph type="ftr" sz="quarter" idx="11"/>
          </p:nvPr>
        </p:nvSpPr>
        <p:spPr/>
        <p:txBody>
          <a:bodyPr/>
          <a:lstStyle/>
          <a:p>
            <a:r>
              <a:rPr lang="en-US"/>
              <a:t>Veterans Advisory Board</a:t>
            </a:r>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71260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photo slide, white footer">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1/14/21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r>
              <a:rPr lang="en-US"/>
              <a:t>Veterans Advisory Board</a:t>
            </a:r>
            <a:endParaRPr lang="en-US" dirty="0"/>
          </a:p>
        </p:txBody>
      </p:sp>
      <p:sp>
        <p:nvSpPr>
          <p:cNvPr id="14"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16973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full image, option 1">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lgn="l">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rgbClr val="FFFFFF"/>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rgbClr val="FFFFFF"/>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8" name="Date Placeholder 3"/>
          <p:cNvSpPr>
            <a:spLocks noGrp="1"/>
          </p:cNvSpPr>
          <p:nvPr>
            <p:ph type="dt" sz="half" idx="10"/>
          </p:nvPr>
        </p:nvSpPr>
        <p:spPr>
          <a:xfrm>
            <a:off x="7827762" y="6459485"/>
            <a:ext cx="726086" cy="365125"/>
          </a:xfrm>
          <a:prstGeom prst="rect">
            <a:avLst/>
          </a:prstGeom>
        </p:spPr>
        <p:txBody>
          <a:bodyPr anchor="ctr"/>
          <a:lstStyle>
            <a:lvl1pPr algn="r">
              <a:defRPr sz="900">
                <a:solidFill>
                  <a:schemeClr val="bg1"/>
                </a:solidFill>
                <a:latin typeface="Arial" charset="0"/>
                <a:ea typeface="Arial" charset="0"/>
                <a:cs typeface="Arial" charset="0"/>
              </a:defRPr>
            </a:lvl1pPr>
          </a:lstStyle>
          <a:p>
            <a:r>
              <a:rPr lang="en-US"/>
              <a:t>1/14/21</a:t>
            </a:r>
            <a:endParaRPr lang="en-US" dirty="0"/>
          </a:p>
        </p:txBody>
      </p:sp>
      <p:sp>
        <p:nvSpPr>
          <p:cNvPr id="10" name="Footer Placeholder 4"/>
          <p:cNvSpPr>
            <a:spLocks noGrp="1"/>
          </p:cNvSpPr>
          <p:nvPr>
            <p:ph type="ftr" sz="quarter" idx="11"/>
          </p:nvPr>
        </p:nvSpPr>
        <p:spPr>
          <a:xfrm>
            <a:off x="2282563" y="6459485"/>
            <a:ext cx="5736698" cy="365125"/>
          </a:xfrm>
          <a:prstGeom prst="rect">
            <a:avLst/>
          </a:prstGeom>
        </p:spPr>
        <p:txBody>
          <a:bodyPr anchor="ctr"/>
          <a:lstStyle>
            <a:lvl1pPr algn="r">
              <a:defRPr sz="900" b="1">
                <a:solidFill>
                  <a:schemeClr val="bg1"/>
                </a:solidFill>
                <a:latin typeface="Arial" charset="0"/>
                <a:ea typeface="Arial" charset="0"/>
                <a:cs typeface="Arial" charset="0"/>
              </a:defRPr>
            </a:lvl1pPr>
          </a:lstStyle>
          <a:p>
            <a:r>
              <a:rPr lang="en-US"/>
              <a:t>Veterans Advisory Board</a:t>
            </a:r>
            <a:endParaRPr lang="en-US" dirty="0"/>
          </a:p>
        </p:txBody>
      </p:sp>
      <p:sp>
        <p:nvSpPr>
          <p:cNvPr id="11" name="Slide Number Placeholder 5"/>
          <p:cNvSpPr>
            <a:spLocks noGrp="1"/>
          </p:cNvSpPr>
          <p:nvPr>
            <p:ph type="sldNum" sz="quarter" idx="12"/>
          </p:nvPr>
        </p:nvSpPr>
        <p:spPr>
          <a:xfrm>
            <a:off x="8577226" y="6459485"/>
            <a:ext cx="428625" cy="365125"/>
          </a:xfrm>
          <a:prstGeom prst="rect">
            <a:avLst/>
          </a:prstGeom>
        </p:spPr>
        <p:txBody>
          <a:bodyPr anchor="ctr"/>
          <a:lstStyle>
            <a:lvl1pPr algn="r">
              <a:defRPr sz="900" b="1">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82759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full image, option 2">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rgbClr val="005A5B"/>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rgbClr val="005A5B"/>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4" name="Content Placeholder 3"/>
          <p:cNvSpPr>
            <a:spLocks noGrp="1"/>
          </p:cNvSpPr>
          <p:nvPr>
            <p:ph sz="quarter" idx="19" hasCustomPrompt="1"/>
          </p:nvPr>
        </p:nvSpPr>
        <p:spPr>
          <a:xfrm>
            <a:off x="0" y="6254496"/>
            <a:ext cx="9141714" cy="603504"/>
          </a:xfrm>
          <a:prstGeom prst="rect">
            <a:avLst/>
          </a:prstGeom>
          <a:blipFill>
            <a:blip r:embed="rId3"/>
            <a:stretch>
              <a:fillRect/>
            </a:stretch>
          </a:blipFill>
        </p:spPr>
        <p:txBody>
          <a:bodyPr/>
          <a:lstStyle>
            <a:lvl1pPr marL="0" indent="0">
              <a:buNone/>
              <a:defRPr baseline="0"/>
            </a:lvl1pPr>
          </a:lstStyle>
          <a:p>
            <a:pPr lvl="0"/>
            <a:r>
              <a:rPr lang="en-US"/>
              <a:t> </a:t>
            </a:r>
            <a:endParaRPr lang="en-US" dirty="0"/>
          </a:p>
        </p:txBody>
      </p:sp>
      <p:sp>
        <p:nvSpPr>
          <p:cNvPr id="10" name="Date Placeholder 3"/>
          <p:cNvSpPr>
            <a:spLocks noGrp="1"/>
          </p:cNvSpPr>
          <p:nvPr>
            <p:ph type="dt" sz="half" idx="10"/>
          </p:nvPr>
        </p:nvSpPr>
        <p:spPr>
          <a:xfrm>
            <a:off x="7827762" y="6459485"/>
            <a:ext cx="726086" cy="365125"/>
          </a:xfrm>
          <a:prstGeom prst="rect">
            <a:avLst/>
          </a:prstGeom>
        </p:spPr>
        <p:txBody>
          <a:bodyPr anchor="ctr"/>
          <a:lstStyle>
            <a:lvl1pPr algn="r">
              <a:defRPr sz="900">
                <a:solidFill>
                  <a:schemeClr val="accent1"/>
                </a:solidFill>
                <a:latin typeface="Arial" charset="0"/>
                <a:ea typeface="Arial" charset="0"/>
                <a:cs typeface="Arial" charset="0"/>
              </a:defRPr>
            </a:lvl1pPr>
          </a:lstStyle>
          <a:p>
            <a:r>
              <a:rPr lang="en-US"/>
              <a:t>1/14/21</a:t>
            </a:r>
            <a:endParaRPr lang="en-US" dirty="0"/>
          </a:p>
        </p:txBody>
      </p:sp>
      <p:sp>
        <p:nvSpPr>
          <p:cNvPr id="11" name="Footer Placeholder 4"/>
          <p:cNvSpPr>
            <a:spLocks noGrp="1"/>
          </p:cNvSpPr>
          <p:nvPr>
            <p:ph type="ftr" sz="quarter" idx="11"/>
          </p:nvPr>
        </p:nvSpPr>
        <p:spPr>
          <a:xfrm>
            <a:off x="2282563" y="6459485"/>
            <a:ext cx="5736698" cy="365125"/>
          </a:xfrm>
          <a:prstGeom prst="rect">
            <a:avLst/>
          </a:prstGeom>
        </p:spPr>
        <p:txBody>
          <a:bodyPr anchor="ctr"/>
          <a:lstStyle>
            <a:lvl1pPr algn="r">
              <a:defRPr sz="900" b="1">
                <a:solidFill>
                  <a:schemeClr val="accent1"/>
                </a:solidFill>
                <a:latin typeface="Arial" charset="0"/>
                <a:ea typeface="Arial" charset="0"/>
                <a:cs typeface="Arial" charset="0"/>
              </a:defRPr>
            </a:lvl1pPr>
          </a:lstStyle>
          <a:p>
            <a:r>
              <a:rPr lang="en-US"/>
              <a:t>Veterans Advisory Board</a:t>
            </a:r>
            <a:endParaRPr lang="en-US" dirty="0"/>
          </a:p>
        </p:txBody>
      </p:sp>
      <p:sp>
        <p:nvSpPr>
          <p:cNvPr id="13" name="Slide Number Placeholder 5"/>
          <p:cNvSpPr>
            <a:spLocks noGrp="1"/>
          </p:cNvSpPr>
          <p:nvPr>
            <p:ph type="sldNum" sz="quarter" idx="12"/>
          </p:nvPr>
        </p:nvSpPr>
        <p:spPr>
          <a:xfrm>
            <a:off x="8577226" y="6459485"/>
            <a:ext cx="428625" cy="365125"/>
          </a:xfrm>
          <a:prstGeom prst="rect">
            <a:avLst/>
          </a:prstGeom>
        </p:spPr>
        <p:txBody>
          <a:bodyPr anchor="ctr"/>
          <a:lstStyle>
            <a:lvl1pPr algn="r">
              <a:defRPr sz="900" b="1">
                <a:solidFill>
                  <a:schemeClr val="accent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037568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Image with Capti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73" y="5318791"/>
            <a:ext cx="7699046" cy="606090"/>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hasCustomPrompt="1"/>
          </p:nvPr>
        </p:nvSpPr>
        <p:spPr>
          <a:xfrm>
            <a:off x="721896" y="1182536"/>
            <a:ext cx="7700210" cy="3991874"/>
          </a:xfrm>
          <a:solidFill>
            <a:srgbClr val="D8872A">
              <a:alpha val="29804"/>
            </a:srgbClr>
          </a:solidFill>
        </p:spPr>
        <p:txBody>
          <a:bodyPr anchor="ctr">
            <a:normAutofit/>
          </a:bodyPr>
          <a:lstStyle>
            <a:lvl1pPr marL="0" indent="0">
              <a:buNone/>
              <a:defRPr sz="1800" baseline="0">
                <a:sym typeface="Wingdings"/>
              </a:defRPr>
            </a:lvl1pPr>
          </a:lstStyle>
          <a:p>
            <a:r>
              <a:rPr lang="en-US" dirty="0"/>
              <a:t>To insert image here, click icon </a:t>
            </a:r>
          </a:p>
        </p:txBody>
      </p:sp>
      <p:sp>
        <p:nvSpPr>
          <p:cNvPr id="4" name="Title 3"/>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4"/>
          </p:nvPr>
        </p:nvSpPr>
        <p:spPr/>
        <p:txBody>
          <a:bodyPr/>
          <a:lstStyle/>
          <a:p>
            <a:r>
              <a:rPr lang="en-US"/>
              <a:t>1/14/21</a:t>
            </a:r>
            <a:endParaRPr lang="en-US" dirty="0"/>
          </a:p>
        </p:txBody>
      </p:sp>
      <p:sp>
        <p:nvSpPr>
          <p:cNvPr id="7" name="Footer Placeholder 6"/>
          <p:cNvSpPr>
            <a:spLocks noGrp="1"/>
          </p:cNvSpPr>
          <p:nvPr>
            <p:ph type="ftr" sz="quarter" idx="15"/>
          </p:nvPr>
        </p:nvSpPr>
        <p:spPr/>
        <p:txBody>
          <a:bodyPr/>
          <a:lstStyle/>
          <a:p>
            <a:r>
              <a:rPr lang="en-US"/>
              <a:t>Veterans Advisory Board</a:t>
            </a:r>
            <a:endParaRPr lang="en-US" dirty="0"/>
          </a:p>
        </p:txBody>
      </p:sp>
      <p:sp>
        <p:nvSpPr>
          <p:cNvPr id="11" name="Slide Number Placeholder 10"/>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8033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5" name="Table Placeholder 4"/>
          <p:cNvSpPr>
            <a:spLocks noGrp="1"/>
          </p:cNvSpPr>
          <p:nvPr>
            <p:ph type="tbl" sz="quarter" idx="13" hasCustomPrompt="1"/>
          </p:nvPr>
        </p:nvSpPr>
        <p:spPr>
          <a:xfrm>
            <a:off x="721896" y="1155032"/>
            <a:ext cx="7690684" cy="4734491"/>
          </a:xfrm>
        </p:spPr>
        <p:txBody>
          <a:bodyPr anchor="ctr"/>
          <a:lstStyle>
            <a:lvl1pPr marL="0" indent="0">
              <a:buNone/>
              <a:defRPr baseline="0">
                <a:sym typeface="Wingdings"/>
              </a:defRPr>
            </a:lvl1pPr>
          </a:lstStyle>
          <a:p>
            <a:r>
              <a:rPr lang="en-US" dirty="0"/>
              <a:t>Click icon to create table </a:t>
            </a:r>
          </a:p>
        </p:txBody>
      </p:sp>
      <p:sp>
        <p:nvSpPr>
          <p:cNvPr id="7" name="Title 6"/>
          <p:cNvSpPr>
            <a:spLocks noGrp="1"/>
          </p:cNvSpPr>
          <p:nvPr>
            <p:ph type="title" hasCustomPrompt="1"/>
          </p:nvPr>
        </p:nvSpPr>
        <p:spPr/>
        <p:txBody>
          <a:bodyPr/>
          <a:lstStyle/>
          <a:p>
            <a:r>
              <a:rPr lang="en-US" dirty="0"/>
              <a:t>Slide title</a:t>
            </a:r>
          </a:p>
        </p:txBody>
      </p:sp>
      <p:cxnSp>
        <p:nvCxnSpPr>
          <p:cNvPr id="14" name="Straight Connector 13"/>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4"/>
          </p:nvPr>
        </p:nvSpPr>
        <p:spPr/>
        <p:txBody>
          <a:bodyPr/>
          <a:lstStyle/>
          <a:p>
            <a:r>
              <a:rPr lang="en-US"/>
              <a:t>1/14/21</a:t>
            </a:r>
            <a:endParaRPr lang="en-US" dirty="0"/>
          </a:p>
        </p:txBody>
      </p:sp>
      <p:sp>
        <p:nvSpPr>
          <p:cNvPr id="12" name="Footer Placeholder 11"/>
          <p:cNvSpPr>
            <a:spLocks noGrp="1"/>
          </p:cNvSpPr>
          <p:nvPr>
            <p:ph type="ftr" sz="quarter" idx="15"/>
          </p:nvPr>
        </p:nvSpPr>
        <p:spPr/>
        <p:txBody>
          <a:bodyPr/>
          <a:lstStyle/>
          <a:p>
            <a:r>
              <a:rPr lang="en-US"/>
              <a:t>Veterans Advisory Board</a:t>
            </a:r>
            <a:endParaRPr lang="en-US" dirty="0"/>
          </a:p>
        </p:txBody>
      </p:sp>
      <p:sp>
        <p:nvSpPr>
          <p:cNvPr id="16" name="Slide Number Placeholder 15"/>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4919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with Text Below">
    <p:spTree>
      <p:nvGrpSpPr>
        <p:cNvPr id="1" name=""/>
        <p:cNvGrpSpPr/>
        <p:nvPr/>
      </p:nvGrpSpPr>
      <p:grpSpPr>
        <a:xfrm>
          <a:off x="0" y="0"/>
          <a:ext cx="0" cy="0"/>
          <a:chOff x="0" y="0"/>
          <a:chExt cx="0" cy="0"/>
        </a:xfrm>
      </p:grpSpPr>
      <p:sp>
        <p:nvSpPr>
          <p:cNvPr id="5" name="Table Placeholder 4"/>
          <p:cNvSpPr>
            <a:spLocks noGrp="1"/>
          </p:cNvSpPr>
          <p:nvPr>
            <p:ph type="tbl" sz="quarter" idx="13"/>
          </p:nvPr>
        </p:nvSpPr>
        <p:spPr>
          <a:xfrm>
            <a:off x="721896" y="1182532"/>
            <a:ext cx="7700210" cy="3650725"/>
          </a:xfrm>
        </p:spPr>
        <p:txBody>
          <a:bodyPr anchor="ctr"/>
          <a:lstStyle>
            <a:lvl1pPr marL="0" marR="0" indent="0" algn="l" defTabSz="685800" rtl="0" eaLnBrk="1" fontAlgn="auto" latinLnBrk="0" hangingPunct="1">
              <a:lnSpc>
                <a:spcPct val="90000"/>
              </a:lnSpc>
              <a:spcBef>
                <a:spcPts val="750"/>
              </a:spcBef>
              <a:spcAft>
                <a:spcPts val="0"/>
              </a:spcAft>
              <a:buClrTx/>
              <a:buSzTx/>
              <a:buFont typeface="Arial"/>
              <a:buNone/>
              <a:tabLst/>
              <a:defRPr baseline="0">
                <a:sym typeface="Wingdings"/>
              </a:defRPr>
            </a:lvl1pPr>
          </a:lstStyle>
          <a:p>
            <a:endParaRPr lang="en-US" dirty="0"/>
          </a:p>
          <a:p>
            <a:r>
              <a:rPr lang="en-US" dirty="0"/>
              <a:t>Click icon to create table  </a:t>
            </a:r>
          </a:p>
          <a:p>
            <a:endParaRPr lang="en-US" dirty="0"/>
          </a:p>
        </p:txBody>
      </p:sp>
      <p:sp>
        <p:nvSpPr>
          <p:cNvPr id="4" name="Text Placeholder 3"/>
          <p:cNvSpPr>
            <a:spLocks noGrp="1"/>
          </p:cNvSpPr>
          <p:nvPr>
            <p:ph type="body" sz="quarter" idx="14" hasCustomPrompt="1"/>
          </p:nvPr>
        </p:nvSpPr>
        <p:spPr>
          <a:xfrm>
            <a:off x="721896" y="5012014"/>
            <a:ext cx="7690684" cy="877509"/>
          </a:xfrm>
        </p:spPr>
        <p:txBody>
          <a:bodyPr/>
          <a:lstStyle>
            <a:lvl1pPr marL="0" indent="0">
              <a:buNone/>
              <a:defRPr/>
            </a:lvl1pPr>
          </a:lstStyle>
          <a:p>
            <a:pPr lvl="0"/>
            <a:r>
              <a:rPr lang="en-US" dirty="0"/>
              <a:t>Text</a:t>
            </a:r>
          </a:p>
        </p:txBody>
      </p:sp>
      <p:sp>
        <p:nvSpPr>
          <p:cNvPr id="6" name="Title 5"/>
          <p:cNvSpPr>
            <a:spLocks noGrp="1"/>
          </p:cNvSpPr>
          <p:nvPr>
            <p:ph type="title" hasCustomPrompt="1"/>
          </p:nvPr>
        </p:nvSpPr>
        <p:spPr/>
        <p:txBody>
          <a:bodyPr/>
          <a:lstStyle/>
          <a:p>
            <a:r>
              <a:rPr lang="en-US" dirty="0"/>
              <a:t>Slide title</a:t>
            </a:r>
          </a:p>
        </p:txBody>
      </p:sp>
      <p:cxnSp>
        <p:nvCxnSpPr>
          <p:cNvPr id="11" name="Straight Connector 10"/>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5"/>
          </p:nvPr>
        </p:nvSpPr>
        <p:spPr/>
        <p:txBody>
          <a:bodyPr/>
          <a:lstStyle/>
          <a:p>
            <a:r>
              <a:rPr lang="en-US"/>
              <a:t>1/14/21</a:t>
            </a:r>
            <a:endParaRPr lang="en-US" dirty="0"/>
          </a:p>
        </p:txBody>
      </p:sp>
      <p:sp>
        <p:nvSpPr>
          <p:cNvPr id="12" name="Footer Placeholder 11"/>
          <p:cNvSpPr>
            <a:spLocks noGrp="1"/>
          </p:cNvSpPr>
          <p:nvPr>
            <p:ph type="ftr" sz="quarter" idx="16"/>
          </p:nvPr>
        </p:nvSpPr>
        <p:spPr/>
        <p:txBody>
          <a:bodyPr/>
          <a:lstStyle/>
          <a:p>
            <a:r>
              <a:rPr lang="en-US"/>
              <a:t>Veterans Advisory Board</a:t>
            </a:r>
            <a:endParaRPr lang="en-US" dirty="0"/>
          </a:p>
        </p:txBody>
      </p:sp>
      <p:sp>
        <p:nvSpPr>
          <p:cNvPr id="14" name="Slide Number Placeholder 13"/>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028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7" name="Picture Placeholder 2"/>
          <p:cNvSpPr>
            <a:spLocks noGrp="1"/>
          </p:cNvSpPr>
          <p:nvPr>
            <p:ph type="pic" idx="14"/>
          </p:nvPr>
        </p:nvSpPr>
        <p:spPr>
          <a:xfrm>
            <a:off x="721895" y="1230660"/>
            <a:ext cx="2392566" cy="4590038"/>
          </a:xfrm>
          <a:solidFill>
            <a:srgbClr val="D8872A">
              <a:alpha val="29804"/>
            </a:srgbClr>
          </a:solidFill>
        </p:spPr>
        <p:txBody>
          <a:bodyPr anchor="ctr">
            <a:normAutofit/>
          </a:bodyPr>
          <a:lstStyle>
            <a:lvl1pPr marL="0" indent="0">
              <a:buNone/>
              <a:defRPr sz="1050" spc="0" baseline="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0" name="Picture Placeholder 2"/>
          <p:cNvSpPr>
            <a:spLocks noGrp="1"/>
          </p:cNvSpPr>
          <p:nvPr>
            <p:ph type="pic" idx="15"/>
          </p:nvPr>
        </p:nvSpPr>
        <p:spPr>
          <a:xfrm>
            <a:off x="3375717" y="1230660"/>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6029539" y="1230651"/>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1/14/21</a:t>
            </a:r>
            <a:endParaRPr lang="en-US" dirty="0"/>
          </a:p>
        </p:txBody>
      </p:sp>
      <p:sp>
        <p:nvSpPr>
          <p:cNvPr id="13" name="Footer Placeholder 12"/>
          <p:cNvSpPr>
            <a:spLocks noGrp="1"/>
          </p:cNvSpPr>
          <p:nvPr>
            <p:ph type="ftr" sz="quarter" idx="18"/>
          </p:nvPr>
        </p:nvSpPr>
        <p:spPr/>
        <p:txBody>
          <a:bodyPr/>
          <a:lstStyle/>
          <a:p>
            <a:r>
              <a:rPr lang="en-US"/>
              <a:t>Veterans Advisory Board</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9953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1 text, 2 image">
    <p:spTree>
      <p:nvGrpSpPr>
        <p:cNvPr id="1" name=""/>
        <p:cNvGrpSpPr/>
        <p:nvPr/>
      </p:nvGrpSpPr>
      <p:grpSpPr>
        <a:xfrm>
          <a:off x="0" y="0"/>
          <a:ext cx="0" cy="0"/>
          <a:chOff x="0" y="0"/>
          <a:chExt cx="0" cy="0"/>
        </a:xfrm>
      </p:grpSpPr>
      <p:sp>
        <p:nvSpPr>
          <p:cNvPr id="20" name="Picture Placeholder 2"/>
          <p:cNvSpPr>
            <a:spLocks noGrp="1"/>
          </p:cNvSpPr>
          <p:nvPr>
            <p:ph type="pic" idx="15"/>
          </p:nvPr>
        </p:nvSpPr>
        <p:spPr>
          <a:xfrm>
            <a:off x="3310572" y="1230660"/>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5964394" y="1230652"/>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1/14/21</a:t>
            </a:r>
            <a:endParaRPr lang="en-US" dirty="0"/>
          </a:p>
        </p:txBody>
      </p:sp>
      <p:sp>
        <p:nvSpPr>
          <p:cNvPr id="13" name="Footer Placeholder 12"/>
          <p:cNvSpPr>
            <a:spLocks noGrp="1"/>
          </p:cNvSpPr>
          <p:nvPr>
            <p:ph type="ftr" sz="quarter" idx="18"/>
          </p:nvPr>
        </p:nvSpPr>
        <p:spPr/>
        <p:txBody>
          <a:bodyPr/>
          <a:lstStyle/>
          <a:p>
            <a:r>
              <a:rPr lang="en-US"/>
              <a:t>Veterans Advisory Board</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
        <p:nvSpPr>
          <p:cNvPr id="3" name="Text Placeholder 2"/>
          <p:cNvSpPr>
            <a:spLocks noGrp="1"/>
          </p:cNvSpPr>
          <p:nvPr>
            <p:ph type="body" sz="quarter" idx="20" hasCustomPrompt="1"/>
          </p:nvPr>
        </p:nvSpPr>
        <p:spPr>
          <a:xfrm>
            <a:off x="721896" y="1230651"/>
            <a:ext cx="2351505" cy="4610156"/>
          </a:xfrm>
        </p:spPr>
        <p:txBody>
          <a:bodyPr>
            <a:normAutofit/>
          </a:bodyPr>
          <a:lstStyle>
            <a:lvl1pPr marL="0" indent="0">
              <a:buNone/>
              <a:defRPr sz="1500"/>
            </a:lvl1pPr>
          </a:lstStyle>
          <a:p>
            <a:pPr lvl="0"/>
            <a:r>
              <a:rPr lang="en-US" dirty="0"/>
              <a:t>Text</a:t>
            </a:r>
          </a:p>
        </p:txBody>
      </p:sp>
    </p:spTree>
    <p:extLst>
      <p:ext uri="{BB962C8B-B14F-4D97-AF65-F5344CB8AC3E}">
        <p14:creationId xmlns:p14="http://schemas.microsoft.com/office/powerpoint/2010/main" val="17220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7"/>
            <a:ext cx="7700210" cy="4729348"/>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1/14/21</a:t>
            </a:r>
            <a:endParaRPr lang="en-US" dirty="0"/>
          </a:p>
        </p:txBody>
      </p:sp>
      <p:sp>
        <p:nvSpPr>
          <p:cNvPr id="13" name="Footer Placeholder 12"/>
          <p:cNvSpPr>
            <a:spLocks noGrp="1"/>
          </p:cNvSpPr>
          <p:nvPr>
            <p:ph type="ftr" sz="quarter" idx="15"/>
          </p:nvPr>
        </p:nvSpPr>
        <p:spPr/>
        <p:txBody>
          <a:bodyPr/>
          <a:lstStyle/>
          <a:p>
            <a:r>
              <a:rPr lang="en-US"/>
              <a:t>Veterans Advisory Board</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094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6" y="1127527"/>
            <a:ext cx="3687530" cy="4722664"/>
          </a:xfrm>
        </p:spPr>
        <p:txBody>
          <a:bodyPr/>
          <a:lstStyle>
            <a:lvl1pPr marL="214313" indent="-214313">
              <a:lnSpc>
                <a:spcPct val="100000"/>
              </a:lnSpc>
              <a:buFont typeface="Arial" charset="0"/>
              <a:buChar char="•"/>
              <a:defRPr baseline="0"/>
            </a:lvl1pPr>
            <a:lvl2pPr marL="257162" indent="0">
              <a:buFont typeface="Arial" charset="0"/>
              <a:buNone/>
              <a:defRPr/>
            </a:lvl2pPr>
            <a:lvl3pPr marL="514324" indent="0">
              <a:buFont typeface="Arial" charset="0"/>
              <a:buNone/>
              <a:defRPr/>
            </a:lvl3pPr>
            <a:lvl4pPr marL="771486" indent="0">
              <a:buFont typeface="Arial" charset="0"/>
              <a:buNone/>
              <a:defRPr/>
            </a:lvl4pPr>
            <a:lvl5pPr marL="1028649" indent="0">
              <a:buFont typeface="Arial" charset="0"/>
              <a:buNone/>
              <a:defRPr/>
            </a:lvl5pPr>
          </a:lstStyle>
          <a:p>
            <a:pPr lvl="0"/>
            <a:r>
              <a:rPr lang="en-US" dirty="0"/>
              <a:t>Point 1</a:t>
            </a:r>
          </a:p>
          <a:p>
            <a:pPr lvl="0"/>
            <a:r>
              <a:rPr lang="en-US" dirty="0"/>
              <a:t>Point 2</a:t>
            </a:r>
          </a:p>
          <a:p>
            <a:pPr lvl="0"/>
            <a:r>
              <a:rPr lang="en-US" dirty="0"/>
              <a:t>Point 3</a:t>
            </a:r>
          </a:p>
        </p:txBody>
      </p:sp>
      <p:sp>
        <p:nvSpPr>
          <p:cNvPr id="10" name="Content Placeholder 2"/>
          <p:cNvSpPr>
            <a:spLocks noGrp="1"/>
          </p:cNvSpPr>
          <p:nvPr>
            <p:ph idx="13" hasCustomPrompt="1"/>
          </p:nvPr>
        </p:nvSpPr>
        <p:spPr>
          <a:xfrm>
            <a:off x="4734576" y="1127531"/>
            <a:ext cx="3687530" cy="4722663"/>
          </a:xfrm>
        </p:spPr>
        <p:txBody>
          <a:bodyPr/>
          <a:lstStyle>
            <a:lvl1pPr marL="214313" indent="-214313">
              <a:buFont typeface="Arial" charset="0"/>
              <a:buChar char="•"/>
              <a:defRPr/>
            </a:lvl1pPr>
          </a:lstStyle>
          <a:p>
            <a:pPr lvl="0"/>
            <a:r>
              <a:rPr lang="en-US" dirty="0"/>
              <a:t>Point 1</a:t>
            </a:r>
          </a:p>
          <a:p>
            <a:pPr lvl="0"/>
            <a:r>
              <a:rPr lang="en-US" dirty="0"/>
              <a:t>Point 2</a:t>
            </a:r>
          </a:p>
          <a:p>
            <a:pPr lvl="0"/>
            <a:r>
              <a:rPr lang="en-US" dirty="0"/>
              <a:t>Point 3</a:t>
            </a:r>
          </a:p>
          <a:p>
            <a:pPr lvl="0"/>
            <a:endParaRPr lang="en-US" dirty="0"/>
          </a:p>
        </p:txBody>
      </p:sp>
      <p:sp>
        <p:nvSpPr>
          <p:cNvPr id="11" name="Title 10"/>
          <p:cNvSpPr>
            <a:spLocks noGrp="1"/>
          </p:cNvSpPr>
          <p:nvPr>
            <p:ph type="title" hasCustomPrompt="1"/>
          </p:nvPr>
        </p:nvSpPr>
        <p:spPr/>
        <p:txBody>
          <a:bodyPr/>
          <a:lstStyle/>
          <a:p>
            <a:r>
              <a:rPr lang="en-US" dirty="0"/>
              <a:t>Slide title</a:t>
            </a:r>
          </a:p>
        </p:txBody>
      </p:sp>
      <p:cxnSp>
        <p:nvCxnSpPr>
          <p:cNvPr id="13" name="Straight Connector 12"/>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4"/>
          </p:nvPr>
        </p:nvSpPr>
        <p:spPr/>
        <p:txBody>
          <a:bodyPr/>
          <a:lstStyle/>
          <a:p>
            <a:r>
              <a:rPr lang="en-US"/>
              <a:t>1/14/21</a:t>
            </a:r>
            <a:endParaRPr lang="en-US" dirty="0"/>
          </a:p>
        </p:txBody>
      </p:sp>
      <p:sp>
        <p:nvSpPr>
          <p:cNvPr id="14" name="Footer Placeholder 13"/>
          <p:cNvSpPr>
            <a:spLocks noGrp="1"/>
          </p:cNvSpPr>
          <p:nvPr>
            <p:ph type="ftr" sz="quarter" idx="15"/>
          </p:nvPr>
        </p:nvSpPr>
        <p:spPr/>
        <p:txBody>
          <a:bodyPr/>
          <a:lstStyle/>
          <a:p>
            <a:r>
              <a:rPr lang="en-US"/>
              <a:t>Veterans Advisory Board</a:t>
            </a:r>
            <a:endParaRPr lang="en-US" dirty="0"/>
          </a:p>
        </p:txBody>
      </p:sp>
      <p:sp>
        <p:nvSpPr>
          <p:cNvPr id="15" name="Slide Number Placeholder 14"/>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9619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268937"/>
            <a:ext cx="9144000" cy="603428"/>
          </a:xfrm>
          <a:prstGeom prst="rect">
            <a:avLst/>
          </a:prstGeom>
        </p:spPr>
      </p:pic>
      <p:sp>
        <p:nvSpPr>
          <p:cNvPr id="7" name="Title Placeholder 1"/>
          <p:cNvSpPr>
            <a:spLocks noGrp="1"/>
          </p:cNvSpPr>
          <p:nvPr>
            <p:ph type="title"/>
          </p:nvPr>
        </p:nvSpPr>
        <p:spPr>
          <a:xfrm>
            <a:off x="721896" y="365130"/>
            <a:ext cx="7700210" cy="673024"/>
          </a:xfrm>
          <a:prstGeom prst="rect">
            <a:avLst/>
          </a:prstGeom>
        </p:spPr>
        <p:txBody>
          <a:bodyPr vert="horz" lIns="91440" tIns="45720" rIns="91440" bIns="45720" rtlCol="0" anchor="b">
            <a:normAutofit/>
          </a:bodyPr>
          <a:lstStyle/>
          <a:p>
            <a:r>
              <a:rPr lang="en-US" dirty="0"/>
              <a:t>Click to edit Master title style</a:t>
            </a:r>
          </a:p>
        </p:txBody>
      </p:sp>
      <p:sp>
        <p:nvSpPr>
          <p:cNvPr id="8" name="Text Placeholder 2"/>
          <p:cNvSpPr>
            <a:spLocks noGrp="1"/>
          </p:cNvSpPr>
          <p:nvPr>
            <p:ph type="body" idx="1"/>
          </p:nvPr>
        </p:nvSpPr>
        <p:spPr>
          <a:xfrm>
            <a:off x="721896" y="1210035"/>
            <a:ext cx="7700210" cy="4578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1/14/21</a:t>
            </a:r>
            <a:endParaRPr lang="en-US" dirty="0"/>
          </a:p>
        </p:txBody>
      </p:sp>
      <p:sp>
        <p:nvSpPr>
          <p:cNvPr id="10"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r>
              <a:rPr lang="en-US"/>
              <a:t>Veterans Advisory Board</a:t>
            </a:r>
            <a:endParaRPr lang="en-US" dirty="0"/>
          </a:p>
        </p:txBody>
      </p:sp>
      <p:sp>
        <p:nvSpPr>
          <p:cNvPr id="11"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434697219"/>
      </p:ext>
    </p:extLst>
  </p:cSld>
  <p:clrMap bg1="lt1" tx1="dk1" bg2="lt2" tx2="dk2" accent1="accent1" accent2="accent2" accent3="accent3" accent4="accent4" accent5="accent5" accent6="accent6" hlink="hlink" folHlink="folHlink"/>
  <p:sldLayoutIdLst>
    <p:sldLayoutId id="2147483989" r:id="rId1"/>
    <p:sldLayoutId id="2147483991" r:id="rId2"/>
    <p:sldLayoutId id="2147483990" r:id="rId3"/>
    <p:sldLayoutId id="2147483992" r:id="rId4"/>
    <p:sldLayoutId id="2147483993" r:id="rId5"/>
    <p:sldLayoutId id="2147483975" r:id="rId6"/>
    <p:sldLayoutId id="2147483999" r:id="rId7"/>
    <p:sldLayoutId id="2147483978" r:id="rId8"/>
    <p:sldLayoutId id="2147483976" r:id="rId9"/>
    <p:sldLayoutId id="2147483986" r:id="rId10"/>
    <p:sldLayoutId id="2147483987" r:id="rId11"/>
    <p:sldLayoutId id="2147483984" r:id="rId12"/>
    <p:sldLayoutId id="2147483998" r:id="rId13"/>
    <p:sldLayoutId id="2147483977" r:id="rId14"/>
  </p:sldLayoutIdLst>
  <p:hf hdr="0"/>
  <p:txStyles>
    <p:titleStyle>
      <a:lvl1pPr algn="l" defTabSz="685800" rtl="0" eaLnBrk="1" latinLnBrk="0" hangingPunct="1">
        <a:lnSpc>
          <a:spcPct val="90000"/>
        </a:lnSpc>
        <a:spcBef>
          <a:spcPct val="0"/>
        </a:spcBef>
        <a:buNone/>
        <a:defRPr sz="2700" kern="1200">
          <a:solidFill>
            <a:schemeClr val="accent1"/>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54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CC135"/>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54572"/>
            <a:ext cx="9144000" cy="603428"/>
          </a:xfrm>
          <a:prstGeom prst="rect">
            <a:avLst/>
          </a:prstGeom>
        </p:spPr>
      </p:pic>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39557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1/14/21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r>
              <a:rPr lang="en-US"/>
              <a:t>Veterans Advisory Board</a:t>
            </a:r>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1192876982"/>
      </p:ext>
    </p:extLst>
  </p:cSld>
  <p:clrMap bg1="dk1" tx1="lt1" bg2="dk2" tx2="lt2" accent1="accent1" accent2="accent2" accent3="accent3" accent4="accent4" accent5="accent5" accent6="accent6" hlink="hlink" folHlink="folHlink"/>
  <p:sldLayoutIdLst>
    <p:sldLayoutId id="2147483996" r:id="rId1"/>
    <p:sldLayoutId id="2147483994" r:id="rId2"/>
    <p:sldLayoutId id="2147483997" r:id="rId3"/>
  </p:sldLayoutIdLst>
  <p:hf hdr="0"/>
  <p:txStyles>
    <p:titleStyle>
      <a:lvl1pPr algn="l" defTabSz="685800" rtl="0" eaLnBrk="1" latinLnBrk="0" hangingPunct="1">
        <a:lnSpc>
          <a:spcPct val="90000"/>
        </a:lnSpc>
        <a:spcBef>
          <a:spcPct val="0"/>
        </a:spcBef>
        <a:buNone/>
        <a:defRPr sz="3300" kern="1200">
          <a:solidFill>
            <a:srgbClr val="005A5B"/>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0147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r>
              <a:rPr lang="en-US"/>
              <a:t>1/14/21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r>
              <a:rPr lang="en-US"/>
              <a:t>Veterans Advisory Board</a:t>
            </a:r>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5">
            <a:alphaModFix amt="35000"/>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531472105"/>
      </p:ext>
    </p:extLst>
  </p:cSld>
  <p:clrMap bg1="lt1" tx1="dk1" bg2="lt2" tx2="dk2" accent1="accent1" accent2="accent2" accent3="accent3" accent4="accent4" accent5="accent5" accent6="accent6" hlink="hlink" folHlink="folHlink"/>
  <p:sldLayoutIdLst>
    <p:sldLayoutId id="2147484008" r:id="rId1"/>
    <p:sldLayoutId id="2147484007" r:id="rId2"/>
    <p:sldLayoutId id="2147484009" r:id="rId3"/>
  </p:sldLayoutIdLst>
  <p:hf hdr="0"/>
  <p:txStyles>
    <p:titleStyle>
      <a:lvl1pPr algn="l" defTabSz="685800" rtl="0" eaLnBrk="1" latinLnBrk="0" hangingPunct="1">
        <a:lnSpc>
          <a:spcPct val="90000"/>
        </a:lnSpc>
        <a:spcBef>
          <a:spcPct val="0"/>
        </a:spcBef>
        <a:buNone/>
        <a:defRPr sz="3300" kern="1200">
          <a:solidFill>
            <a:srgbClr val="005A5B"/>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551476"/>
      </p:ext>
    </p:extLst>
  </p:cSld>
  <p:clrMap bg1="lt1" tx1="dk1" bg2="lt2" tx2="dk2" accent1="accent1" accent2="accent2" accent3="accent3" accent4="accent4" accent5="accent5" accent6="accent6" hlink="hlink" folHlink="folHlink"/>
  <p:sldLayoutIdLst>
    <p:sldLayoutId id="2147484017" r:id="rId1"/>
    <p:sldLayoutId id="2147484027" r:id="rId2"/>
    <p:sldLayoutId id="2147484028" r:id="rId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jeepersmedia/13297674175" TargetMode="External"/><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895" y="1181664"/>
            <a:ext cx="7916021" cy="4494671"/>
          </a:xfrm>
        </p:spPr>
        <p:txBody>
          <a:bodyPr>
            <a:normAutofit/>
          </a:bodyPr>
          <a:lstStyle/>
          <a:p>
            <a:r>
              <a:rPr lang="en-US" dirty="0"/>
              <a:t>(info)	I.	Call to Order/Invocation/Roll Call </a:t>
            </a:r>
          </a:p>
          <a:p>
            <a:r>
              <a:rPr lang="en-US" dirty="0"/>
              <a:t>(action)	II.	Approval of December 9, 2021 minutes</a:t>
            </a:r>
          </a:p>
          <a:p>
            <a:r>
              <a:rPr lang="en-US" dirty="0"/>
              <a:t>(info)	III.	Committee Reports – Appeals/Policies</a:t>
            </a:r>
          </a:p>
          <a:p>
            <a:r>
              <a:rPr lang="en-US" dirty="0"/>
              <a:t>(info)	IV.	November 2021 Contractor &amp; Fund reports</a:t>
            </a:r>
          </a:p>
          <a:p>
            <a:r>
              <a:rPr lang="en-US" dirty="0"/>
              <a:t>(info)	V.	Veterans Assistance Center Update</a:t>
            </a:r>
          </a:p>
          <a:p>
            <a:r>
              <a:rPr lang="en-US" dirty="0"/>
              <a:t>(info)	VI.	Old Business – HUD VASH, food cards, LOIs</a:t>
            </a:r>
          </a:p>
          <a:p>
            <a:r>
              <a:rPr lang="en-US" dirty="0"/>
              <a:t>(info)	VII.	New Business</a:t>
            </a:r>
          </a:p>
          <a:p>
            <a:r>
              <a:rPr lang="en-US" dirty="0"/>
              <a:t>(info)	VIII.	Open Forum</a:t>
            </a:r>
          </a:p>
          <a:p>
            <a:endParaRPr lang="en-US" dirty="0"/>
          </a:p>
        </p:txBody>
      </p:sp>
      <p:sp>
        <p:nvSpPr>
          <p:cNvPr id="13" name="Title 12"/>
          <p:cNvSpPr>
            <a:spLocks noGrp="1"/>
          </p:cNvSpPr>
          <p:nvPr>
            <p:ph type="title"/>
          </p:nvPr>
        </p:nvSpPr>
        <p:spPr/>
        <p:txBody>
          <a:bodyPr/>
          <a:lstStyle/>
          <a:p>
            <a:r>
              <a:rPr lang="en-US" b="1" dirty="0"/>
              <a:t>VAB Agenda – 1/13/2022</a:t>
            </a:r>
          </a:p>
        </p:txBody>
      </p:sp>
      <p:sp>
        <p:nvSpPr>
          <p:cNvPr id="5" name="Date Placeholder 4"/>
          <p:cNvSpPr>
            <a:spLocks noGrp="1"/>
          </p:cNvSpPr>
          <p:nvPr>
            <p:ph type="dt" sz="half" idx="16"/>
          </p:nvPr>
        </p:nvSpPr>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1</a:t>
            </a:fld>
            <a:endParaRPr lang="en-US" dirty="0"/>
          </a:p>
        </p:txBody>
      </p:sp>
    </p:spTree>
    <p:extLst>
      <p:ext uri="{BB962C8B-B14F-4D97-AF65-F5344CB8AC3E}">
        <p14:creationId xmlns:p14="http://schemas.microsoft.com/office/powerpoint/2010/main" val="112805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2600" b="1" dirty="0"/>
              <a:t>Agenda Item I. Call to Order/Invocation/Roll Call</a:t>
            </a:r>
          </a:p>
        </p:txBody>
      </p:sp>
      <p:sp>
        <p:nvSpPr>
          <p:cNvPr id="5" name="Date Placeholder 4"/>
          <p:cNvSpPr>
            <a:spLocks noGrp="1"/>
          </p:cNvSpPr>
          <p:nvPr>
            <p:ph type="dt" sz="half" idx="16"/>
          </p:nvPr>
        </p:nvSpPr>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2</a:t>
            </a:fld>
            <a:endParaRPr lang="en-US" dirty="0"/>
          </a:p>
        </p:txBody>
      </p:sp>
      <p:pic>
        <p:nvPicPr>
          <p:cNvPr id="10" name="Picture 9">
            <a:extLst>
              <a:ext uri="{FF2B5EF4-FFF2-40B4-BE49-F238E27FC236}">
                <a16:creationId xmlns:a16="http://schemas.microsoft.com/office/drawing/2014/main" id="{7B9E59FA-4B3D-4C21-956B-AF69C97075F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91953" y="1289958"/>
            <a:ext cx="6960093" cy="4655922"/>
          </a:xfrm>
          <a:prstGeom prst="rect">
            <a:avLst/>
          </a:prstGeom>
        </p:spPr>
      </p:pic>
    </p:spTree>
    <p:extLst>
      <p:ext uri="{BB962C8B-B14F-4D97-AF65-F5344CB8AC3E}">
        <p14:creationId xmlns:p14="http://schemas.microsoft.com/office/powerpoint/2010/main" val="246051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2600" b="1" dirty="0"/>
              <a:t>Agenda Item II. Approval of December 9 minutes</a:t>
            </a:r>
          </a:p>
        </p:txBody>
      </p:sp>
      <p:sp>
        <p:nvSpPr>
          <p:cNvPr id="5" name="Date Placeholder 4"/>
          <p:cNvSpPr>
            <a:spLocks noGrp="1"/>
          </p:cNvSpPr>
          <p:nvPr>
            <p:ph type="dt" sz="half" idx="16"/>
          </p:nvPr>
        </p:nvSpPr>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3</a:t>
            </a:fld>
            <a:endParaRPr lang="en-US" dirty="0"/>
          </a:p>
        </p:txBody>
      </p:sp>
      <p:sp>
        <p:nvSpPr>
          <p:cNvPr id="3" name="TextBox 2">
            <a:extLst>
              <a:ext uri="{FF2B5EF4-FFF2-40B4-BE49-F238E27FC236}">
                <a16:creationId xmlns:a16="http://schemas.microsoft.com/office/drawing/2014/main" id="{6DE37330-23AD-41CA-A4FB-B64AE652C079}"/>
              </a:ext>
            </a:extLst>
          </p:cNvPr>
          <p:cNvSpPr txBox="1"/>
          <p:nvPr/>
        </p:nvSpPr>
        <p:spPr>
          <a:xfrm>
            <a:off x="721896" y="1019386"/>
            <a:ext cx="7990783" cy="5324535"/>
          </a:xfrm>
          <a:prstGeom prst="rect">
            <a:avLst/>
          </a:prstGeom>
          <a:noFill/>
        </p:spPr>
        <p:txBody>
          <a:bodyPr wrap="square" rtlCol="0">
            <a:spAutoFit/>
          </a:bodyPr>
          <a:lstStyle/>
          <a:p>
            <a:r>
              <a:rPr lang="en-US" sz="1000" b="1" i="0" u="none" strike="noStrike" baseline="0" dirty="0">
                <a:solidFill>
                  <a:srgbClr val="000000"/>
                </a:solidFill>
                <a:latin typeface="Gill Sans MT" panose="020B0502020104020203" pitchFamily="34" charset="0"/>
              </a:rPr>
              <a:t>The October 14, 2021 minutes were approved with a motion from Shannon Roberts, seconded by Steve </a:t>
            </a:r>
            <a:r>
              <a:rPr lang="en-US" sz="1000" b="1" i="0" u="none" strike="noStrike" baseline="0" dirty="0" err="1">
                <a:solidFill>
                  <a:srgbClr val="000000"/>
                </a:solidFill>
                <a:latin typeface="Gill Sans MT" panose="020B0502020104020203" pitchFamily="34" charset="0"/>
              </a:rPr>
              <a:t>Slegers</a:t>
            </a:r>
            <a:r>
              <a:rPr lang="en-US" sz="1000" b="1" i="0" u="none" strike="noStrike" baseline="0" dirty="0">
                <a:solidFill>
                  <a:srgbClr val="000000"/>
                </a:solidFill>
                <a:latin typeface="Gill Sans MT" panose="020B0502020104020203" pitchFamily="34" charset="0"/>
              </a:rPr>
              <a:t>. </a:t>
            </a:r>
            <a:endParaRPr lang="en-US" sz="1000" b="0" i="0" u="none" strike="noStrike" baseline="0" dirty="0">
              <a:solidFill>
                <a:srgbClr val="000000"/>
              </a:solidFill>
              <a:latin typeface="Gill Sans MT" panose="020B0502020104020203" pitchFamily="34" charset="0"/>
            </a:endParaRPr>
          </a:p>
          <a:p>
            <a:r>
              <a:rPr lang="en-US" sz="1000" b="1" i="0" u="none" strike="noStrike" baseline="0" dirty="0">
                <a:solidFill>
                  <a:srgbClr val="000000"/>
                </a:solidFill>
                <a:latin typeface="Gill Sans MT" panose="020B0502020104020203" pitchFamily="34" charset="0"/>
              </a:rPr>
              <a:t>SWACH Navigation Program </a:t>
            </a:r>
            <a:endParaRPr lang="en-US" sz="1000" b="0" i="0" u="none" strike="noStrike" baseline="0" dirty="0">
              <a:solidFill>
                <a:srgbClr val="000000"/>
              </a:solidFill>
              <a:latin typeface="Gill Sans MT" panose="020B0502020104020203" pitchFamily="34" charset="0"/>
            </a:endParaRPr>
          </a:p>
          <a:p>
            <a:r>
              <a:rPr lang="en-US" sz="1000" b="0" i="0" u="none" strike="noStrike" baseline="0" dirty="0">
                <a:solidFill>
                  <a:srgbClr val="000000"/>
                </a:solidFill>
                <a:latin typeface="Gill Sans MT" panose="020B0502020104020203" pitchFamily="34" charset="0"/>
              </a:rPr>
              <a:t>SWACH received two referrals that did not engage in services, so they have not expended any contract funds to date. They are creating a website to facilitate referrals. </a:t>
            </a:r>
          </a:p>
          <a:p>
            <a:r>
              <a:rPr lang="en-US" sz="1000" b="1" i="0" u="none" strike="noStrike" baseline="0" dirty="0">
                <a:solidFill>
                  <a:srgbClr val="000000"/>
                </a:solidFill>
                <a:latin typeface="Gill Sans MT" panose="020B0502020104020203" pitchFamily="34" charset="0"/>
              </a:rPr>
              <a:t>Committee Reports </a:t>
            </a:r>
            <a:endParaRPr lang="en-US" sz="1000" b="0" i="0" u="none" strike="noStrike" baseline="0" dirty="0">
              <a:solidFill>
                <a:srgbClr val="000000"/>
              </a:solidFill>
              <a:latin typeface="Gill Sans MT" panose="020B0502020104020203" pitchFamily="34" charset="0"/>
            </a:endParaRPr>
          </a:p>
          <a:p>
            <a:r>
              <a:rPr lang="en-US" sz="1000" b="1" i="0" u="none" strike="noStrike" baseline="0" dirty="0">
                <a:solidFill>
                  <a:srgbClr val="000000"/>
                </a:solidFill>
                <a:latin typeface="Gill Sans MT" panose="020B0502020104020203" pitchFamily="34" charset="0"/>
              </a:rPr>
              <a:t>Appeals: </a:t>
            </a:r>
            <a:r>
              <a:rPr lang="en-US" sz="1000" b="0" i="0" u="none" strike="noStrike" baseline="0" dirty="0">
                <a:solidFill>
                  <a:srgbClr val="000000"/>
                </a:solidFill>
                <a:latin typeface="Gill Sans MT" panose="020B0502020104020203" pitchFamily="34" charset="0"/>
              </a:rPr>
              <a:t>None. </a:t>
            </a:r>
          </a:p>
          <a:p>
            <a:r>
              <a:rPr lang="en-US" sz="1000" b="1" i="0" u="none" strike="noStrike" baseline="0" dirty="0">
                <a:solidFill>
                  <a:srgbClr val="000000"/>
                </a:solidFill>
                <a:latin typeface="Gill Sans MT" panose="020B0502020104020203" pitchFamily="34" charset="0"/>
              </a:rPr>
              <a:t>Policies and Procedures: </a:t>
            </a:r>
            <a:endParaRPr lang="en-US" sz="1000" b="0" i="0" u="none" strike="noStrike" baseline="0" dirty="0">
              <a:solidFill>
                <a:srgbClr val="000000"/>
              </a:solidFill>
              <a:latin typeface="Gill Sans MT" panose="020B0502020104020203" pitchFamily="34" charset="0"/>
            </a:endParaRP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Veterans qualify for HUD VASH vouchers if discharged other than in lieu of court martial. Additional discussion on possible Veteran Center assistance will occur at next meeting.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Veteran who refuses to provide photo identification for services will be denied services.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It is requested to increase the food allowance $50-$100 per category. It has not changed since 2014. Food vouchers are currently used at Fred Meyers, only to the amount of the purchase. Family-friendly gift cards from WinCo and Safeway are preferred. VAC must maintain logs and cannot be reimbursed until cards are handed out. </a:t>
            </a:r>
            <a:r>
              <a:rPr lang="en-US" sz="1000" b="1" i="0" u="none" strike="noStrike" baseline="0" dirty="0">
                <a:solidFill>
                  <a:srgbClr val="000000"/>
                </a:solidFill>
                <a:latin typeface="Gill Sans MT" panose="020B0502020104020203" pitchFamily="34" charset="0"/>
              </a:rPr>
              <a:t>Mike Gibson moved to increase food categories $100 each; Steve </a:t>
            </a:r>
            <a:r>
              <a:rPr lang="en-US" sz="1000" b="1" i="0" u="none" strike="noStrike" baseline="0" dirty="0" err="1">
                <a:solidFill>
                  <a:srgbClr val="000000"/>
                </a:solidFill>
                <a:latin typeface="Gill Sans MT" panose="020B0502020104020203" pitchFamily="34" charset="0"/>
              </a:rPr>
              <a:t>Slegers</a:t>
            </a:r>
            <a:r>
              <a:rPr lang="en-US" sz="1000" b="1" i="0" u="none" strike="noStrike" baseline="0" dirty="0">
                <a:solidFill>
                  <a:srgbClr val="000000"/>
                </a:solidFill>
                <a:latin typeface="Gill Sans MT" panose="020B0502020104020203" pitchFamily="34" charset="0"/>
              </a:rPr>
              <a:t> seconded. Motion passed. </a:t>
            </a:r>
            <a:endParaRPr lang="en-US" sz="1000" b="0" i="0" u="none" strike="noStrike" baseline="0" dirty="0">
              <a:solidFill>
                <a:srgbClr val="000000"/>
              </a:solidFill>
              <a:latin typeface="Gill Sans MT" panose="020B0502020104020203" pitchFamily="34" charset="0"/>
            </a:endParaRPr>
          </a:p>
          <a:p>
            <a:r>
              <a:rPr lang="en-US" sz="1000" b="1" i="0" u="none" strike="noStrike" baseline="0" dirty="0">
                <a:solidFill>
                  <a:srgbClr val="000000"/>
                </a:solidFill>
                <a:latin typeface="Gill Sans MT" panose="020B0502020104020203" pitchFamily="34" charset="0"/>
              </a:rPr>
              <a:t>Nominations/Election of 2022 Officers </a:t>
            </a:r>
            <a:endParaRPr lang="en-US" sz="1000" b="0" i="0" u="none" strike="noStrike" baseline="0" dirty="0">
              <a:solidFill>
                <a:srgbClr val="000000"/>
              </a:solidFill>
              <a:latin typeface="Gill Sans MT" panose="020B0502020104020203" pitchFamily="34" charset="0"/>
            </a:endParaRPr>
          </a:p>
          <a:p>
            <a:r>
              <a:rPr lang="en-US" sz="1000" b="0" i="0" u="none" strike="noStrike" baseline="0" dirty="0">
                <a:solidFill>
                  <a:srgbClr val="000000"/>
                </a:solidFill>
                <a:latin typeface="Gill Sans MT" panose="020B0502020104020203" pitchFamily="34" charset="0"/>
              </a:rPr>
              <a:t>Michael Harding has been nominated for chair. Shannon Roberts and Bruce Maas were nominated for vice chair and secretary, respectively. Nominations received unanimous approval. </a:t>
            </a:r>
          </a:p>
          <a:p>
            <a:r>
              <a:rPr lang="en-US" sz="1000" b="1" i="0" u="none" strike="noStrike" baseline="0" dirty="0">
                <a:solidFill>
                  <a:srgbClr val="000000"/>
                </a:solidFill>
                <a:latin typeface="Gill Sans MT" panose="020B0502020104020203" pitchFamily="34" charset="0"/>
              </a:rPr>
              <a:t>A motion was made by Darren Wertz and seconded by Shannon Roberts to approve Kevin Lawson, Kelly Jones, and Bryan McGillis as Members at Large for 2022. </a:t>
            </a:r>
            <a:endParaRPr lang="en-US" sz="1000" b="0" i="0" u="none" strike="noStrike" baseline="0" dirty="0">
              <a:solidFill>
                <a:srgbClr val="000000"/>
              </a:solidFill>
              <a:latin typeface="Gill Sans MT" panose="020B0502020104020203" pitchFamily="34" charset="0"/>
            </a:endParaRPr>
          </a:p>
          <a:p>
            <a:r>
              <a:rPr lang="en-US" sz="1000" b="1" i="0" u="none" strike="noStrike" baseline="0" dirty="0">
                <a:solidFill>
                  <a:srgbClr val="000000"/>
                </a:solidFill>
                <a:latin typeface="Gill Sans MT" panose="020B0502020104020203" pitchFamily="34" charset="0"/>
              </a:rPr>
              <a:t>September and October 2021 Contractor Reports &amp; Fund Report </a:t>
            </a:r>
            <a:endParaRPr lang="en-US" sz="1000" b="0" i="0" u="none" strike="noStrike" baseline="0" dirty="0">
              <a:solidFill>
                <a:srgbClr val="000000"/>
              </a:solidFill>
              <a:latin typeface="Gill Sans MT" panose="020B0502020104020203" pitchFamily="34" charset="0"/>
            </a:endParaRPr>
          </a:p>
          <a:p>
            <a:r>
              <a:rPr lang="en-US" sz="1000" b="0" i="0" u="none" strike="noStrike" baseline="0" dirty="0">
                <a:solidFill>
                  <a:srgbClr val="000000"/>
                </a:solidFill>
                <a:latin typeface="Gill Sans MT" panose="020B0502020104020203" pitchFamily="34" charset="0"/>
              </a:rPr>
              <a:t>The fund assisted 46 Veteran households in September and 46 in October. The Veterans Assistance Center received 209 Veteran visits in September and 188 visits in October. The Free Clinic served 2 Veterans. The Fund balance at the end of October was $950.238. </a:t>
            </a:r>
          </a:p>
          <a:p>
            <a:r>
              <a:rPr lang="en-US" sz="1000" b="1" i="0" u="none" strike="noStrike" baseline="0" dirty="0">
                <a:solidFill>
                  <a:srgbClr val="000000"/>
                </a:solidFill>
                <a:latin typeface="Gill Sans MT" panose="020B0502020104020203" pitchFamily="34" charset="0"/>
              </a:rPr>
              <a:t>Veterans Assistance Center (VAC) Update </a:t>
            </a:r>
            <a:endParaRPr lang="en-US" sz="1000" b="0" i="0" u="none" strike="noStrike" baseline="0" dirty="0">
              <a:solidFill>
                <a:srgbClr val="000000"/>
              </a:solidFill>
              <a:latin typeface="Gill Sans MT" panose="020B0502020104020203" pitchFamily="34" charset="0"/>
            </a:endParaRP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Christmas toy shop open by appointment only.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Preparing food boxes. </a:t>
            </a:r>
          </a:p>
          <a:p>
            <a:r>
              <a:rPr lang="en-US" sz="1000" b="1" i="0" u="none" strike="noStrike" baseline="0" dirty="0">
                <a:solidFill>
                  <a:srgbClr val="000000"/>
                </a:solidFill>
                <a:latin typeface="Gill Sans MT" panose="020B0502020104020203" pitchFamily="34" charset="0"/>
              </a:rPr>
              <a:t>Old Business: </a:t>
            </a:r>
            <a:r>
              <a:rPr lang="en-US" sz="1000" b="0" i="0" u="none" strike="noStrike" baseline="0" dirty="0">
                <a:solidFill>
                  <a:srgbClr val="000000"/>
                </a:solidFill>
                <a:latin typeface="Gill Sans MT" panose="020B0502020104020203" pitchFamily="34" charset="0"/>
              </a:rPr>
              <a:t>No discussion. </a:t>
            </a:r>
          </a:p>
          <a:p>
            <a:r>
              <a:rPr lang="en-US" sz="1000" b="1" i="0" u="none" strike="noStrike" baseline="0" dirty="0">
                <a:solidFill>
                  <a:srgbClr val="000000"/>
                </a:solidFill>
                <a:latin typeface="Gill Sans MT" panose="020B0502020104020203" pitchFamily="34" charset="0"/>
              </a:rPr>
              <a:t>New Business: </a:t>
            </a:r>
            <a:r>
              <a:rPr lang="en-US" sz="1000" b="0" i="0" u="none" strike="noStrike" baseline="0" dirty="0">
                <a:solidFill>
                  <a:srgbClr val="000000"/>
                </a:solidFill>
                <a:latin typeface="Gill Sans MT" panose="020B0502020104020203" pitchFamily="34" charset="0"/>
              </a:rPr>
              <a:t>2022 Letters of Interest need to be returned by end of year, please send to: </a:t>
            </a:r>
            <a:r>
              <a:rPr lang="en-US" sz="1000" b="0" i="0" u="none" strike="noStrike" baseline="0" dirty="0">
                <a:solidFill>
                  <a:srgbClr val="0000FF"/>
                </a:solidFill>
                <a:latin typeface="Gill Sans MT" panose="020B0502020104020203" pitchFamily="34" charset="0"/>
              </a:rPr>
              <a:t>janet.snook@clark.wa.gov </a:t>
            </a:r>
          </a:p>
          <a:p>
            <a:r>
              <a:rPr lang="en-US" sz="1000" b="1" i="0" u="none" strike="noStrike" baseline="0" dirty="0">
                <a:solidFill>
                  <a:srgbClr val="000000"/>
                </a:solidFill>
                <a:latin typeface="Gill Sans MT" panose="020B0502020104020203" pitchFamily="34" charset="0"/>
              </a:rPr>
              <a:t>Open Forum </a:t>
            </a:r>
            <a:endParaRPr lang="en-US" sz="1000" b="0" i="0" u="none" strike="noStrike" baseline="0" dirty="0">
              <a:solidFill>
                <a:srgbClr val="000000"/>
              </a:solidFill>
              <a:latin typeface="Gill Sans MT" panose="020B0502020104020203" pitchFamily="34" charset="0"/>
            </a:endParaRP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Check VA registry for Burn Pit list.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Gold Star scholarship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Women’s Veterans Call Center informing of benefits available to women veterans. Call 855-829-6636 for more information.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Lifeline has taken over the Windhaven Equine counseling sessions. Conducting intake interviews now. Veterans being funded through scholarships. Working on getting VA funding. This is in conjunction with Lifeline becoming a SAMHSA Certified Community Behavioral Health Center. </a:t>
            </a:r>
          </a:p>
          <a:p>
            <a:pPr marL="171450" indent="-171450">
              <a:buFont typeface="Arial" panose="020B0604020202020204" pitchFamily="34" charset="0"/>
              <a:buChar char="•"/>
            </a:pPr>
            <a:r>
              <a:rPr lang="en-US" sz="1000" b="0" i="0" u="none" strike="noStrike" baseline="0" dirty="0">
                <a:solidFill>
                  <a:srgbClr val="000000"/>
                </a:solidFill>
                <a:latin typeface="Gill Sans MT" panose="020B0502020104020203" pitchFamily="34" charset="0"/>
              </a:rPr>
              <a:t>Post 4278 hosting ceremony for Wreaths Across America, Saturday, December 11.</a:t>
            </a:r>
          </a:p>
        </p:txBody>
      </p:sp>
    </p:spTree>
    <p:extLst>
      <p:ext uri="{BB962C8B-B14F-4D97-AF65-F5344CB8AC3E}">
        <p14:creationId xmlns:p14="http://schemas.microsoft.com/office/powerpoint/2010/main" val="4058238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2800" b="1" dirty="0"/>
              <a:t>Agenda Item III. Committee Reports</a:t>
            </a:r>
            <a:endParaRPr lang="en-US" b="1" dirty="0"/>
          </a:p>
        </p:txBody>
      </p:sp>
      <p:sp>
        <p:nvSpPr>
          <p:cNvPr id="5" name="Date Placeholder 4"/>
          <p:cNvSpPr>
            <a:spLocks noGrp="1"/>
          </p:cNvSpPr>
          <p:nvPr>
            <p:ph type="dt" sz="half" idx="14"/>
          </p:nvPr>
        </p:nvSpPr>
        <p:spPr>
          <a:xfrm>
            <a:off x="7827762" y="6453734"/>
            <a:ext cx="726086" cy="365125"/>
          </a:xfrm>
        </p:spPr>
        <p:txBody>
          <a:bodyPr/>
          <a:lstStyle/>
          <a:p>
            <a:r>
              <a:rPr lang="en-US" dirty="0"/>
              <a:t>1/13/22</a:t>
            </a:r>
          </a:p>
        </p:txBody>
      </p:sp>
      <p:sp>
        <p:nvSpPr>
          <p:cNvPr id="6" name="Footer Placeholder 5"/>
          <p:cNvSpPr>
            <a:spLocks noGrp="1"/>
          </p:cNvSpPr>
          <p:nvPr>
            <p:ph type="ftr" sz="quarter" idx="15"/>
          </p:nvPr>
        </p:nvSpPr>
        <p:spPr/>
        <p:txBody>
          <a:bodyPr/>
          <a:lstStyle/>
          <a:p>
            <a:pPr algn="ctr"/>
            <a:r>
              <a:rPr lang="en-US" dirty="0"/>
              <a:t>Veterans Advisory Board</a:t>
            </a:r>
          </a:p>
        </p:txBody>
      </p:sp>
      <p:sp>
        <p:nvSpPr>
          <p:cNvPr id="7" name="Slide Number Placeholder 6"/>
          <p:cNvSpPr>
            <a:spLocks noGrp="1"/>
          </p:cNvSpPr>
          <p:nvPr>
            <p:ph type="sldNum" sz="quarter" idx="16"/>
          </p:nvPr>
        </p:nvSpPr>
        <p:spPr/>
        <p:txBody>
          <a:bodyPr/>
          <a:lstStyle/>
          <a:p>
            <a:fld id="{BD3A08C5-CC68-3947-88A8-A9E34C1A68A7}" type="slidenum">
              <a:rPr lang="en-US" smtClean="0"/>
              <a:pPr/>
              <a:t>4</a:t>
            </a:fld>
            <a:endParaRPr lang="en-US" dirty="0"/>
          </a:p>
        </p:txBody>
      </p:sp>
      <p:sp>
        <p:nvSpPr>
          <p:cNvPr id="2" name="TextBox 1">
            <a:extLst>
              <a:ext uri="{FF2B5EF4-FFF2-40B4-BE49-F238E27FC236}">
                <a16:creationId xmlns:a16="http://schemas.microsoft.com/office/drawing/2014/main" id="{FDA5FDF5-0B5C-4DC1-9A69-C8208C29DFE1}"/>
              </a:ext>
            </a:extLst>
          </p:cNvPr>
          <p:cNvSpPr txBox="1"/>
          <p:nvPr/>
        </p:nvSpPr>
        <p:spPr>
          <a:xfrm>
            <a:off x="721896" y="1482811"/>
            <a:ext cx="7700210" cy="1477328"/>
          </a:xfrm>
          <a:prstGeom prst="rect">
            <a:avLst/>
          </a:prstGeom>
          <a:noFill/>
        </p:spPr>
        <p:txBody>
          <a:bodyPr wrap="square" rtlCol="0">
            <a:spAutoFit/>
          </a:bodyPr>
          <a:lstStyle/>
          <a:p>
            <a:pPr marL="285750" indent="-285750">
              <a:buFont typeface="Arial" panose="020B0604020202020204" pitchFamily="34" charset="0"/>
              <a:buChar char="•"/>
            </a:pPr>
            <a:r>
              <a:rPr lang="en-US" b="1" dirty="0"/>
              <a:t>Appeals</a:t>
            </a: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Policies and Procedures</a:t>
            </a:r>
          </a:p>
          <a:p>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00882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896" y="1237535"/>
            <a:ext cx="7516329" cy="4858465"/>
          </a:xfrm>
        </p:spPr>
        <p:txBody>
          <a:bodyPr>
            <a:normAutofit/>
          </a:bodyPr>
          <a:lstStyle/>
          <a:p>
            <a:r>
              <a:rPr lang="en-US" dirty="0"/>
              <a:t>CCVAC </a:t>
            </a:r>
          </a:p>
          <a:p>
            <a:pPr lvl="1"/>
            <a:r>
              <a:rPr lang="en-US" dirty="0"/>
              <a:t>62 Veterans served in November, services totaling $33,341</a:t>
            </a:r>
          </a:p>
          <a:p>
            <a:pPr lvl="1"/>
            <a:r>
              <a:rPr lang="en-US" dirty="0"/>
              <a:t>50 men, 9 women Veterans and 3 widows served</a:t>
            </a:r>
          </a:p>
          <a:p>
            <a:pPr lvl="1"/>
            <a:r>
              <a:rPr lang="en-US" dirty="0"/>
              <a:t>192 visits to the center for essentials and food</a:t>
            </a:r>
          </a:p>
          <a:p>
            <a:pPr lvl="1"/>
            <a:r>
              <a:rPr lang="en-US" dirty="0"/>
              <a:t>547 Volunteer hours, totaling $13,505 value </a:t>
            </a:r>
          </a:p>
          <a:p>
            <a:r>
              <a:rPr lang="en-US" dirty="0"/>
              <a:t>Free Clinic</a:t>
            </a:r>
          </a:p>
          <a:p>
            <a:pPr lvl="1"/>
            <a:r>
              <a:rPr lang="en-US" dirty="0"/>
              <a:t>One served in November: dentures, partials. </a:t>
            </a:r>
          </a:p>
          <a:p>
            <a:pPr lvl="2"/>
            <a:r>
              <a:rPr lang="en-US" sz="1800" dirty="0"/>
              <a:t>Value: $2,100, billed $3,380</a:t>
            </a:r>
          </a:p>
          <a:p>
            <a:r>
              <a:rPr lang="en-US" dirty="0"/>
              <a:t>Fund</a:t>
            </a:r>
          </a:p>
          <a:p>
            <a:pPr lvl="1"/>
            <a:r>
              <a:rPr lang="en-US" dirty="0"/>
              <a:t>Revenue: $69,296. Expenses: $69,466. Balance: $950,067.</a:t>
            </a:r>
          </a:p>
        </p:txBody>
      </p:sp>
      <p:sp>
        <p:nvSpPr>
          <p:cNvPr id="13" name="Title 12"/>
          <p:cNvSpPr>
            <a:spLocks noGrp="1"/>
          </p:cNvSpPr>
          <p:nvPr>
            <p:ph type="title"/>
          </p:nvPr>
        </p:nvSpPr>
        <p:spPr/>
        <p:txBody>
          <a:bodyPr>
            <a:normAutofit fontScale="90000"/>
          </a:bodyPr>
          <a:lstStyle/>
          <a:p>
            <a:r>
              <a:rPr lang="en-US" sz="2800" b="1" dirty="0"/>
              <a:t>Agenda Item IV. November Contractor &amp; Fund Reports</a:t>
            </a:r>
            <a:endParaRPr lang="en-US" b="1" dirty="0"/>
          </a:p>
        </p:txBody>
      </p:sp>
      <p:sp>
        <p:nvSpPr>
          <p:cNvPr id="5" name="Date Placeholder 4"/>
          <p:cNvSpPr>
            <a:spLocks noGrp="1"/>
          </p:cNvSpPr>
          <p:nvPr>
            <p:ph type="dt" sz="half" idx="16"/>
          </p:nvPr>
        </p:nvSpPr>
        <p:spPr>
          <a:xfrm>
            <a:off x="7676836" y="6459485"/>
            <a:ext cx="884438" cy="365125"/>
          </a:xfrm>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5</a:t>
            </a:fld>
            <a:endParaRPr lang="en-US" dirty="0"/>
          </a:p>
        </p:txBody>
      </p:sp>
    </p:spTree>
    <p:extLst>
      <p:ext uri="{BB962C8B-B14F-4D97-AF65-F5344CB8AC3E}">
        <p14:creationId xmlns:p14="http://schemas.microsoft.com/office/powerpoint/2010/main" val="221854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2800" b="1" dirty="0"/>
              <a:t>Agenda Item V. CCVAC updates</a:t>
            </a:r>
            <a:endParaRPr lang="en-US" b="1" dirty="0"/>
          </a:p>
        </p:txBody>
      </p:sp>
      <p:sp>
        <p:nvSpPr>
          <p:cNvPr id="5" name="Date Placeholder 4"/>
          <p:cNvSpPr>
            <a:spLocks noGrp="1"/>
          </p:cNvSpPr>
          <p:nvPr>
            <p:ph type="dt" sz="half" idx="16"/>
          </p:nvPr>
        </p:nvSpPr>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6</a:t>
            </a:fld>
            <a:endParaRPr lang="en-US" dirty="0"/>
          </a:p>
        </p:txBody>
      </p:sp>
      <p:pic>
        <p:nvPicPr>
          <p:cNvPr id="3" name="Picture 2">
            <a:extLst>
              <a:ext uri="{FF2B5EF4-FFF2-40B4-BE49-F238E27FC236}">
                <a16:creationId xmlns:a16="http://schemas.microsoft.com/office/drawing/2014/main" id="{EAEFBC2D-13A0-4713-97A5-B6FDF47ABC89}"/>
              </a:ext>
            </a:extLst>
          </p:cNvPr>
          <p:cNvPicPr>
            <a:picLocks noChangeAspect="1"/>
          </p:cNvPicPr>
          <p:nvPr/>
        </p:nvPicPr>
        <p:blipFill>
          <a:blip r:embed="rId2"/>
          <a:stretch>
            <a:fillRect/>
          </a:stretch>
        </p:blipFill>
        <p:spPr>
          <a:xfrm>
            <a:off x="2095096" y="1353720"/>
            <a:ext cx="4953808" cy="4614594"/>
          </a:xfrm>
          <a:prstGeom prst="rect">
            <a:avLst/>
          </a:prstGeom>
        </p:spPr>
      </p:pic>
    </p:spTree>
    <p:extLst>
      <p:ext uri="{BB962C8B-B14F-4D97-AF65-F5344CB8AC3E}">
        <p14:creationId xmlns:p14="http://schemas.microsoft.com/office/powerpoint/2010/main" val="176117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2800" b="1" dirty="0"/>
              <a:t>Agenda Items VI. – IX.</a:t>
            </a:r>
            <a:endParaRPr lang="en-US" b="1" dirty="0"/>
          </a:p>
        </p:txBody>
      </p:sp>
      <p:sp>
        <p:nvSpPr>
          <p:cNvPr id="5" name="Date Placeholder 4"/>
          <p:cNvSpPr>
            <a:spLocks noGrp="1"/>
          </p:cNvSpPr>
          <p:nvPr>
            <p:ph type="dt" sz="half" idx="16"/>
          </p:nvPr>
        </p:nvSpPr>
        <p:spPr/>
        <p:txBody>
          <a:bodyPr/>
          <a:lstStyle/>
          <a:p>
            <a:r>
              <a:rPr lang="en-US" dirty="0"/>
              <a:t>1/13/22</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7</a:t>
            </a:fld>
            <a:endParaRPr lang="en-US" dirty="0"/>
          </a:p>
        </p:txBody>
      </p:sp>
      <p:sp>
        <p:nvSpPr>
          <p:cNvPr id="2" name="Content Placeholder 1">
            <a:extLst>
              <a:ext uri="{FF2B5EF4-FFF2-40B4-BE49-F238E27FC236}">
                <a16:creationId xmlns:a16="http://schemas.microsoft.com/office/drawing/2014/main" id="{04ACDA1B-907C-40EC-A0EE-453565D8A029}"/>
              </a:ext>
            </a:extLst>
          </p:cNvPr>
          <p:cNvSpPr>
            <a:spLocks noGrp="1"/>
          </p:cNvSpPr>
          <p:nvPr>
            <p:ph idx="1"/>
          </p:nvPr>
        </p:nvSpPr>
        <p:spPr>
          <a:xfrm>
            <a:off x="721896" y="1237535"/>
            <a:ext cx="7700209" cy="5038978"/>
          </a:xfrm>
        </p:spPr>
        <p:txBody>
          <a:bodyPr>
            <a:normAutofit lnSpcReduction="10000"/>
          </a:bodyPr>
          <a:lstStyle/>
          <a:p>
            <a:r>
              <a:rPr lang="en-US" dirty="0"/>
              <a:t>Old Business</a:t>
            </a:r>
          </a:p>
          <a:p>
            <a:pPr lvl="1"/>
            <a:r>
              <a:rPr lang="en-US" dirty="0"/>
              <a:t>2022 LOIs</a:t>
            </a:r>
          </a:p>
          <a:p>
            <a:pPr lvl="1"/>
            <a:r>
              <a:rPr lang="en-US" dirty="0"/>
              <a:t>Food cards</a:t>
            </a:r>
          </a:p>
          <a:p>
            <a:pPr lvl="1"/>
            <a:r>
              <a:rPr lang="en-US" dirty="0"/>
              <a:t>HUD VASH eligibility</a:t>
            </a:r>
          </a:p>
          <a:p>
            <a:r>
              <a:rPr lang="en-US" dirty="0"/>
              <a:t>New Business</a:t>
            </a:r>
          </a:p>
          <a:p>
            <a:r>
              <a:rPr lang="en-US" dirty="0"/>
              <a:t>Open Forum</a:t>
            </a:r>
          </a:p>
          <a:p>
            <a:r>
              <a:rPr lang="en-US" dirty="0"/>
              <a:t>Adjourn</a:t>
            </a:r>
          </a:p>
          <a:p>
            <a:endParaRPr lang="en-US" dirty="0"/>
          </a:p>
          <a:p>
            <a:pPr marL="0" indent="0">
              <a:buNone/>
            </a:pPr>
            <a:endParaRPr lang="en-US" i="1" dirty="0"/>
          </a:p>
          <a:p>
            <a:pPr marL="0" indent="0">
              <a:buNone/>
            </a:pPr>
            <a:r>
              <a:rPr lang="en-US" i="1" dirty="0"/>
              <a:t>Next meeting: February 10, 2022</a:t>
            </a:r>
          </a:p>
          <a:p>
            <a:endParaRPr lang="en-US" dirty="0"/>
          </a:p>
        </p:txBody>
      </p:sp>
    </p:spTree>
    <p:extLst>
      <p:ext uri="{BB962C8B-B14F-4D97-AF65-F5344CB8AC3E}">
        <p14:creationId xmlns:p14="http://schemas.microsoft.com/office/powerpoint/2010/main" val="4131066215"/>
      </p:ext>
    </p:extLst>
  </p:cSld>
  <p:clrMapOvr>
    <a:masterClrMapping/>
  </p:clrMapOvr>
</p:sld>
</file>

<file path=ppt/theme/theme1.xml><?xml version="1.0" encoding="utf-8"?>
<a:theme xmlns:a="http://schemas.openxmlformats.org/drawingml/2006/main" name="MASTER 1: standard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6584357F-6C1A-5F46-B421-E0E8B8DD0D40}"/>
    </a:ext>
  </a:extLst>
</a:theme>
</file>

<file path=ppt/theme/theme2.xml><?xml version="1.0" encoding="utf-8"?>
<a:theme xmlns:a="http://schemas.openxmlformats.org/drawingml/2006/main" name="MASTER 2: full color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0B011555-5D57-4640-BBEF-58C720999D0F}"/>
    </a:ext>
  </a:extLst>
</a:theme>
</file>

<file path=ppt/theme/theme3.xml><?xml version="1.0" encoding="utf-8"?>
<a:theme xmlns:a="http://schemas.openxmlformats.org/drawingml/2006/main" name="MASTER 3: simple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ASTER 4: blank">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ClarkCo_template</Template>
  <TotalTime>5125</TotalTime>
  <Words>737</Words>
  <Application>Microsoft Office PowerPoint</Application>
  <PresentationFormat>On-screen Show (4:3)</PresentationFormat>
  <Paragraphs>84</Paragraphs>
  <Slides>7</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7</vt:i4>
      </vt:variant>
    </vt:vector>
  </HeadingPairs>
  <TitlesOfParts>
    <vt:vector size="16" baseType="lpstr">
      <vt:lpstr>Arial</vt:lpstr>
      <vt:lpstr>Calibri</vt:lpstr>
      <vt:lpstr>Garamond</vt:lpstr>
      <vt:lpstr>Gill Sans</vt:lpstr>
      <vt:lpstr>Gill Sans MT</vt:lpstr>
      <vt:lpstr>MASTER 1: standard slide</vt:lpstr>
      <vt:lpstr>MASTER 2: full color slide</vt:lpstr>
      <vt:lpstr>MASTER 3: simple slide</vt:lpstr>
      <vt:lpstr>MASTER 4: blank</vt:lpstr>
      <vt:lpstr>VAB Agenda – 1/13/2022</vt:lpstr>
      <vt:lpstr>Agenda Item I. Call to Order/Invocation/Roll Call</vt:lpstr>
      <vt:lpstr>Agenda Item II. Approval of December 9 minutes</vt:lpstr>
      <vt:lpstr>Agenda Item III. Committee Reports</vt:lpstr>
      <vt:lpstr>Agenda Item IV. November Contractor &amp; Fund Reports</vt:lpstr>
      <vt:lpstr>Agenda Item V. CCVAC updates</vt:lpstr>
      <vt:lpstr>Agenda Items VI. – IX.</vt:lpstr>
    </vt:vector>
  </TitlesOfParts>
  <Company>Clark County / Communications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Leigh Radford</dc:creator>
  <cp:lastModifiedBy>Emily Langston</cp:lastModifiedBy>
  <cp:revision>165</cp:revision>
  <cp:lastPrinted>2017-08-07T16:32:17Z</cp:lastPrinted>
  <dcterms:created xsi:type="dcterms:W3CDTF">2017-07-26T13:51:17Z</dcterms:created>
  <dcterms:modified xsi:type="dcterms:W3CDTF">2022-01-13T21:14:59Z</dcterms:modified>
</cp:coreProperties>
</file>