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  <p:sldMasterId id="2147483995" r:id="rId2"/>
    <p:sldMasterId id="2147484000" r:id="rId3"/>
    <p:sldMasterId id="2147484010" r:id="rId4"/>
  </p:sldMasterIdLst>
  <p:notesMasterIdLst>
    <p:notesMasterId r:id="rId13"/>
  </p:notesMasterIdLst>
  <p:handoutMasterIdLst>
    <p:handoutMasterId r:id="rId14"/>
  </p:handoutMasterIdLst>
  <p:sldIdLst>
    <p:sldId id="282" r:id="rId5"/>
    <p:sldId id="286" r:id="rId6"/>
    <p:sldId id="293" r:id="rId7"/>
    <p:sldId id="304" r:id="rId8"/>
    <p:sldId id="305" r:id="rId9"/>
    <p:sldId id="306" r:id="rId10"/>
    <p:sldId id="308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Royce" initials="RR" lastIdx="2" clrIdx="0">
    <p:extLst>
      <p:ext uri="{19B8F6BF-5375-455C-9EA6-DF929625EA0E}">
        <p15:presenceInfo xmlns:p15="http://schemas.microsoft.com/office/powerpoint/2012/main" userId="S::Rebecca.Royce@clark.wa.gov::ca8a75d3-219b-4320-aca9-ed375c98f1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333"/>
    <a:srgbClr val="005A5B"/>
    <a:srgbClr val="99CCFF"/>
    <a:srgbClr val="D8872A"/>
    <a:srgbClr val="FFFFFF"/>
    <a:srgbClr val="BCC135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22"/>
  </p:normalViewPr>
  <p:slideViewPr>
    <p:cSldViewPr snapToGrid="0" snapToObjects="1">
      <p:cViewPr varScale="1">
        <p:scale>
          <a:sx n="114" d="100"/>
          <a:sy n="114" d="100"/>
        </p:scale>
        <p:origin x="1278" y="102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3/8/2021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(info)		I.	Introductions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(action)	II.	Approval of February 14, 2022 minutes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(info)		III.	HUD funding updates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/>
              <a:t>(action)	IV.	2022 HOME &amp; CDBG awards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(action)	V.	HOME-ARP awards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(info)		VI.	October – December 2021 reports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/>
              <a:t>(info)		VII.	Other	</a:t>
            </a:r>
          </a:p>
          <a:p>
            <a:pPr lvl="6"/>
            <a:r>
              <a:rPr lang="en-US" sz="1800" dirty="0"/>
              <a:t>Community Development Week April 11 – 15.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UCPB Agenda 3/14/2022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8065452" y="6459484"/>
            <a:ext cx="726086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5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III HUD funding updates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02428" y="6459485"/>
            <a:ext cx="755011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8787B-A373-44C9-8E77-7BD8A072C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90" y="1155959"/>
            <a:ext cx="6103464" cy="51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0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21896" y="365130"/>
            <a:ext cx="7831952" cy="673024"/>
          </a:xfrm>
        </p:spPr>
        <p:txBody>
          <a:bodyPr>
            <a:normAutofit fontScale="90000"/>
          </a:bodyPr>
          <a:lstStyle/>
          <a:p>
            <a:r>
              <a:rPr lang="en-US" sz="2600" b="1" dirty="0"/>
              <a:t>Agenda Items IV &amp; V. 2022 CDBG, HOME &amp; HOME-ARP awards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8019261" y="6459485"/>
            <a:ext cx="726086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AD0C41-E4F4-4402-9109-11ECA14D4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74" y="1101112"/>
            <a:ext cx="7360380" cy="519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8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VI. Oct – Dec 2021 Quarterly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97420" y="6459485"/>
            <a:ext cx="726086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80856D-F8C2-4B3A-9D72-F9424A746AA2}"/>
              </a:ext>
            </a:extLst>
          </p:cNvPr>
          <p:cNvSpPr txBox="1"/>
          <p:nvPr/>
        </p:nvSpPr>
        <p:spPr>
          <a:xfrm>
            <a:off x="813731" y="1585519"/>
            <a:ext cx="7205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AD87FC-3FCC-4442-A553-30385424951E}"/>
              </a:ext>
            </a:extLst>
          </p:cNvPr>
          <p:cNvGraphicFramePr>
            <a:graphicFrameLocks noGrp="1"/>
          </p:cNvGraphicFramePr>
          <p:nvPr/>
        </p:nvGraphicFramePr>
        <p:xfrm>
          <a:off x="722313" y="1669158"/>
          <a:ext cx="7699374" cy="3660972"/>
        </p:xfrm>
        <a:graphic>
          <a:graphicData uri="http://schemas.openxmlformats.org/drawingml/2006/table">
            <a:tbl>
              <a:tblPr/>
              <a:tblGrid>
                <a:gridCol w="478390">
                  <a:extLst>
                    <a:ext uri="{9D8B030D-6E8A-4147-A177-3AD203B41FA5}">
                      <a16:colId xmlns:a16="http://schemas.microsoft.com/office/drawing/2014/main" val="1892315125"/>
                    </a:ext>
                  </a:extLst>
                </a:gridCol>
                <a:gridCol w="370075">
                  <a:extLst>
                    <a:ext uri="{9D8B030D-6E8A-4147-A177-3AD203B41FA5}">
                      <a16:colId xmlns:a16="http://schemas.microsoft.com/office/drawing/2014/main" val="254950164"/>
                    </a:ext>
                  </a:extLst>
                </a:gridCol>
                <a:gridCol w="2996709">
                  <a:extLst>
                    <a:ext uri="{9D8B030D-6E8A-4147-A177-3AD203B41FA5}">
                      <a16:colId xmlns:a16="http://schemas.microsoft.com/office/drawing/2014/main" val="3480058361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3698059358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890178823"/>
                    </a:ext>
                  </a:extLst>
                </a:gridCol>
                <a:gridCol w="2067007">
                  <a:extLst>
                    <a:ext uri="{9D8B030D-6E8A-4147-A177-3AD203B41FA5}">
                      <a16:colId xmlns:a16="http://schemas.microsoft.com/office/drawing/2014/main" val="4158367093"/>
                    </a:ext>
                  </a:extLst>
                </a:gridCol>
                <a:gridCol w="577679">
                  <a:extLst>
                    <a:ext uri="{9D8B030D-6E8A-4147-A177-3AD203B41FA5}">
                      <a16:colId xmlns:a16="http://schemas.microsoft.com/office/drawing/2014/main" val="3926836984"/>
                    </a:ext>
                  </a:extLst>
                </a:gridCol>
              </a:tblGrid>
              <a:tr h="18142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Public Facilities and Neighborhood Improvements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820205"/>
                  </a:ext>
                </a:extLst>
              </a:tr>
              <a:tr h="13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Infrastructure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08709"/>
                  </a:ext>
                </a:extLst>
              </a:tr>
              <a:tr h="124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Contract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IDIS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Funding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Expended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Narrative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On Schedule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99419"/>
                  </a:ext>
                </a:extLst>
              </a:tr>
              <a:tr h="2491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1901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1422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Battle Ground - SW 3rd St &amp; SW 19th Avenue Improvements.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Construct sidewalks and stormwater improvements.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$193,000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$193,000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Construction complete. Working on project close-out.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No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9192"/>
                  </a:ext>
                </a:extLst>
              </a:tr>
              <a:tr h="311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2001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Battle Ground - SE Clark Avenue Improvements.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Construct 150' section to create through road.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$129,200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environmental must be aggregated with new VHA housing project, in predevelopment.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5394"/>
                  </a:ext>
                </a:extLst>
              </a:tr>
              <a:tr h="406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2002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1464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Camas - NW 12th Avenue Improvements.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Water, street and sidewalk improvements on NW 12th between Division and Benton Streets.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$255,000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$226,940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Construction complete. Waiting for close-out documents.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No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511894"/>
                  </a:ext>
                </a:extLst>
              </a:tr>
              <a:tr h="2491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2003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Ridgefield - Simons Street Improvements.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Water and stormwater improvements and construct sidewalks with ADA ramps.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$255,000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Environmental underway.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09709"/>
                  </a:ext>
                </a:extLst>
              </a:tr>
              <a:tr h="440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2102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1488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Camas - NE 2nd Avenue Improvements.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Water, street and sidewalk improvements on NE 2nd Ave between Everett and Garfield Streets.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$170,000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Environmental complete. Contract drafted.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40296"/>
                  </a:ext>
                </a:extLst>
              </a:tr>
              <a:tr h="3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2104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1483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Washougal - Hamllik Park Improvements.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New paint, benches, playground, picnic tables and irrigation replacement.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$85,043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$58,262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Subcontract executed, playground equipment received.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No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71133"/>
                  </a:ext>
                </a:extLst>
              </a:tr>
              <a:tr h="13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Social Service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7743"/>
                  </a:ext>
                </a:extLst>
              </a:tr>
              <a:tr h="3249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1913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1421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Share - Share House Elevator Replacement.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Replace non-operational elevator in facility housing homeless single men.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$40,000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$20,677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Acquiring completion paperwork to close out project.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No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573077"/>
                  </a:ext>
                </a:extLst>
              </a:tr>
              <a:tr h="3249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2004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1467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Washougal - Social Service Building Repairs.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Building exterior and window repairs at 1702 C Street.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$227,000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Design phase 50% complete.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453307"/>
                  </a:ext>
                </a:extLst>
              </a:tr>
              <a:tr h="365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2103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Lifeline Connections Mothers Recovery House.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Acquisition of single-family home for sober living for 6 women and children.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awarded funding, no property identified yet.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84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29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VI. Oct – Dec 2021 Quarterly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8019260" y="6459485"/>
            <a:ext cx="726086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80856D-F8C2-4B3A-9D72-F9424A746AA2}"/>
              </a:ext>
            </a:extLst>
          </p:cNvPr>
          <p:cNvSpPr txBox="1"/>
          <p:nvPr/>
        </p:nvSpPr>
        <p:spPr>
          <a:xfrm>
            <a:off x="813731" y="1585519"/>
            <a:ext cx="7205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807406-77B8-43B7-BCEE-1C84DA661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09474"/>
              </p:ext>
            </p:extLst>
          </p:nvPr>
        </p:nvGraphicFramePr>
        <p:xfrm>
          <a:off x="712577" y="1672879"/>
          <a:ext cx="7699374" cy="2609033"/>
        </p:xfrm>
        <a:graphic>
          <a:graphicData uri="http://schemas.openxmlformats.org/drawingml/2006/table">
            <a:tbl>
              <a:tblPr/>
              <a:tblGrid>
                <a:gridCol w="478390">
                  <a:extLst>
                    <a:ext uri="{9D8B030D-6E8A-4147-A177-3AD203B41FA5}">
                      <a16:colId xmlns:a16="http://schemas.microsoft.com/office/drawing/2014/main" val="1716392968"/>
                    </a:ext>
                  </a:extLst>
                </a:gridCol>
                <a:gridCol w="370075">
                  <a:extLst>
                    <a:ext uri="{9D8B030D-6E8A-4147-A177-3AD203B41FA5}">
                      <a16:colId xmlns:a16="http://schemas.microsoft.com/office/drawing/2014/main" val="2838087647"/>
                    </a:ext>
                  </a:extLst>
                </a:gridCol>
                <a:gridCol w="2996709">
                  <a:extLst>
                    <a:ext uri="{9D8B030D-6E8A-4147-A177-3AD203B41FA5}">
                      <a16:colId xmlns:a16="http://schemas.microsoft.com/office/drawing/2014/main" val="2046217533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4016886634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3344917963"/>
                    </a:ext>
                  </a:extLst>
                </a:gridCol>
                <a:gridCol w="2067007">
                  <a:extLst>
                    <a:ext uri="{9D8B030D-6E8A-4147-A177-3AD203B41FA5}">
                      <a16:colId xmlns:a16="http://schemas.microsoft.com/office/drawing/2014/main" val="670897880"/>
                    </a:ext>
                  </a:extLst>
                </a:gridCol>
                <a:gridCol w="577679">
                  <a:extLst>
                    <a:ext uri="{9D8B030D-6E8A-4147-A177-3AD203B41FA5}">
                      <a16:colId xmlns:a16="http://schemas.microsoft.com/office/drawing/2014/main" val="3871414194"/>
                    </a:ext>
                  </a:extLst>
                </a:gridCol>
              </a:tblGrid>
              <a:tr h="18142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Asset and Economic Development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715464"/>
                  </a:ext>
                </a:extLst>
              </a:tr>
              <a:tr h="152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Contract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IDIS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Funding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Expended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Narrative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On Schedule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94098"/>
                  </a:ext>
                </a:extLst>
              </a:tr>
              <a:tr h="440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2007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1463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Hispanic Metropolitan Chamber – Business Technical Assistance. B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ilingual assistance to support small businesses in Clark County.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$73,200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$68,639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Serving 50 businesses; added 3 new business clients in Q4. Focused on increasing outreach.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579269"/>
                  </a:ext>
                </a:extLst>
              </a:tr>
              <a:tr h="331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2008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1468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Mercy Corps NW - Small Business Development. T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echnical assistance to support small businesses in Clark County.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$50,000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$15,840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Program underway. Focused on loan technical assistance and Farmer's Market TA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45558"/>
                  </a:ext>
                </a:extLst>
              </a:tr>
              <a:tr h="365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2012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20H8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1461 /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1462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Proud Ground - Homeownership Assistance.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Home buying opportunities using a land trust model, buyers under 80% AMI.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$147,000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$153,000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$147,000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$153,344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Three clients closed on homes in Q4.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32270"/>
                  </a:ext>
                </a:extLst>
              </a:tr>
              <a:tr h="440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2106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Hispanic Metropolitan Chamber – Business Technical Assistance. B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ilingual assistance to support small businesses in Clark County.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$73,200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awarded 2021 funding to start Jan 1, 2022.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398000"/>
                  </a:ext>
                </a:extLst>
              </a:tr>
              <a:tr h="3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2107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Mercy Corps NW - Business IDA program.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Classes, credit repair, loans and matched savings for small businesses in Clark County.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$250,000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awarded 2021 funding.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941845"/>
                  </a:ext>
                </a:extLst>
              </a:tr>
              <a:tr h="3587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2108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21H5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1484 / 1485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Proud Ground - Homeownership Assistance.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Home buying opportunities using a land trust model, buyers under 80% AMI.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$300,000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Contracts executed. Working with three eligible homebuyers.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30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55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VI. Oct – Dec 2021 Quarterly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8019261" y="6459484"/>
            <a:ext cx="726086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ACBCD3-D2C7-451B-A66F-093817C202D8}"/>
              </a:ext>
            </a:extLst>
          </p:cNvPr>
          <p:cNvGraphicFramePr>
            <a:graphicFrameLocks noGrp="1"/>
          </p:cNvGraphicFramePr>
          <p:nvPr/>
        </p:nvGraphicFramePr>
        <p:xfrm>
          <a:off x="722313" y="1794628"/>
          <a:ext cx="7699374" cy="3410032"/>
        </p:xfrm>
        <a:graphic>
          <a:graphicData uri="http://schemas.openxmlformats.org/drawingml/2006/table">
            <a:tbl>
              <a:tblPr/>
              <a:tblGrid>
                <a:gridCol w="478390">
                  <a:extLst>
                    <a:ext uri="{9D8B030D-6E8A-4147-A177-3AD203B41FA5}">
                      <a16:colId xmlns:a16="http://schemas.microsoft.com/office/drawing/2014/main" val="625010043"/>
                    </a:ext>
                  </a:extLst>
                </a:gridCol>
                <a:gridCol w="370075">
                  <a:extLst>
                    <a:ext uri="{9D8B030D-6E8A-4147-A177-3AD203B41FA5}">
                      <a16:colId xmlns:a16="http://schemas.microsoft.com/office/drawing/2014/main" val="2138568366"/>
                    </a:ext>
                  </a:extLst>
                </a:gridCol>
                <a:gridCol w="2996709">
                  <a:extLst>
                    <a:ext uri="{9D8B030D-6E8A-4147-A177-3AD203B41FA5}">
                      <a16:colId xmlns:a16="http://schemas.microsoft.com/office/drawing/2014/main" val="858134823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3150946102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2857347554"/>
                    </a:ext>
                  </a:extLst>
                </a:gridCol>
                <a:gridCol w="2067007">
                  <a:extLst>
                    <a:ext uri="{9D8B030D-6E8A-4147-A177-3AD203B41FA5}">
                      <a16:colId xmlns:a16="http://schemas.microsoft.com/office/drawing/2014/main" val="1149638690"/>
                    </a:ext>
                  </a:extLst>
                </a:gridCol>
                <a:gridCol w="577679">
                  <a:extLst>
                    <a:ext uri="{9D8B030D-6E8A-4147-A177-3AD203B41FA5}">
                      <a16:colId xmlns:a16="http://schemas.microsoft.com/office/drawing/2014/main" val="2298443898"/>
                    </a:ext>
                  </a:extLst>
                </a:gridCol>
              </a:tblGrid>
              <a:tr h="18142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Affordable Housing and Homelessness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0780"/>
                  </a:ext>
                </a:extLst>
              </a:tr>
              <a:tr h="13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Affordable Housing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56371"/>
                  </a:ext>
                </a:extLst>
              </a:tr>
              <a:tr h="162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Contract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IDIS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Funding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Expended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Narrative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On Schedule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742595"/>
                  </a:ext>
                </a:extLst>
              </a:tr>
              <a:tr h="31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19H4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VBT Grand Blvd LLC - The Grand Pacific Apts.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Construct 26-unit affordable mid-rise housing.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$100,000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$100,557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96% complete.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03922"/>
                  </a:ext>
                </a:extLst>
              </a:tr>
              <a:tr h="31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20H5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1471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Mercy Housing - Mercy PeaceHealth Housing -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Construct 70 affordable family units near PeaceHealth campus.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$250,000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$225,236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Construcion 35 % complete, including all foundations and utilities.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2447"/>
                  </a:ext>
                </a:extLst>
              </a:tr>
              <a:tr h="311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20H7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1489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VHA - Central Park Place Rehab -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Replace building exterior and systems; increase accessiblity and parking; reconfigure to add units.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$180,000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Executed contract with general contractor and issued notice to proceed in Dec.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89855"/>
                  </a:ext>
                </a:extLst>
              </a:tr>
              <a:tr h="13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Tenant-Based Rental Assistance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3184"/>
                  </a:ext>
                </a:extLst>
              </a:tr>
              <a:tr h="305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2009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20H1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1455 /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1456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Janus Youth – The Nest.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 Provide TBRA and case management for approximately 15 youth households (ages 18-24) households.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$100,000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$93,500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Program underway, 22 households assisted.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10447"/>
                  </a:ext>
                </a:extLst>
              </a:tr>
              <a:tr h="305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2010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20H2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1457 /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1458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Lifeline – Recovery Rental Assistance.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 Provide TBRA and case management for 15 households engaged in recovery supports.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$9,370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$47,500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$6,228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$47,500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Program underway, 4 households assisted.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95611"/>
                  </a:ext>
                </a:extLst>
              </a:tr>
              <a:tr h="305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2011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20H3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1454 /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Share – ASPIRE.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Provide TBRA and case management for 40 individuals and families experiencing homelessness.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$50,000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$250,000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$50,000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$139,300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Program underway, 37 households assisted.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24227"/>
                  </a:ext>
                </a:extLst>
              </a:tr>
              <a:tr h="305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2109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21H1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1490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1491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Janus Youth – The Nest.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 Provide TBRA and case management for approximately 20 youth households (ages 18-24) households.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$100,000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awarded 2021 funding to start Jan 1, 2022.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824647"/>
                  </a:ext>
                </a:extLst>
              </a:tr>
              <a:tr h="305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2110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21H2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1496 1497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Lifeline – Recovery Rental Assistance.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 Provide TBRA and case management for 20 households engaged in recovery supports.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$100,000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awarded 2021 funding to start Jan 1, 2022.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209995"/>
                  </a:ext>
                </a:extLst>
              </a:tr>
              <a:tr h="305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2111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21H4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Share – ASPIRE.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Provide TBRA and case management for 20 individuals and families experiencing homelessness.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$50,000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$166,948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 awarded 2021 funding to start Jan 1, 2022.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N/A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64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09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VI. Oct – Dec 2021 Quarterly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8019261" y="6459484"/>
            <a:ext cx="726086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101112"/>
            <a:ext cx="78553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/>
          </a:p>
          <a:p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CFC288-587E-4681-95B8-B73CE2FB3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54044"/>
              </p:ext>
            </p:extLst>
          </p:nvPr>
        </p:nvGraphicFramePr>
        <p:xfrm>
          <a:off x="682930" y="1775326"/>
          <a:ext cx="7699374" cy="1724318"/>
        </p:xfrm>
        <a:graphic>
          <a:graphicData uri="http://schemas.openxmlformats.org/drawingml/2006/table">
            <a:tbl>
              <a:tblPr/>
              <a:tblGrid>
                <a:gridCol w="478390">
                  <a:extLst>
                    <a:ext uri="{9D8B030D-6E8A-4147-A177-3AD203B41FA5}">
                      <a16:colId xmlns:a16="http://schemas.microsoft.com/office/drawing/2014/main" val="4008628275"/>
                    </a:ext>
                  </a:extLst>
                </a:gridCol>
                <a:gridCol w="370075">
                  <a:extLst>
                    <a:ext uri="{9D8B030D-6E8A-4147-A177-3AD203B41FA5}">
                      <a16:colId xmlns:a16="http://schemas.microsoft.com/office/drawing/2014/main" val="4131856719"/>
                    </a:ext>
                  </a:extLst>
                </a:gridCol>
                <a:gridCol w="2996709">
                  <a:extLst>
                    <a:ext uri="{9D8B030D-6E8A-4147-A177-3AD203B41FA5}">
                      <a16:colId xmlns:a16="http://schemas.microsoft.com/office/drawing/2014/main" val="1965944245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3749422613"/>
                    </a:ext>
                  </a:extLst>
                </a:gridCol>
                <a:gridCol w="604757">
                  <a:extLst>
                    <a:ext uri="{9D8B030D-6E8A-4147-A177-3AD203B41FA5}">
                      <a16:colId xmlns:a16="http://schemas.microsoft.com/office/drawing/2014/main" val="1399714350"/>
                    </a:ext>
                  </a:extLst>
                </a:gridCol>
                <a:gridCol w="2067007">
                  <a:extLst>
                    <a:ext uri="{9D8B030D-6E8A-4147-A177-3AD203B41FA5}">
                      <a16:colId xmlns:a16="http://schemas.microsoft.com/office/drawing/2014/main" val="100821188"/>
                    </a:ext>
                  </a:extLst>
                </a:gridCol>
                <a:gridCol w="577679">
                  <a:extLst>
                    <a:ext uri="{9D8B030D-6E8A-4147-A177-3AD203B41FA5}">
                      <a16:colId xmlns:a16="http://schemas.microsoft.com/office/drawing/2014/main" val="479513509"/>
                    </a:ext>
                  </a:extLst>
                </a:gridCol>
              </a:tblGrid>
              <a:tr h="15705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Community Development Block Grant COVID Response (CDBG-CV)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956098"/>
                  </a:ext>
                </a:extLst>
              </a:tr>
              <a:tr h="124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Contract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IDIS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Project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Funding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Expended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Narrative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On Schedule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968765"/>
                  </a:ext>
                </a:extLst>
              </a:tr>
              <a:tr h="446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CV01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1452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Mercy Corps NW - Microenterprise Grants.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Provide technical assistance and grants to small businesses affected by the coronavirus.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$1,033,932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$969,633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Held holiday market, ran 4-week business plan workshop, provided technical assistance to 13 businesses in Q4.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309389"/>
                  </a:ext>
                </a:extLst>
              </a:tr>
              <a:tr h="331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CV04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1447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Janus -TBRA Case Management - COVID.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Increased housing support for TBRA households affected by coronavirus.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$20,000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Program ongoing. Funds being used to pay staff hazard pay.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18965"/>
                  </a:ext>
                </a:extLst>
              </a:tr>
              <a:tr h="331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CV06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1449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Share - TBRA Case Management - COVID.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Increased housing support for TBRA households affected by coronavirus.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$30,000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$30,000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Program ongoing. Funds being used to support housing case management services. 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494425"/>
                  </a:ext>
                </a:extLst>
              </a:tr>
              <a:tr h="331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CV07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1465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Battle Ground Healthcare - Clinic Acquisition.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Funds to acquire and improve free clinic for coronavirus response.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$1,087,043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$1,087,042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Construction complete and clinic is serving clients. Working on project close-out.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</a:rPr>
                        <a:t>Yes</a:t>
                      </a:r>
                    </a:p>
                  </a:txBody>
                  <a:tcPr marL="5416" marR="5416" marT="5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58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8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VII.	Other	</a:t>
            </a:r>
          </a:p>
          <a:p>
            <a:pPr lvl="1"/>
            <a:r>
              <a:rPr lang="en-US" dirty="0"/>
              <a:t>Public Comment</a:t>
            </a:r>
          </a:p>
          <a:p>
            <a:pPr lvl="1"/>
            <a:r>
              <a:rPr lang="en-US" dirty="0"/>
              <a:t>National Community Development Week: April 11 - 15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Next meeting: April 11, 9:30am, if needed</a:t>
            </a:r>
          </a:p>
          <a:p>
            <a:pPr marL="0" indent="0" algn="ctr">
              <a:buNone/>
            </a:pPr>
            <a:endParaRPr lang="en-US" b="0" i="1" dirty="0"/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7935201" y="6459484"/>
            <a:ext cx="726086" cy="365125"/>
          </a:xfrm>
        </p:spPr>
        <p:txBody>
          <a:bodyPr/>
          <a:lstStyle/>
          <a:p>
            <a:r>
              <a:rPr lang="en-US" dirty="0"/>
              <a:t>3/14/2022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5927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9932</TotalTime>
  <Words>1405</Words>
  <Application>Microsoft Office PowerPoint</Application>
  <PresentationFormat>On-screen Show (4:3)</PresentationFormat>
  <Paragraphs>320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Garamond</vt:lpstr>
      <vt:lpstr>Gill Sans</vt:lpstr>
      <vt:lpstr>Lato</vt:lpstr>
      <vt:lpstr>MASTER 1: standard slide</vt:lpstr>
      <vt:lpstr>MASTER 2: full color slide</vt:lpstr>
      <vt:lpstr>MASTER 3: simple slide</vt:lpstr>
      <vt:lpstr>MASTER 4: blank</vt:lpstr>
      <vt:lpstr>UCPB Agenda 3/14/2022</vt:lpstr>
      <vt:lpstr>Agenda Item III HUD funding updates</vt:lpstr>
      <vt:lpstr>Agenda Items IV &amp; V. 2022 CDBG, HOME &amp; HOME-ARP awards</vt:lpstr>
      <vt:lpstr>Agenda Item VI. Oct – Dec 2021 Quarterly Reports</vt:lpstr>
      <vt:lpstr>Agenda Item VI. Oct – Dec 2021 Quarterly Reports</vt:lpstr>
      <vt:lpstr>Agenda Item VI. Oct – Dec 2021 Quarterly Reports</vt:lpstr>
      <vt:lpstr>Agenda Item VI. Oct – Dec 2021 Quarterly Reports</vt:lpstr>
      <vt:lpstr>Wrap Up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Emily Langston</cp:lastModifiedBy>
  <cp:revision>218</cp:revision>
  <cp:lastPrinted>2017-08-07T16:32:17Z</cp:lastPrinted>
  <dcterms:created xsi:type="dcterms:W3CDTF">2017-07-26T13:51:17Z</dcterms:created>
  <dcterms:modified xsi:type="dcterms:W3CDTF">2022-03-14T16:30:43Z</dcterms:modified>
</cp:coreProperties>
</file>