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0" r:id="rId3"/>
    <p:sldMasterId id="2147483687" r:id="rId4"/>
    <p:sldMasterId id="2147483701" r:id="rId5"/>
    <p:sldMasterId id="2147483694" r:id="rId6"/>
  </p:sldMasterIdLst>
  <p:notesMasterIdLst>
    <p:notesMasterId r:id="rId27"/>
  </p:notesMasterIdLst>
  <p:sldIdLst>
    <p:sldId id="275" r:id="rId7"/>
    <p:sldId id="288" r:id="rId8"/>
    <p:sldId id="264" r:id="rId9"/>
    <p:sldId id="258" r:id="rId10"/>
    <p:sldId id="276" r:id="rId11"/>
    <p:sldId id="263" r:id="rId12"/>
    <p:sldId id="257" r:id="rId13"/>
    <p:sldId id="285" r:id="rId14"/>
    <p:sldId id="284" r:id="rId15"/>
    <p:sldId id="267" r:id="rId16"/>
    <p:sldId id="286" r:id="rId17"/>
    <p:sldId id="262" r:id="rId18"/>
    <p:sldId id="259" r:id="rId19"/>
    <p:sldId id="265" r:id="rId20"/>
    <p:sldId id="260" r:id="rId21"/>
    <p:sldId id="268" r:id="rId22"/>
    <p:sldId id="280" r:id="rId23"/>
    <p:sldId id="266" r:id="rId24"/>
    <p:sldId id="281"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FF"/>
    <a:srgbClr val="8B993B"/>
    <a:srgbClr val="02B3FF"/>
    <a:srgbClr val="FF8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5"/>
    <p:restoredTop sz="47297" autoAdjust="0"/>
  </p:normalViewPr>
  <p:slideViewPr>
    <p:cSldViewPr snapToGrid="0" snapToObjects="1">
      <p:cViewPr varScale="1">
        <p:scale>
          <a:sx n="31" d="100"/>
          <a:sy n="31" d="100"/>
        </p:scale>
        <p:origin x="24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D9B48-6C7A-47B0-B7E5-587E9FBE8BFF}" type="datetimeFigureOut">
              <a:rPr lang="en-US" smtClean="0"/>
              <a:t>4/21/2022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EE2EF-517A-4486-889B-3A8ADEDCC07A}" type="slidenum">
              <a:rPr lang="en-US" smtClean="0"/>
              <a:t>‹#›</a:t>
            </a:fld>
            <a:endParaRPr lang="en-US"/>
          </a:p>
        </p:txBody>
      </p:sp>
    </p:spTree>
    <p:extLst>
      <p:ext uri="{BB962C8B-B14F-4D97-AF65-F5344CB8AC3E}">
        <p14:creationId xmlns:p14="http://schemas.microsoft.com/office/powerpoint/2010/main" val="95226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3</a:t>
            </a:fld>
            <a:endParaRPr lang="en-US"/>
          </a:p>
        </p:txBody>
      </p:sp>
    </p:spTree>
    <p:extLst>
      <p:ext uri="{BB962C8B-B14F-4D97-AF65-F5344CB8AC3E}">
        <p14:creationId xmlns:p14="http://schemas.microsoft.com/office/powerpoint/2010/main" val="372627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Transportation for Medicaid (Apple Health – in Washington) patients who have no means of transportation to get to Medicaid covered medical appointments.  </a:t>
            </a:r>
            <a:r>
              <a:rPr lang="en-US" sz="1200" b="1" kern="1200" dirty="0">
                <a:solidFill>
                  <a:schemeClr val="tx1"/>
                </a:solidFill>
                <a:effectLst/>
                <a:latin typeface="+mn-lt"/>
                <a:ea typeface="+mn-ea"/>
                <a:cs typeface="+mn-cs"/>
              </a:rPr>
              <a:t>Serves: Clark, Cowlitz, Klickitat, Skamania, and Wahkiakum Counties.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be eligible you have to have a current </a:t>
            </a:r>
            <a:r>
              <a:rPr lang="en-US" sz="1200" b="1" kern="1200" dirty="0">
                <a:solidFill>
                  <a:schemeClr val="tx1"/>
                </a:solidFill>
                <a:effectLst/>
                <a:latin typeface="+mn-lt"/>
                <a:ea typeface="+mn-ea"/>
                <a:cs typeface="+mn-cs"/>
              </a:rPr>
              <a:t>Medicaid Assistance ID Card</a:t>
            </a:r>
            <a:r>
              <a:rPr lang="en-US" sz="1200" kern="1200" dirty="0">
                <a:solidFill>
                  <a:schemeClr val="tx1"/>
                </a:solidFill>
                <a:effectLst/>
                <a:latin typeface="+mn-lt"/>
                <a:ea typeface="+mn-ea"/>
                <a:cs typeface="+mn-cs"/>
              </a:rPr>
              <a:t> and are going to a </a:t>
            </a:r>
            <a:r>
              <a:rPr lang="en-US" sz="1200" b="1" kern="1200" dirty="0">
                <a:solidFill>
                  <a:schemeClr val="tx1"/>
                </a:solidFill>
                <a:effectLst/>
                <a:latin typeface="+mn-lt"/>
                <a:ea typeface="+mn-ea"/>
                <a:cs typeface="+mn-cs"/>
              </a:rPr>
              <a:t>Medicaid covered medical service </a:t>
            </a:r>
            <a:r>
              <a:rPr lang="en-US" sz="1200" kern="1200" dirty="0">
                <a:solidFill>
                  <a:schemeClr val="tx1"/>
                </a:solidFill>
                <a:effectLst/>
                <a:latin typeface="+mn-lt"/>
                <a:ea typeface="+mn-ea"/>
                <a:cs typeface="+mn-cs"/>
              </a:rPr>
              <a:t>within your community. </a:t>
            </a:r>
          </a:p>
          <a:p>
            <a:pPr lvl="0"/>
            <a:r>
              <a:rPr lang="en-US" sz="1200" kern="1200" dirty="0">
                <a:solidFill>
                  <a:schemeClr val="tx1"/>
                </a:solidFill>
                <a:effectLst/>
                <a:latin typeface="+mn-lt"/>
                <a:ea typeface="+mn-ea"/>
                <a:cs typeface="+mn-cs"/>
              </a:rPr>
              <a:t>Transports to closest medical provider of type in community.</a:t>
            </a:r>
          </a:p>
          <a:p>
            <a:pPr lvl="0"/>
            <a:r>
              <a:rPr lang="en-US" sz="1200" kern="1200" dirty="0">
                <a:solidFill>
                  <a:schemeClr val="tx1"/>
                </a:solidFill>
                <a:effectLst/>
                <a:latin typeface="+mn-lt"/>
                <a:ea typeface="+mn-ea"/>
                <a:cs typeface="+mn-cs"/>
              </a:rPr>
              <a:t>Cannot transport to services not covered under your specific Medicaid program.</a:t>
            </a:r>
          </a:p>
          <a:p>
            <a:pPr lvl="0"/>
            <a:r>
              <a:rPr lang="en-US" sz="1200" kern="1200" dirty="0">
                <a:solidFill>
                  <a:schemeClr val="tx1"/>
                </a:solidFill>
                <a:effectLst/>
                <a:latin typeface="+mn-lt"/>
                <a:ea typeface="+mn-ea"/>
                <a:cs typeface="+mn-cs"/>
              </a:rPr>
              <a:t>Typical services include </a:t>
            </a:r>
            <a:r>
              <a:rPr lang="en-US" sz="1200" b="1" kern="1200" dirty="0">
                <a:solidFill>
                  <a:schemeClr val="tx1"/>
                </a:solidFill>
                <a:effectLst/>
                <a:latin typeface="+mn-lt"/>
                <a:ea typeface="+mn-ea"/>
                <a:cs typeface="+mn-cs"/>
              </a:rPr>
              <a:t>Physicians, Medical Clinics, Urgent Medical Care, Mental Health, and Dialysis.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Operates under </a:t>
            </a:r>
            <a:r>
              <a:rPr lang="en-US" sz="1200" b="1" kern="1200" dirty="0">
                <a:solidFill>
                  <a:schemeClr val="tx1"/>
                </a:solidFill>
                <a:effectLst/>
                <a:latin typeface="+mn-lt"/>
                <a:ea typeface="+mn-ea"/>
                <a:cs typeface="+mn-cs"/>
              </a:rPr>
              <a:t>Most Appropriate, Least Costly.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Provides </a:t>
            </a:r>
            <a:r>
              <a:rPr lang="en-US" sz="1200" b="1" kern="1200" dirty="0">
                <a:solidFill>
                  <a:schemeClr val="tx1"/>
                </a:solidFill>
                <a:effectLst/>
                <a:latin typeface="+mn-lt"/>
                <a:ea typeface="+mn-ea"/>
                <a:cs typeface="+mn-cs"/>
              </a:rPr>
              <a:t>Public bus tickets and passes, Gas vouchers, Mileage reimbursement, Volunteer Drivers, Wheelchair van/</a:t>
            </a:r>
            <a:r>
              <a:rPr lang="en-US" sz="1200" b="1" kern="1200" dirty="0" err="1">
                <a:solidFill>
                  <a:schemeClr val="tx1"/>
                </a:solidFill>
                <a:effectLst/>
                <a:latin typeface="+mn-lt"/>
                <a:ea typeface="+mn-ea"/>
                <a:cs typeface="+mn-cs"/>
              </a:rPr>
              <a:t>cabulance</a:t>
            </a:r>
            <a:r>
              <a:rPr lang="en-US" sz="1200" b="1" kern="1200" dirty="0">
                <a:solidFill>
                  <a:schemeClr val="tx1"/>
                </a:solidFill>
                <a:effectLst/>
                <a:latin typeface="+mn-lt"/>
                <a:ea typeface="+mn-ea"/>
                <a:cs typeface="+mn-cs"/>
              </a:rPr>
              <a:t>, Taxi.</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schedule a ride, call office at least 2 days in advance, we can set up rides up to 14 days out. </a:t>
            </a:r>
          </a:p>
          <a:p>
            <a:pPr lvl="0"/>
            <a:r>
              <a:rPr lang="en-US" sz="1200" kern="1200" dirty="0">
                <a:solidFill>
                  <a:schemeClr val="tx1"/>
                </a:solidFill>
                <a:effectLst/>
                <a:latin typeface="+mn-lt"/>
                <a:ea typeface="+mn-ea"/>
                <a:cs typeface="+mn-cs"/>
              </a:rPr>
              <a:t>Information to have ready when you call: </a:t>
            </a:r>
            <a:r>
              <a:rPr lang="en-US" sz="1200" b="1" kern="1200" dirty="0">
                <a:solidFill>
                  <a:schemeClr val="tx1"/>
                </a:solidFill>
                <a:effectLst/>
                <a:latin typeface="+mn-lt"/>
                <a:ea typeface="+mn-ea"/>
                <a:cs typeface="+mn-cs"/>
              </a:rPr>
              <a:t>DSHS Medicaid ID Card, complete pick-up address, name-complete address-phone number of medical provider, exact appointment time and date, type of medical appointment, return time if known,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time callers will be asked additional screening questions.</a:t>
            </a:r>
          </a:p>
          <a:p>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4</a:t>
            </a:fld>
            <a:endParaRPr lang="en-US"/>
          </a:p>
        </p:txBody>
      </p:sp>
    </p:spTree>
    <p:extLst>
      <p:ext uri="{BB962C8B-B14F-4D97-AF65-F5344CB8AC3E}">
        <p14:creationId xmlns:p14="http://schemas.microsoft.com/office/powerpoint/2010/main" val="370024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Transportation can mean many different modes. We provide the </a:t>
            </a:r>
            <a:r>
              <a:rPr lang="en-US" sz="1200" b="1" kern="1200" dirty="0">
                <a:solidFill>
                  <a:schemeClr val="tx1"/>
                </a:solidFill>
                <a:effectLst/>
                <a:latin typeface="+mn-lt"/>
                <a:ea typeface="+mn-ea"/>
                <a:cs typeface="+mn-cs"/>
              </a:rPr>
              <a:t>Most Appropriate, Least Costly option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5</a:t>
            </a:fld>
            <a:endParaRPr lang="en-US"/>
          </a:p>
        </p:txBody>
      </p:sp>
    </p:spTree>
    <p:extLst>
      <p:ext uri="{BB962C8B-B14F-4D97-AF65-F5344CB8AC3E}">
        <p14:creationId xmlns:p14="http://schemas.microsoft.com/office/powerpoint/2010/main" val="132267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Trip Resource Center is a service offered by Community in Motion that compiles known community transportation resources (for the five counties of Clark, Cowlitz, Klickitat, Skamania and Wahkiakum counties) into one online location (tripresourcecenter.org) and phone number</a:t>
            </a:r>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8</a:t>
            </a:fld>
            <a:endParaRPr lang="en-US"/>
          </a:p>
        </p:txBody>
      </p:sp>
    </p:spTree>
    <p:extLst>
      <p:ext uri="{BB962C8B-B14F-4D97-AF65-F5344CB8AC3E}">
        <p14:creationId xmlns:p14="http://schemas.microsoft.com/office/powerpoint/2010/main" val="209036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14</a:t>
            </a:fld>
            <a:endParaRPr lang="en-US"/>
          </a:p>
        </p:txBody>
      </p:sp>
    </p:spTree>
    <p:extLst>
      <p:ext uri="{BB962C8B-B14F-4D97-AF65-F5344CB8AC3E}">
        <p14:creationId xmlns:p14="http://schemas.microsoft.com/office/powerpoint/2010/main" val="382932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Transportation for individuals who do not qualify for NEMT to get to life sustaining medical appointments, medical care, and other basic services.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be eligible you have to reside in </a:t>
            </a:r>
            <a:r>
              <a:rPr lang="en-US" sz="1200" b="1" kern="1200" dirty="0">
                <a:solidFill>
                  <a:schemeClr val="tx1"/>
                </a:solidFill>
                <a:effectLst/>
                <a:latin typeface="+mn-lt"/>
                <a:ea typeface="+mn-ea"/>
                <a:cs typeface="+mn-cs"/>
              </a:rPr>
              <a:t>Clark, Cowlitz, or Wahkiakum Counties.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Provides rides to </a:t>
            </a:r>
            <a:r>
              <a:rPr lang="en-US" sz="1200" b="1" kern="1200" dirty="0">
                <a:solidFill>
                  <a:schemeClr val="tx1"/>
                </a:solidFill>
                <a:effectLst/>
                <a:latin typeface="+mn-lt"/>
                <a:ea typeface="+mn-ea"/>
                <a:cs typeface="+mn-cs"/>
              </a:rPr>
              <a:t>Life-sustaining medical appointments (priority service), general medical appointments, if funding is available – group trips to shopping centers, rec activities, and meal sites.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Matches people with the trans. provider that can best meet their needs: </a:t>
            </a:r>
            <a:r>
              <a:rPr lang="en-US" sz="1200" b="1" kern="1200" dirty="0">
                <a:solidFill>
                  <a:schemeClr val="tx1"/>
                </a:solidFill>
                <a:effectLst/>
                <a:latin typeface="+mn-lt"/>
                <a:ea typeface="+mn-ea"/>
                <a:cs typeface="+mn-cs"/>
              </a:rPr>
              <a:t>Passenger car/taxi/van, wheelchair van/minibus, individual/group transports.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schedule a ride, call office at least 2 days in advance, we can set up rides up to 14 days out. M-F 8am to 430pm.</a:t>
            </a:r>
          </a:p>
          <a:p>
            <a:pPr lvl="0"/>
            <a:r>
              <a:rPr lang="en-US" sz="1200" kern="1200" dirty="0">
                <a:solidFill>
                  <a:schemeClr val="tx1"/>
                </a:solidFill>
                <a:effectLst/>
                <a:latin typeface="+mn-lt"/>
                <a:ea typeface="+mn-ea"/>
                <a:cs typeface="+mn-cs"/>
              </a:rPr>
              <a:t>Information to have ready when you call: </a:t>
            </a:r>
            <a:r>
              <a:rPr lang="en-US" sz="1200" b="1" kern="1200" dirty="0">
                <a:solidFill>
                  <a:schemeClr val="tx1"/>
                </a:solidFill>
                <a:effectLst/>
                <a:latin typeface="+mn-lt"/>
                <a:ea typeface="+mn-ea"/>
                <a:cs typeface="+mn-cs"/>
              </a:rPr>
              <a:t>Name, DOB, pick-up address and phone number, destination name-address-phone number, appointment date and time, return pick-up time if known, information on assistive equipment or mobility device you use.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15</a:t>
            </a:fld>
            <a:endParaRPr lang="en-US"/>
          </a:p>
        </p:txBody>
      </p:sp>
    </p:spTree>
    <p:extLst>
      <p:ext uri="{BB962C8B-B14F-4D97-AF65-F5344CB8AC3E}">
        <p14:creationId xmlns:p14="http://schemas.microsoft.com/office/powerpoint/2010/main" val="26962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Transportation for Clark County residents over 55 or individuals with disabilities to get to medical, education, shopping, recreational activities, and other basic services. Through the ride sponsor-a-ride program, family, friends, neighbors, and the community can make donations to a transportation account established on behalf of the older adult.  Allows individuals to maintain an interactive lifestyle within their community, while promoting independence and dignity. </a:t>
            </a:r>
            <a:r>
              <a:rPr lang="en-US" sz="1200" b="1" kern="1200" dirty="0">
                <a:solidFill>
                  <a:schemeClr val="tx1"/>
                </a:solidFill>
                <a:effectLst/>
                <a:latin typeface="+mn-lt"/>
                <a:ea typeface="+mn-ea"/>
                <a:cs typeface="+mn-cs"/>
              </a:rPr>
              <a:t>Serves: Clark County.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be eligible you are an adult that </a:t>
            </a:r>
            <a:r>
              <a:rPr lang="en-US" sz="1200" b="1" kern="1200" dirty="0">
                <a:solidFill>
                  <a:schemeClr val="tx1"/>
                </a:solidFill>
                <a:effectLst/>
                <a:latin typeface="+mn-lt"/>
                <a:ea typeface="+mn-ea"/>
                <a:cs typeface="+mn-cs"/>
              </a:rPr>
              <a:t>lives in Clark, age 55 or over, or have a disability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Have an individual sponsor account or are not other eligible for transportation assistance.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Funding is provided by contributions to your individual account, or from general donations from the community.  Admin costs are included within trip cost.</a:t>
            </a:r>
          </a:p>
          <a:p>
            <a:pPr lvl="0"/>
            <a:r>
              <a:rPr lang="en-US" sz="1200" kern="1200" dirty="0">
                <a:solidFill>
                  <a:schemeClr val="tx1"/>
                </a:solidFill>
                <a:effectLst/>
                <a:latin typeface="+mn-lt"/>
                <a:ea typeface="+mn-ea"/>
                <a:cs typeface="+mn-cs"/>
              </a:rPr>
              <a:t>We find the transportation that is best suited to your needs: </a:t>
            </a:r>
            <a:r>
              <a:rPr lang="en-US" sz="1200" b="1" kern="1200" dirty="0">
                <a:solidFill>
                  <a:schemeClr val="tx1"/>
                </a:solidFill>
                <a:effectLst/>
                <a:latin typeface="+mn-lt"/>
                <a:ea typeface="+mn-ea"/>
                <a:cs typeface="+mn-cs"/>
              </a:rPr>
              <a:t>Passenger car/taxi/van, Bus Passes, Individual/group transports, wheelchair van/minibus.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provide trips to </a:t>
            </a:r>
            <a:r>
              <a:rPr lang="en-US" sz="1200" b="1" kern="1200" dirty="0">
                <a:solidFill>
                  <a:schemeClr val="tx1"/>
                </a:solidFill>
                <a:effectLst/>
                <a:latin typeface="+mn-lt"/>
                <a:ea typeface="+mn-ea"/>
                <a:cs typeface="+mn-cs"/>
              </a:rPr>
              <a:t>healthcare appointments, education facilities, shopping centers, recreational activities, and more – unless specified by donor.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EEE2EF-517A-4486-889B-3A8ADEDCC07A}" type="slidenum">
              <a:rPr lang="en-US" smtClean="0"/>
              <a:t>19</a:t>
            </a:fld>
            <a:endParaRPr lang="en-US"/>
          </a:p>
        </p:txBody>
      </p:sp>
    </p:spTree>
    <p:extLst>
      <p:ext uri="{BB962C8B-B14F-4D97-AF65-F5344CB8AC3E}">
        <p14:creationId xmlns:p14="http://schemas.microsoft.com/office/powerpoint/2010/main" val="416027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1394235" y="4696691"/>
            <a:ext cx="7347984" cy="899868"/>
          </a:xfrm>
        </p:spPr>
        <p:txBody>
          <a:bodyPr anchor="b">
            <a:normAutofit/>
          </a:bodyPr>
          <a:lstStyle>
            <a:lvl1pPr algn="l">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394233" y="5607373"/>
            <a:ext cx="7347985" cy="514822"/>
          </a:xfrm>
        </p:spPr>
        <p:txBody>
          <a:bodyPr/>
          <a:lstStyle>
            <a:lvl1pPr marL="0" indent="0" algn="l">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a:extLst>
              <a:ext uri="{FF2B5EF4-FFF2-40B4-BE49-F238E27FC236}">
                <a16:creationId xmlns:a16="http://schemas.microsoft.com/office/drawing/2014/main" id="{68D9F5E5-0145-4C42-A443-F5154BD30398}"/>
              </a:ext>
            </a:extLst>
          </p:cNvPr>
          <p:cNvSpPr>
            <a:spLocks noGrp="1"/>
          </p:cNvSpPr>
          <p:nvPr>
            <p:ph type="body" sz="quarter" idx="10"/>
          </p:nvPr>
        </p:nvSpPr>
        <p:spPr>
          <a:xfrm>
            <a:off x="1394233" y="6247684"/>
            <a:ext cx="7348130" cy="514822"/>
          </a:xfrm>
        </p:spPr>
        <p:txBody>
          <a:bodyPr>
            <a:normAutofit/>
          </a:bodyPr>
          <a:lstStyle>
            <a:lvl1pPr marL="0" indent="0">
              <a:buFontTx/>
              <a:buNone/>
              <a:defRPr sz="2400">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48258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30075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32681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8324-3A2D-6B44-92E5-908D89EDDA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84600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8324-3A2D-6B44-92E5-908D89EDDAA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83757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8324-3A2D-6B44-92E5-908D89EDDAA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420862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8324-3A2D-6B44-92E5-908D89EDDAA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337901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58014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376940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8324-3A2D-6B44-92E5-908D89EDDA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366535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8324-3A2D-6B44-92E5-908D89EDDAA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37856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7" name="Picture 6">
            <a:extLst>
              <a:ext uri="{FF2B5EF4-FFF2-40B4-BE49-F238E27FC236}">
                <a16:creationId xmlns:a16="http://schemas.microsoft.com/office/drawing/2014/main" id="{1FB01784-DD3B-A14C-9A45-7B9A02C0DC50}"/>
              </a:ext>
            </a:extLst>
          </p:cNvPr>
          <p:cNvPicPr>
            <a:picLocks noChangeAspect="1"/>
          </p:cNvPicPr>
          <p:nvPr userDrawn="1"/>
        </p:nvPicPr>
        <p:blipFill rotWithShape="1">
          <a:blip r:embed="rId2"/>
          <a:srcRect t="32873" b="15669"/>
          <a:stretch/>
        </p:blipFill>
        <p:spPr>
          <a:xfrm>
            <a:off x="0" y="520702"/>
            <a:ext cx="9144000" cy="3136900"/>
          </a:xfrm>
          <a:prstGeom prst="rect">
            <a:avLst/>
          </a:prstGeom>
        </p:spPr>
      </p:pic>
    </p:spTree>
    <p:extLst>
      <p:ext uri="{BB962C8B-B14F-4D97-AF65-F5344CB8AC3E}">
        <p14:creationId xmlns:p14="http://schemas.microsoft.com/office/powerpoint/2010/main" val="1712966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8324-3A2D-6B44-92E5-908D89EDDAA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81626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8324-3A2D-6B44-92E5-908D89EDDAA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90418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385555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436011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8324-3A2D-6B44-92E5-908D89EDDA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79617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8324-3A2D-6B44-92E5-908D89EDDAA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3856955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8324-3A2D-6B44-92E5-908D89EDDAA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66183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8324-3A2D-6B44-92E5-908D89EDDAA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535582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chemeClr val="accent3"/>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12" name="Picture 11">
            <a:extLst>
              <a:ext uri="{FF2B5EF4-FFF2-40B4-BE49-F238E27FC236}">
                <a16:creationId xmlns:a16="http://schemas.microsoft.com/office/drawing/2014/main" id="{FAA9F848-3A14-DA4D-BE83-21D81C89F1BA}"/>
              </a:ext>
            </a:extLst>
          </p:cNvPr>
          <p:cNvPicPr>
            <a:picLocks noChangeAspect="1"/>
          </p:cNvPicPr>
          <p:nvPr userDrawn="1"/>
        </p:nvPicPr>
        <p:blipFill rotWithShape="1">
          <a:blip r:embed="rId2"/>
          <a:srcRect t="20682" b="27860"/>
          <a:stretch/>
        </p:blipFill>
        <p:spPr>
          <a:xfrm>
            <a:off x="0" y="520702"/>
            <a:ext cx="9144000" cy="3136900"/>
          </a:xfrm>
          <a:prstGeom prst="rect">
            <a:avLst/>
          </a:prstGeom>
        </p:spPr>
      </p:pic>
    </p:spTree>
    <p:extLst>
      <p:ext uri="{BB962C8B-B14F-4D97-AF65-F5344CB8AC3E}">
        <p14:creationId xmlns:p14="http://schemas.microsoft.com/office/powerpoint/2010/main" val="1517369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chemeClr val="accent5"/>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8" name="Picture 7">
            <a:extLst>
              <a:ext uri="{FF2B5EF4-FFF2-40B4-BE49-F238E27FC236}">
                <a16:creationId xmlns:a16="http://schemas.microsoft.com/office/drawing/2014/main" id="{C51555ED-31F0-064F-982E-CF0200BF29C5}"/>
              </a:ext>
            </a:extLst>
          </p:cNvPr>
          <p:cNvPicPr>
            <a:picLocks noChangeAspect="1"/>
          </p:cNvPicPr>
          <p:nvPr userDrawn="1"/>
        </p:nvPicPr>
        <p:blipFill rotWithShape="1">
          <a:blip r:embed="rId2"/>
          <a:srcRect t="26406" b="22135"/>
          <a:stretch/>
        </p:blipFill>
        <p:spPr>
          <a:xfrm>
            <a:off x="0" y="520702"/>
            <a:ext cx="9144000" cy="3136900"/>
          </a:xfrm>
          <a:prstGeom prst="rect">
            <a:avLst/>
          </a:prstGeom>
        </p:spPr>
      </p:pic>
    </p:spTree>
    <p:extLst>
      <p:ext uri="{BB962C8B-B14F-4D97-AF65-F5344CB8AC3E}">
        <p14:creationId xmlns:p14="http://schemas.microsoft.com/office/powerpoint/2010/main" val="227135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802058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chemeClr val="accent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18" name="Picture 17">
            <a:extLst>
              <a:ext uri="{FF2B5EF4-FFF2-40B4-BE49-F238E27FC236}">
                <a16:creationId xmlns:a16="http://schemas.microsoft.com/office/drawing/2014/main" id="{4A6C0FCB-8696-9D43-A1F5-4B0B0C7E4BA5}"/>
              </a:ext>
            </a:extLst>
          </p:cNvPr>
          <p:cNvPicPr>
            <a:picLocks noChangeAspect="1"/>
          </p:cNvPicPr>
          <p:nvPr userDrawn="1"/>
        </p:nvPicPr>
        <p:blipFill rotWithShape="1">
          <a:blip r:embed="rId2"/>
          <a:srcRect t="13928" b="34614"/>
          <a:stretch/>
        </p:blipFill>
        <p:spPr>
          <a:xfrm>
            <a:off x="-4762" y="520701"/>
            <a:ext cx="9144000" cy="3136901"/>
          </a:xfrm>
          <a:prstGeom prst="rect">
            <a:avLst/>
          </a:prstGeom>
        </p:spPr>
      </p:pic>
    </p:spTree>
    <p:extLst>
      <p:ext uri="{BB962C8B-B14F-4D97-AF65-F5344CB8AC3E}">
        <p14:creationId xmlns:p14="http://schemas.microsoft.com/office/powerpoint/2010/main" val="2333559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rgbClr val="02B3FF"/>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7" name="Picture 6">
            <a:extLst>
              <a:ext uri="{FF2B5EF4-FFF2-40B4-BE49-F238E27FC236}">
                <a16:creationId xmlns:a16="http://schemas.microsoft.com/office/drawing/2014/main" id="{4A6BD642-B8ED-CC48-8E71-C281264DA742}"/>
              </a:ext>
            </a:extLst>
          </p:cNvPr>
          <p:cNvPicPr>
            <a:picLocks noChangeAspect="1"/>
          </p:cNvPicPr>
          <p:nvPr userDrawn="1"/>
        </p:nvPicPr>
        <p:blipFill rotWithShape="1">
          <a:blip r:embed="rId2"/>
          <a:srcRect t="4584" b="43958"/>
          <a:stretch/>
        </p:blipFill>
        <p:spPr>
          <a:xfrm>
            <a:off x="0" y="520701"/>
            <a:ext cx="9144000" cy="3136901"/>
          </a:xfrm>
          <a:prstGeom prst="rect">
            <a:avLst/>
          </a:prstGeom>
        </p:spPr>
      </p:pic>
    </p:spTree>
    <p:extLst>
      <p:ext uri="{BB962C8B-B14F-4D97-AF65-F5344CB8AC3E}">
        <p14:creationId xmlns:p14="http://schemas.microsoft.com/office/powerpoint/2010/main" val="2829558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7" name="Picture 6">
            <a:extLst>
              <a:ext uri="{FF2B5EF4-FFF2-40B4-BE49-F238E27FC236}">
                <a16:creationId xmlns:a16="http://schemas.microsoft.com/office/drawing/2014/main" id="{1FB01784-DD3B-A14C-9A45-7B9A02C0DC50}"/>
              </a:ext>
            </a:extLst>
          </p:cNvPr>
          <p:cNvPicPr>
            <a:picLocks noChangeAspect="1"/>
          </p:cNvPicPr>
          <p:nvPr userDrawn="1"/>
        </p:nvPicPr>
        <p:blipFill rotWithShape="1">
          <a:blip r:embed="rId2"/>
          <a:srcRect t="32873" b="15669"/>
          <a:stretch/>
        </p:blipFill>
        <p:spPr>
          <a:xfrm>
            <a:off x="0" y="520702"/>
            <a:ext cx="9144000" cy="3136900"/>
          </a:xfrm>
          <a:prstGeom prst="rect">
            <a:avLst/>
          </a:prstGeom>
        </p:spPr>
      </p:pic>
    </p:spTree>
    <p:extLst>
      <p:ext uri="{BB962C8B-B14F-4D97-AF65-F5344CB8AC3E}">
        <p14:creationId xmlns:p14="http://schemas.microsoft.com/office/powerpoint/2010/main" val="49543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rgbClr val="8B993B"/>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7" name="Picture 6">
            <a:extLst>
              <a:ext uri="{FF2B5EF4-FFF2-40B4-BE49-F238E27FC236}">
                <a16:creationId xmlns:a16="http://schemas.microsoft.com/office/drawing/2014/main" id="{99032247-3CE1-584C-B583-3DA3EBB13247}"/>
              </a:ext>
            </a:extLst>
          </p:cNvPr>
          <p:cNvPicPr>
            <a:picLocks noChangeAspect="1"/>
          </p:cNvPicPr>
          <p:nvPr userDrawn="1"/>
        </p:nvPicPr>
        <p:blipFill rotWithShape="1">
          <a:blip r:embed="rId2"/>
          <a:srcRect t="26943" b="21598"/>
          <a:stretch/>
        </p:blipFill>
        <p:spPr>
          <a:xfrm>
            <a:off x="-4762" y="520701"/>
            <a:ext cx="9144000" cy="3136902"/>
          </a:xfrm>
          <a:prstGeom prst="rect">
            <a:avLst/>
          </a:prstGeom>
        </p:spPr>
      </p:pic>
    </p:spTree>
    <p:extLst>
      <p:ext uri="{BB962C8B-B14F-4D97-AF65-F5344CB8AC3E}">
        <p14:creationId xmlns:p14="http://schemas.microsoft.com/office/powerpoint/2010/main" val="2680124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7" name="Picture 6">
            <a:extLst>
              <a:ext uri="{FF2B5EF4-FFF2-40B4-BE49-F238E27FC236}">
                <a16:creationId xmlns:a16="http://schemas.microsoft.com/office/drawing/2014/main" id="{DDADA210-A7EF-1A4F-9936-B032A38A83A6}"/>
              </a:ext>
            </a:extLst>
          </p:cNvPr>
          <p:cNvPicPr>
            <a:picLocks noChangeAspect="1"/>
          </p:cNvPicPr>
          <p:nvPr userDrawn="1"/>
        </p:nvPicPr>
        <p:blipFill rotWithShape="1">
          <a:blip r:embed="rId2"/>
          <a:srcRect t="17630" b="30911"/>
          <a:stretch/>
        </p:blipFill>
        <p:spPr>
          <a:xfrm>
            <a:off x="15498" y="520702"/>
            <a:ext cx="9144000" cy="3136900"/>
          </a:xfrm>
          <a:prstGeom prst="rect">
            <a:avLst/>
          </a:prstGeom>
        </p:spPr>
      </p:pic>
    </p:spTree>
    <p:extLst>
      <p:ext uri="{BB962C8B-B14F-4D97-AF65-F5344CB8AC3E}">
        <p14:creationId xmlns:p14="http://schemas.microsoft.com/office/powerpoint/2010/main" val="2198000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rgbClr val="FF8D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8" name="Picture 7">
            <a:extLst>
              <a:ext uri="{FF2B5EF4-FFF2-40B4-BE49-F238E27FC236}">
                <a16:creationId xmlns:a16="http://schemas.microsoft.com/office/drawing/2014/main" id="{5C4CE5B8-6877-8F4B-88B1-B6376BB8BCB5}"/>
              </a:ext>
            </a:extLst>
          </p:cNvPr>
          <p:cNvPicPr>
            <a:picLocks noChangeAspect="1"/>
          </p:cNvPicPr>
          <p:nvPr userDrawn="1"/>
        </p:nvPicPr>
        <p:blipFill rotWithShape="1">
          <a:blip r:embed="rId2"/>
          <a:srcRect t="34809" b="13733"/>
          <a:stretch/>
        </p:blipFill>
        <p:spPr>
          <a:xfrm>
            <a:off x="0" y="520701"/>
            <a:ext cx="9144000" cy="3136901"/>
          </a:xfrm>
          <a:prstGeom prst="rect">
            <a:avLst/>
          </a:prstGeom>
        </p:spPr>
      </p:pic>
    </p:spTree>
    <p:extLst>
      <p:ext uri="{BB962C8B-B14F-4D97-AF65-F5344CB8AC3E}">
        <p14:creationId xmlns:p14="http://schemas.microsoft.com/office/powerpoint/2010/main" val="6038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01370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A8324-3A2D-6B44-92E5-908D89EDDAA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33759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A8324-3A2D-6B44-92E5-908D89EDDAA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54941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A8324-3A2D-6B44-92E5-908D89EDDAA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268289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8324-3A2D-6B44-92E5-908D89EDDAA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D496B-D119-924C-A2ED-080B7D982A11}" type="slidenum">
              <a:rPr lang="en-US" smtClean="0"/>
              <a:t>‹#›</a:t>
            </a:fld>
            <a:endParaRPr lang="en-US"/>
          </a:p>
        </p:txBody>
      </p:sp>
    </p:spTree>
    <p:extLst>
      <p:ext uri="{BB962C8B-B14F-4D97-AF65-F5344CB8AC3E}">
        <p14:creationId xmlns:p14="http://schemas.microsoft.com/office/powerpoint/2010/main" val="185853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Divider">
    <p:spTree>
      <p:nvGrpSpPr>
        <p:cNvPr id="1" name=""/>
        <p:cNvGrpSpPr/>
        <p:nvPr/>
      </p:nvGrpSpPr>
      <p:grpSpPr>
        <a:xfrm>
          <a:off x="0" y="0"/>
          <a:ext cx="0" cy="0"/>
          <a:chOff x="0" y="0"/>
          <a:chExt cx="0" cy="0"/>
        </a:xfrm>
      </p:grpSpPr>
      <p:sp>
        <p:nvSpPr>
          <p:cNvPr id="2" name="Title 1"/>
          <p:cNvSpPr>
            <a:spLocks noGrp="1"/>
          </p:cNvSpPr>
          <p:nvPr>
            <p:ph type="title"/>
          </p:nvPr>
        </p:nvSpPr>
        <p:spPr>
          <a:xfrm>
            <a:off x="623888" y="4138323"/>
            <a:ext cx="7886700" cy="1403639"/>
          </a:xfrm>
          <a:prstGeom prst="rect">
            <a:avLst/>
          </a:prstGeom>
        </p:spPr>
        <p:txBody>
          <a:bodyPr anchor="t" anchorCtr="0"/>
          <a:lstStyle>
            <a:lvl1pPr algn="ctr">
              <a:defRPr sz="4400">
                <a:solidFill>
                  <a:srgbClr val="8B993B"/>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A8A8324-3A2D-6B44-92E5-908D89EDDAA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496B-D119-924C-A2ED-080B7D982A11}" type="slidenum">
              <a:rPr lang="en-US" smtClean="0"/>
              <a:t>‹#›</a:t>
            </a:fld>
            <a:endParaRPr lang="en-US"/>
          </a:p>
        </p:txBody>
      </p:sp>
      <p:pic>
        <p:nvPicPr>
          <p:cNvPr id="7" name="Picture 6">
            <a:extLst>
              <a:ext uri="{FF2B5EF4-FFF2-40B4-BE49-F238E27FC236}">
                <a16:creationId xmlns:a16="http://schemas.microsoft.com/office/drawing/2014/main" id="{99032247-3CE1-584C-B583-3DA3EBB13247}"/>
              </a:ext>
            </a:extLst>
          </p:cNvPr>
          <p:cNvPicPr>
            <a:picLocks noChangeAspect="1"/>
          </p:cNvPicPr>
          <p:nvPr userDrawn="1"/>
        </p:nvPicPr>
        <p:blipFill rotWithShape="1">
          <a:blip r:embed="rId2"/>
          <a:srcRect t="26943" b="21598"/>
          <a:stretch/>
        </p:blipFill>
        <p:spPr>
          <a:xfrm>
            <a:off x="-4762" y="520701"/>
            <a:ext cx="9144000" cy="3136902"/>
          </a:xfrm>
          <a:prstGeom prst="rect">
            <a:avLst/>
          </a:prstGeom>
        </p:spPr>
      </p:pic>
    </p:spTree>
    <p:extLst>
      <p:ext uri="{BB962C8B-B14F-4D97-AF65-F5344CB8AC3E}">
        <p14:creationId xmlns:p14="http://schemas.microsoft.com/office/powerpoint/2010/main" val="542556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g"/><Relationship Id="rId5" Type="http://schemas.openxmlformats.org/officeDocument/2006/relationships/slideLayout" Target="../slideLayouts/slideLayout32.xml"/><Relationship Id="rId10" Type="http://schemas.openxmlformats.org/officeDocument/2006/relationships/image" Target="../media/image3.jpg"/><Relationship Id="rId4" Type="http://schemas.openxmlformats.org/officeDocument/2006/relationships/slideLayout" Target="../slideLayouts/slideLayout3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A8A8324-3A2D-6B44-92E5-908D89EDDAAC}" type="datetimeFigureOut">
              <a:rPr lang="en-US" smtClean="0"/>
              <a:pPr/>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6D496B-D119-924C-A2ED-080B7D982A11}" type="slidenum">
              <a:rPr lang="en-US" smtClean="0"/>
              <a:pPr/>
              <a:t>‹#›</a:t>
            </a:fld>
            <a:endParaRPr lang="en-US" dirty="0"/>
          </a:p>
        </p:txBody>
      </p:sp>
      <p:pic>
        <p:nvPicPr>
          <p:cNvPr id="10" name="Picture 9">
            <a:extLst>
              <a:ext uri="{FF2B5EF4-FFF2-40B4-BE49-F238E27FC236}">
                <a16:creationId xmlns:a16="http://schemas.microsoft.com/office/drawing/2014/main" id="{534EB5CA-EEA3-414D-BC41-21F0D0E5FE67}"/>
              </a:ext>
            </a:extLst>
          </p:cNvPr>
          <p:cNvPicPr>
            <a:picLocks noChangeAspect="1"/>
          </p:cNvPicPr>
          <p:nvPr userDrawn="1"/>
        </p:nvPicPr>
        <p:blipFill>
          <a:blip r:embed="rId4"/>
          <a:stretch>
            <a:fillRect/>
          </a:stretch>
        </p:blipFill>
        <p:spPr>
          <a:xfrm>
            <a:off x="5778500" y="2"/>
            <a:ext cx="3365500" cy="457200"/>
          </a:xfrm>
          <a:prstGeom prst="rect">
            <a:avLst/>
          </a:prstGeom>
        </p:spPr>
      </p:pic>
      <p:pic>
        <p:nvPicPr>
          <p:cNvPr id="12" name="Picture 11">
            <a:extLst>
              <a:ext uri="{FF2B5EF4-FFF2-40B4-BE49-F238E27FC236}">
                <a16:creationId xmlns:a16="http://schemas.microsoft.com/office/drawing/2014/main" id="{0FFA638F-B1F7-6445-80CD-E1576132D209}"/>
              </a:ext>
            </a:extLst>
          </p:cNvPr>
          <p:cNvPicPr>
            <a:picLocks noChangeAspect="1"/>
          </p:cNvPicPr>
          <p:nvPr userDrawn="1"/>
        </p:nvPicPr>
        <p:blipFill>
          <a:blip r:embed="rId5"/>
          <a:stretch>
            <a:fillRect/>
          </a:stretch>
        </p:blipFill>
        <p:spPr>
          <a:xfrm>
            <a:off x="0" y="520701"/>
            <a:ext cx="9144000" cy="3136900"/>
          </a:xfrm>
          <a:prstGeom prst="rect">
            <a:avLst/>
          </a:prstGeom>
        </p:spPr>
      </p:pic>
      <p:pic>
        <p:nvPicPr>
          <p:cNvPr id="14" name="Picture 13">
            <a:extLst>
              <a:ext uri="{FF2B5EF4-FFF2-40B4-BE49-F238E27FC236}">
                <a16:creationId xmlns:a16="http://schemas.microsoft.com/office/drawing/2014/main" id="{989FFBC2-86C7-0244-9779-DA5880561351}"/>
              </a:ext>
            </a:extLst>
          </p:cNvPr>
          <p:cNvPicPr>
            <a:picLocks noChangeAspect="1"/>
          </p:cNvPicPr>
          <p:nvPr userDrawn="1"/>
        </p:nvPicPr>
        <p:blipFill rotWithShape="1">
          <a:blip r:embed="rId6"/>
          <a:srcRect t="20543" r="5446" b="14449"/>
          <a:stretch/>
        </p:blipFill>
        <p:spPr>
          <a:xfrm>
            <a:off x="407407" y="3721100"/>
            <a:ext cx="3277354" cy="1006657"/>
          </a:xfrm>
          <a:prstGeom prst="rect">
            <a:avLst/>
          </a:prstGeom>
        </p:spPr>
      </p:pic>
    </p:spTree>
    <p:extLst>
      <p:ext uri="{BB962C8B-B14F-4D97-AF65-F5344CB8AC3E}">
        <p14:creationId xmlns:p14="http://schemas.microsoft.com/office/powerpoint/2010/main" val="25502208"/>
      </p:ext>
    </p:extLst>
  </p:cSld>
  <p:clrMap bg1="lt1" tx1="dk1" bg2="lt2" tx2="dk2" accent1="accent1" accent2="accent2" accent3="accent3" accent4="accent4" accent5="accent5" accent6="accent6" hlink="hlink" folHlink="folHlink"/>
  <p:sldLayoutIdLst>
    <p:sldLayoutId id="2147483661" r:id="rId1"/>
    <p:sldLayoutId id="2147483716" r:id="rId2"/>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5798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357746"/>
            <a:ext cx="7886700" cy="48192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A8A8324-3A2D-6B44-92E5-908D89EDDAAC}" type="datetimeFigureOut">
              <a:rPr lang="en-US" smtClean="0"/>
              <a:pPr/>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6D496B-D119-924C-A2ED-080B7D982A11}" type="slidenum">
              <a:rPr lang="en-US" smtClean="0"/>
              <a:pPr/>
              <a:t>‹#›</a:t>
            </a:fld>
            <a:endParaRPr lang="en-US" dirty="0"/>
          </a:p>
        </p:txBody>
      </p:sp>
      <p:sp>
        <p:nvSpPr>
          <p:cNvPr id="9" name="Rectangle 8">
            <a:extLst>
              <a:ext uri="{FF2B5EF4-FFF2-40B4-BE49-F238E27FC236}">
                <a16:creationId xmlns:a16="http://schemas.microsoft.com/office/drawing/2014/main" id="{118A61C8-39EB-C348-9C42-110D30099BB9}"/>
              </a:ext>
            </a:extLst>
          </p:cNvPr>
          <p:cNvSpPr/>
          <p:nvPr userDrawn="1"/>
        </p:nvSpPr>
        <p:spPr>
          <a:xfrm>
            <a:off x="8991600" y="0"/>
            <a:ext cx="152400" cy="1788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714B4-EEB8-D142-AD59-7686E5E06EDD}"/>
              </a:ext>
            </a:extLst>
          </p:cNvPr>
          <p:cNvSpPr/>
          <p:nvPr userDrawn="1"/>
        </p:nvSpPr>
        <p:spPr>
          <a:xfrm>
            <a:off x="8991600" y="1704109"/>
            <a:ext cx="152400" cy="1788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1E14E7-DD5E-8340-8739-C01FD0688873}"/>
              </a:ext>
            </a:extLst>
          </p:cNvPr>
          <p:cNvSpPr/>
          <p:nvPr userDrawn="1"/>
        </p:nvSpPr>
        <p:spPr>
          <a:xfrm>
            <a:off x="8991600" y="3379083"/>
            <a:ext cx="152400" cy="1788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A3EECE-D883-0444-AA54-11593C3B6D4F}"/>
              </a:ext>
            </a:extLst>
          </p:cNvPr>
          <p:cNvSpPr/>
          <p:nvPr userDrawn="1"/>
        </p:nvSpPr>
        <p:spPr>
          <a:xfrm>
            <a:off x="8991600" y="5069772"/>
            <a:ext cx="152400" cy="1788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FB5F2EF-AF95-304C-B1CC-DFDD6D5249FB}"/>
              </a:ext>
            </a:extLst>
          </p:cNvPr>
          <p:cNvPicPr>
            <a:picLocks noChangeAspect="1"/>
          </p:cNvPicPr>
          <p:nvPr userDrawn="1"/>
        </p:nvPicPr>
        <p:blipFill rotWithShape="1">
          <a:blip r:embed="rId9"/>
          <a:srcRect t="20543" r="5446" b="14449"/>
          <a:stretch/>
        </p:blipFill>
        <p:spPr>
          <a:xfrm>
            <a:off x="55415" y="6212010"/>
            <a:ext cx="1828803" cy="561727"/>
          </a:xfrm>
          <a:prstGeom prst="rect">
            <a:avLst/>
          </a:prstGeom>
        </p:spPr>
      </p:pic>
      <p:sp>
        <p:nvSpPr>
          <p:cNvPr id="11" name="TextBox 10">
            <a:extLst>
              <a:ext uri="{FF2B5EF4-FFF2-40B4-BE49-F238E27FC236}">
                <a16:creationId xmlns:a16="http://schemas.microsoft.com/office/drawing/2014/main" id="{3A3407D6-218F-0F4B-ADEE-C79958D4EDC0}"/>
              </a:ext>
            </a:extLst>
          </p:cNvPr>
          <p:cNvSpPr txBox="1"/>
          <p:nvPr userDrawn="1"/>
        </p:nvSpPr>
        <p:spPr>
          <a:xfrm>
            <a:off x="6802585" y="6495613"/>
            <a:ext cx="2166505" cy="292388"/>
          </a:xfrm>
          <a:prstGeom prst="rect">
            <a:avLst/>
          </a:prstGeom>
          <a:noFill/>
        </p:spPr>
        <p:txBody>
          <a:bodyPr wrap="square" rtlCol="0">
            <a:spAutoFit/>
          </a:bodyPr>
          <a:lstStyle/>
          <a:p>
            <a:r>
              <a:rPr lang="en-US" sz="1300" b="1" i="0" dirty="0" err="1">
                <a:solidFill>
                  <a:schemeClr val="tx2"/>
                </a:solidFill>
                <a:latin typeface="Arial" panose="020B0604020202020204" pitchFamily="34" charset="0"/>
                <a:cs typeface="Arial" panose="020B0604020202020204" pitchFamily="34" charset="0"/>
              </a:rPr>
              <a:t>CommunityInMotion.org</a:t>
            </a:r>
            <a:endParaRPr lang="en-US" sz="1300" b="1"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2772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715" r:id="rId7"/>
  </p:sldLayoutIdLst>
  <p:txStyles>
    <p:titleStyle>
      <a:lvl1pPr algn="l" defTabSz="914400" rtl="0" eaLnBrk="1" latinLnBrk="0" hangingPunct="1">
        <a:lnSpc>
          <a:spcPct val="90000"/>
        </a:lnSpc>
        <a:spcBef>
          <a:spcPct val="0"/>
        </a:spcBef>
        <a:buNone/>
        <a:defRPr sz="4000" b="0" i="0" kern="1200">
          <a:solidFill>
            <a:schemeClr val="accent3"/>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2000" b="0" i="0" kern="1200">
          <a:solidFill>
            <a:schemeClr val="tx2"/>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5798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357746"/>
            <a:ext cx="7886700" cy="48192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A8A8324-3A2D-6B44-92E5-908D89EDDAAC}" type="datetimeFigureOut">
              <a:rPr lang="en-US" smtClean="0"/>
              <a:pPr/>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6D496B-D119-924C-A2ED-080B7D982A11}" type="slidenum">
              <a:rPr lang="en-US" smtClean="0"/>
              <a:pPr/>
              <a:t>‹#›</a:t>
            </a:fld>
            <a:endParaRPr lang="en-US" dirty="0"/>
          </a:p>
        </p:txBody>
      </p:sp>
      <p:sp>
        <p:nvSpPr>
          <p:cNvPr id="9" name="Rectangle 8">
            <a:extLst>
              <a:ext uri="{FF2B5EF4-FFF2-40B4-BE49-F238E27FC236}">
                <a16:creationId xmlns:a16="http://schemas.microsoft.com/office/drawing/2014/main" id="{118A61C8-39EB-C348-9C42-110D30099BB9}"/>
              </a:ext>
            </a:extLst>
          </p:cNvPr>
          <p:cNvSpPr/>
          <p:nvPr userDrawn="1"/>
        </p:nvSpPr>
        <p:spPr>
          <a:xfrm>
            <a:off x="8991600" y="0"/>
            <a:ext cx="152400" cy="1788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714B4-EEB8-D142-AD59-7686E5E06EDD}"/>
              </a:ext>
            </a:extLst>
          </p:cNvPr>
          <p:cNvSpPr/>
          <p:nvPr userDrawn="1"/>
        </p:nvSpPr>
        <p:spPr>
          <a:xfrm>
            <a:off x="8991600" y="1704109"/>
            <a:ext cx="152400" cy="1788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1E14E7-DD5E-8340-8739-C01FD0688873}"/>
              </a:ext>
            </a:extLst>
          </p:cNvPr>
          <p:cNvSpPr/>
          <p:nvPr userDrawn="1"/>
        </p:nvSpPr>
        <p:spPr>
          <a:xfrm>
            <a:off x="8991600" y="3379083"/>
            <a:ext cx="152400" cy="1788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A3EECE-D883-0444-AA54-11593C3B6D4F}"/>
              </a:ext>
            </a:extLst>
          </p:cNvPr>
          <p:cNvSpPr/>
          <p:nvPr userDrawn="1"/>
        </p:nvSpPr>
        <p:spPr>
          <a:xfrm>
            <a:off x="8991600" y="5069772"/>
            <a:ext cx="152400" cy="1788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FB5F2EF-AF95-304C-B1CC-DFDD6D5249FB}"/>
              </a:ext>
            </a:extLst>
          </p:cNvPr>
          <p:cNvPicPr>
            <a:picLocks noChangeAspect="1"/>
          </p:cNvPicPr>
          <p:nvPr userDrawn="1"/>
        </p:nvPicPr>
        <p:blipFill rotWithShape="1">
          <a:blip r:embed="rId8"/>
          <a:srcRect t="20543" r="5446" b="14449"/>
          <a:stretch/>
        </p:blipFill>
        <p:spPr>
          <a:xfrm>
            <a:off x="55415" y="6212010"/>
            <a:ext cx="1828803" cy="561727"/>
          </a:xfrm>
          <a:prstGeom prst="rect">
            <a:avLst/>
          </a:prstGeom>
        </p:spPr>
      </p:pic>
      <p:sp>
        <p:nvSpPr>
          <p:cNvPr id="11" name="TextBox 10">
            <a:extLst>
              <a:ext uri="{FF2B5EF4-FFF2-40B4-BE49-F238E27FC236}">
                <a16:creationId xmlns:a16="http://schemas.microsoft.com/office/drawing/2014/main" id="{3A3407D6-218F-0F4B-ADEE-C79958D4EDC0}"/>
              </a:ext>
            </a:extLst>
          </p:cNvPr>
          <p:cNvSpPr txBox="1"/>
          <p:nvPr userDrawn="1"/>
        </p:nvSpPr>
        <p:spPr>
          <a:xfrm>
            <a:off x="6802585" y="6495613"/>
            <a:ext cx="2166505" cy="292388"/>
          </a:xfrm>
          <a:prstGeom prst="rect">
            <a:avLst/>
          </a:prstGeom>
          <a:noFill/>
        </p:spPr>
        <p:txBody>
          <a:bodyPr wrap="square" rtlCol="0">
            <a:spAutoFit/>
          </a:bodyPr>
          <a:lstStyle/>
          <a:p>
            <a:r>
              <a:rPr lang="en-US" sz="1300" b="1" i="0" dirty="0" err="1">
                <a:solidFill>
                  <a:schemeClr val="tx2"/>
                </a:solidFill>
                <a:latin typeface="Arial" panose="020B0604020202020204" pitchFamily="34" charset="0"/>
                <a:cs typeface="Arial" panose="020B0604020202020204" pitchFamily="34" charset="0"/>
              </a:rPr>
              <a:t>CommunityInMotion.org</a:t>
            </a:r>
            <a:endParaRPr lang="en-US" sz="1300" b="1"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1556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defTabSz="914400" rtl="0" eaLnBrk="1" latinLnBrk="0" hangingPunct="1">
        <a:lnSpc>
          <a:spcPct val="90000"/>
        </a:lnSpc>
        <a:spcBef>
          <a:spcPct val="0"/>
        </a:spcBef>
        <a:buNone/>
        <a:defRPr sz="4000" b="0" i="0" kern="1200">
          <a:solidFill>
            <a:schemeClr val="accent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2000" b="0" i="0" kern="1200">
          <a:solidFill>
            <a:schemeClr val="tx2"/>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5798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357746"/>
            <a:ext cx="7886700" cy="48192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A8A8324-3A2D-6B44-92E5-908D89EDDAAC}" type="datetimeFigureOut">
              <a:rPr lang="en-US" smtClean="0"/>
              <a:pPr/>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6D496B-D119-924C-A2ED-080B7D982A11}" type="slidenum">
              <a:rPr lang="en-US" smtClean="0"/>
              <a:pPr/>
              <a:t>‹#›</a:t>
            </a:fld>
            <a:endParaRPr lang="en-US" dirty="0"/>
          </a:p>
        </p:txBody>
      </p:sp>
      <p:sp>
        <p:nvSpPr>
          <p:cNvPr id="9" name="Rectangle 8">
            <a:extLst>
              <a:ext uri="{FF2B5EF4-FFF2-40B4-BE49-F238E27FC236}">
                <a16:creationId xmlns:a16="http://schemas.microsoft.com/office/drawing/2014/main" id="{118A61C8-39EB-C348-9C42-110D30099BB9}"/>
              </a:ext>
            </a:extLst>
          </p:cNvPr>
          <p:cNvSpPr/>
          <p:nvPr userDrawn="1"/>
        </p:nvSpPr>
        <p:spPr>
          <a:xfrm>
            <a:off x="8991600" y="0"/>
            <a:ext cx="152400" cy="1788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714B4-EEB8-D142-AD59-7686E5E06EDD}"/>
              </a:ext>
            </a:extLst>
          </p:cNvPr>
          <p:cNvSpPr/>
          <p:nvPr userDrawn="1"/>
        </p:nvSpPr>
        <p:spPr>
          <a:xfrm>
            <a:off x="8991600" y="1704109"/>
            <a:ext cx="152400" cy="1788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1E14E7-DD5E-8340-8739-C01FD0688873}"/>
              </a:ext>
            </a:extLst>
          </p:cNvPr>
          <p:cNvSpPr/>
          <p:nvPr userDrawn="1"/>
        </p:nvSpPr>
        <p:spPr>
          <a:xfrm>
            <a:off x="8991600" y="3379083"/>
            <a:ext cx="152400" cy="1788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A3EECE-D883-0444-AA54-11593C3B6D4F}"/>
              </a:ext>
            </a:extLst>
          </p:cNvPr>
          <p:cNvSpPr/>
          <p:nvPr userDrawn="1"/>
        </p:nvSpPr>
        <p:spPr>
          <a:xfrm>
            <a:off x="8991600" y="5069772"/>
            <a:ext cx="152400" cy="1788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FB5F2EF-AF95-304C-B1CC-DFDD6D5249FB}"/>
              </a:ext>
            </a:extLst>
          </p:cNvPr>
          <p:cNvPicPr>
            <a:picLocks noChangeAspect="1"/>
          </p:cNvPicPr>
          <p:nvPr userDrawn="1"/>
        </p:nvPicPr>
        <p:blipFill rotWithShape="1">
          <a:blip r:embed="rId8"/>
          <a:srcRect t="20543" r="5446" b="14449"/>
          <a:stretch/>
        </p:blipFill>
        <p:spPr>
          <a:xfrm>
            <a:off x="55415" y="6212010"/>
            <a:ext cx="1828803" cy="561727"/>
          </a:xfrm>
          <a:prstGeom prst="rect">
            <a:avLst/>
          </a:prstGeom>
        </p:spPr>
      </p:pic>
      <p:sp>
        <p:nvSpPr>
          <p:cNvPr id="11" name="TextBox 10">
            <a:extLst>
              <a:ext uri="{FF2B5EF4-FFF2-40B4-BE49-F238E27FC236}">
                <a16:creationId xmlns:a16="http://schemas.microsoft.com/office/drawing/2014/main" id="{3A3407D6-218F-0F4B-ADEE-C79958D4EDC0}"/>
              </a:ext>
            </a:extLst>
          </p:cNvPr>
          <p:cNvSpPr txBox="1"/>
          <p:nvPr userDrawn="1"/>
        </p:nvSpPr>
        <p:spPr>
          <a:xfrm>
            <a:off x="6802585" y="6495613"/>
            <a:ext cx="2166505" cy="292388"/>
          </a:xfrm>
          <a:prstGeom prst="rect">
            <a:avLst/>
          </a:prstGeom>
          <a:noFill/>
        </p:spPr>
        <p:txBody>
          <a:bodyPr wrap="square" rtlCol="0">
            <a:spAutoFit/>
          </a:bodyPr>
          <a:lstStyle/>
          <a:p>
            <a:r>
              <a:rPr lang="en-US" sz="1300" b="1" i="0" dirty="0" err="1">
                <a:solidFill>
                  <a:schemeClr val="tx2"/>
                </a:solidFill>
                <a:latin typeface="Arial" panose="020B0604020202020204" pitchFamily="34" charset="0"/>
                <a:cs typeface="Arial" panose="020B0604020202020204" pitchFamily="34" charset="0"/>
              </a:rPr>
              <a:t>CommunityInMotion.org</a:t>
            </a:r>
            <a:endParaRPr lang="en-US" sz="1300" b="1"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3822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l" defTabSz="914400" rtl="0" eaLnBrk="1" latinLnBrk="0" hangingPunct="1">
        <a:lnSpc>
          <a:spcPct val="90000"/>
        </a:lnSpc>
        <a:spcBef>
          <a:spcPct val="0"/>
        </a:spcBef>
        <a:buNone/>
        <a:defRPr sz="4000" b="0" i="0" kern="1200">
          <a:solidFill>
            <a:schemeClr val="accent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2000" b="0" i="0" kern="1200">
          <a:solidFill>
            <a:schemeClr val="tx2"/>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5798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357746"/>
            <a:ext cx="7886700" cy="48192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A8A8324-3A2D-6B44-92E5-908D89EDDAAC}" type="datetimeFigureOut">
              <a:rPr lang="en-US" smtClean="0"/>
              <a:pPr/>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6D496B-D119-924C-A2ED-080B7D982A11}" type="slidenum">
              <a:rPr lang="en-US" smtClean="0"/>
              <a:pPr/>
              <a:t>‹#›</a:t>
            </a:fld>
            <a:endParaRPr lang="en-US" dirty="0"/>
          </a:p>
        </p:txBody>
      </p:sp>
      <p:sp>
        <p:nvSpPr>
          <p:cNvPr id="9" name="Rectangle 8">
            <a:extLst>
              <a:ext uri="{FF2B5EF4-FFF2-40B4-BE49-F238E27FC236}">
                <a16:creationId xmlns:a16="http://schemas.microsoft.com/office/drawing/2014/main" id="{118A61C8-39EB-C348-9C42-110D30099BB9}"/>
              </a:ext>
            </a:extLst>
          </p:cNvPr>
          <p:cNvSpPr/>
          <p:nvPr userDrawn="1"/>
        </p:nvSpPr>
        <p:spPr>
          <a:xfrm>
            <a:off x="8991600" y="0"/>
            <a:ext cx="152400" cy="1788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714B4-EEB8-D142-AD59-7686E5E06EDD}"/>
              </a:ext>
            </a:extLst>
          </p:cNvPr>
          <p:cNvSpPr/>
          <p:nvPr userDrawn="1"/>
        </p:nvSpPr>
        <p:spPr>
          <a:xfrm>
            <a:off x="8991600" y="1704109"/>
            <a:ext cx="152400" cy="1788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1E14E7-DD5E-8340-8739-C01FD0688873}"/>
              </a:ext>
            </a:extLst>
          </p:cNvPr>
          <p:cNvSpPr/>
          <p:nvPr userDrawn="1"/>
        </p:nvSpPr>
        <p:spPr>
          <a:xfrm>
            <a:off x="8991600" y="3379083"/>
            <a:ext cx="152400" cy="1788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A3EECE-D883-0444-AA54-11593C3B6D4F}"/>
              </a:ext>
            </a:extLst>
          </p:cNvPr>
          <p:cNvSpPr/>
          <p:nvPr userDrawn="1"/>
        </p:nvSpPr>
        <p:spPr>
          <a:xfrm>
            <a:off x="8991600" y="5069772"/>
            <a:ext cx="152400" cy="1788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FB5F2EF-AF95-304C-B1CC-DFDD6D5249FB}"/>
              </a:ext>
            </a:extLst>
          </p:cNvPr>
          <p:cNvPicPr>
            <a:picLocks noChangeAspect="1"/>
          </p:cNvPicPr>
          <p:nvPr userDrawn="1"/>
        </p:nvPicPr>
        <p:blipFill rotWithShape="1">
          <a:blip r:embed="rId8"/>
          <a:srcRect t="20543" r="5446" b="14449"/>
          <a:stretch/>
        </p:blipFill>
        <p:spPr>
          <a:xfrm>
            <a:off x="55415" y="6212010"/>
            <a:ext cx="1828803" cy="561727"/>
          </a:xfrm>
          <a:prstGeom prst="rect">
            <a:avLst/>
          </a:prstGeom>
        </p:spPr>
      </p:pic>
      <p:sp>
        <p:nvSpPr>
          <p:cNvPr id="11" name="TextBox 10">
            <a:extLst>
              <a:ext uri="{FF2B5EF4-FFF2-40B4-BE49-F238E27FC236}">
                <a16:creationId xmlns:a16="http://schemas.microsoft.com/office/drawing/2014/main" id="{3A3407D6-218F-0F4B-ADEE-C79958D4EDC0}"/>
              </a:ext>
            </a:extLst>
          </p:cNvPr>
          <p:cNvSpPr txBox="1"/>
          <p:nvPr userDrawn="1"/>
        </p:nvSpPr>
        <p:spPr>
          <a:xfrm>
            <a:off x="6802585" y="6495613"/>
            <a:ext cx="2166505" cy="292388"/>
          </a:xfrm>
          <a:prstGeom prst="rect">
            <a:avLst/>
          </a:prstGeom>
          <a:noFill/>
        </p:spPr>
        <p:txBody>
          <a:bodyPr wrap="square" rtlCol="0">
            <a:spAutoFit/>
          </a:bodyPr>
          <a:lstStyle/>
          <a:p>
            <a:r>
              <a:rPr lang="en-US" sz="1300" b="1" i="0" dirty="0" err="1">
                <a:solidFill>
                  <a:schemeClr val="tx2"/>
                </a:solidFill>
                <a:latin typeface="Arial" panose="020B0604020202020204" pitchFamily="34" charset="0"/>
                <a:cs typeface="Arial" panose="020B0604020202020204" pitchFamily="34" charset="0"/>
              </a:rPr>
              <a:t>CommunityInMotion.org</a:t>
            </a:r>
            <a:endParaRPr lang="en-US" sz="1300" b="1"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6221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xStyles>
    <p:titleStyle>
      <a:lvl1pPr algn="l" defTabSz="914400" rtl="0" eaLnBrk="1" latinLnBrk="0" hangingPunct="1">
        <a:lnSpc>
          <a:spcPct val="90000"/>
        </a:lnSpc>
        <a:spcBef>
          <a:spcPct val="0"/>
        </a:spcBef>
        <a:buNone/>
        <a:defRPr sz="4000" b="0" i="0" kern="1200">
          <a:solidFill>
            <a:schemeClr val="accent4"/>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2000" b="0" i="0" kern="1200">
          <a:solidFill>
            <a:schemeClr val="tx2"/>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8A8A8324-3A2D-6B44-92E5-908D89EDDAAC}" type="datetimeFigureOut">
              <a:rPr lang="en-US" smtClean="0"/>
              <a:pPr/>
              <a:t>4/21/2022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6D496B-D119-924C-A2ED-080B7D982A11}" type="slidenum">
              <a:rPr lang="en-US" smtClean="0"/>
              <a:pPr/>
              <a:t>‹#›</a:t>
            </a:fld>
            <a:endParaRPr lang="en-US" dirty="0"/>
          </a:p>
        </p:txBody>
      </p:sp>
      <p:pic>
        <p:nvPicPr>
          <p:cNvPr id="17" name="Picture 16">
            <a:extLst>
              <a:ext uri="{FF2B5EF4-FFF2-40B4-BE49-F238E27FC236}">
                <a16:creationId xmlns:a16="http://schemas.microsoft.com/office/drawing/2014/main" id="{4FB5F2EF-AF95-304C-B1CC-DFDD6D5249FB}"/>
              </a:ext>
            </a:extLst>
          </p:cNvPr>
          <p:cNvPicPr>
            <a:picLocks noChangeAspect="1"/>
          </p:cNvPicPr>
          <p:nvPr userDrawn="1"/>
        </p:nvPicPr>
        <p:blipFill rotWithShape="1">
          <a:blip r:embed="rId10"/>
          <a:srcRect t="20543" r="5446" b="14449"/>
          <a:stretch/>
        </p:blipFill>
        <p:spPr>
          <a:xfrm>
            <a:off x="55415" y="6212010"/>
            <a:ext cx="1828803" cy="561727"/>
          </a:xfrm>
          <a:prstGeom prst="rect">
            <a:avLst/>
          </a:prstGeom>
        </p:spPr>
      </p:pic>
      <p:sp>
        <p:nvSpPr>
          <p:cNvPr id="11" name="TextBox 10">
            <a:extLst>
              <a:ext uri="{FF2B5EF4-FFF2-40B4-BE49-F238E27FC236}">
                <a16:creationId xmlns:a16="http://schemas.microsoft.com/office/drawing/2014/main" id="{3A3407D6-218F-0F4B-ADEE-C79958D4EDC0}"/>
              </a:ext>
            </a:extLst>
          </p:cNvPr>
          <p:cNvSpPr txBox="1"/>
          <p:nvPr userDrawn="1"/>
        </p:nvSpPr>
        <p:spPr>
          <a:xfrm>
            <a:off x="6802585" y="6495613"/>
            <a:ext cx="2166505" cy="292388"/>
          </a:xfrm>
          <a:prstGeom prst="rect">
            <a:avLst/>
          </a:prstGeom>
          <a:noFill/>
        </p:spPr>
        <p:txBody>
          <a:bodyPr wrap="square" rtlCol="0">
            <a:spAutoFit/>
          </a:bodyPr>
          <a:lstStyle/>
          <a:p>
            <a:r>
              <a:rPr lang="en-US" sz="1300" b="1" i="0" dirty="0" err="1">
                <a:solidFill>
                  <a:schemeClr val="tx2"/>
                </a:solidFill>
                <a:latin typeface="Arial" panose="020B0604020202020204" pitchFamily="34" charset="0"/>
                <a:cs typeface="Arial" panose="020B0604020202020204" pitchFamily="34" charset="0"/>
              </a:rPr>
              <a:t>CommunityInMotion.org</a:t>
            </a:r>
            <a:endParaRPr lang="en-US" sz="1300" b="1" i="0" dirty="0">
              <a:solidFill>
                <a:schemeClr val="tx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BD9B063-DB4A-2A48-A0E9-515B13C3B604}"/>
              </a:ext>
            </a:extLst>
          </p:cNvPr>
          <p:cNvPicPr>
            <a:picLocks noChangeAspect="1"/>
          </p:cNvPicPr>
          <p:nvPr userDrawn="1"/>
        </p:nvPicPr>
        <p:blipFill>
          <a:blip r:embed="rId11"/>
          <a:stretch>
            <a:fillRect/>
          </a:stretch>
        </p:blipFill>
        <p:spPr>
          <a:xfrm>
            <a:off x="5778500" y="2"/>
            <a:ext cx="3365500" cy="457200"/>
          </a:xfrm>
          <a:prstGeom prst="rect">
            <a:avLst/>
          </a:prstGeom>
        </p:spPr>
      </p:pic>
    </p:spTree>
    <p:extLst>
      <p:ext uri="{BB962C8B-B14F-4D97-AF65-F5344CB8AC3E}">
        <p14:creationId xmlns:p14="http://schemas.microsoft.com/office/powerpoint/2010/main" val="2958063254"/>
      </p:ext>
    </p:extLst>
  </p:cSld>
  <p:clrMap bg1="lt1" tx1="dk1" bg2="lt2" tx2="dk2" accent1="accent1" accent2="accent2" accent3="accent3" accent4="accent4" accent5="accent5" accent6="accent6" hlink="hlink" folHlink="folHlink"/>
  <p:sldLayoutIdLst>
    <p:sldLayoutId id="2147483696" r:id="rId1"/>
    <p:sldLayoutId id="2147483713" r:id="rId2"/>
    <p:sldLayoutId id="2147483710" r:id="rId3"/>
    <p:sldLayoutId id="2147483714" r:id="rId4"/>
    <p:sldLayoutId id="2147483711" r:id="rId5"/>
    <p:sldLayoutId id="2147483712" r:id="rId6"/>
    <p:sldLayoutId id="2147483708" r:id="rId7"/>
    <p:sldLayoutId id="2147483709" r:id="rId8"/>
  </p:sldLayoutIdLst>
  <p:txStyles>
    <p:titleStyle>
      <a:lvl1pPr algn="l" defTabSz="914400" rtl="0" eaLnBrk="1" latinLnBrk="0" hangingPunct="1">
        <a:lnSpc>
          <a:spcPct val="90000"/>
        </a:lnSpc>
        <a:spcBef>
          <a:spcPct val="0"/>
        </a:spcBef>
        <a:buNone/>
        <a:defRPr sz="4000" b="0" i="0" kern="1200">
          <a:solidFill>
            <a:schemeClr val="accent4"/>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2000" b="0" i="0" kern="1200">
          <a:solidFill>
            <a:schemeClr val="tx2"/>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D27B-F99E-0240-B52F-D31CD60DAAD6}"/>
              </a:ext>
            </a:extLst>
          </p:cNvPr>
          <p:cNvSpPr>
            <a:spLocks noGrp="1"/>
          </p:cNvSpPr>
          <p:nvPr>
            <p:ph type="ctrTitle"/>
          </p:nvPr>
        </p:nvSpPr>
        <p:spPr/>
        <p:txBody>
          <a:bodyPr/>
          <a:lstStyle/>
          <a:p>
            <a:r>
              <a:rPr lang="en-US" dirty="0"/>
              <a:t>Agency Overview</a:t>
            </a:r>
          </a:p>
        </p:txBody>
      </p:sp>
      <p:sp>
        <p:nvSpPr>
          <p:cNvPr id="6" name="TextBox 5">
            <a:extLst>
              <a:ext uri="{FF2B5EF4-FFF2-40B4-BE49-F238E27FC236}">
                <a16:creationId xmlns:a16="http://schemas.microsoft.com/office/drawing/2014/main" id="{36EADCBF-558A-4DD2-AAD0-2D89821258A3}"/>
              </a:ext>
            </a:extLst>
          </p:cNvPr>
          <p:cNvSpPr txBox="1"/>
          <p:nvPr/>
        </p:nvSpPr>
        <p:spPr>
          <a:xfrm>
            <a:off x="6390526" y="6509216"/>
            <a:ext cx="2753474" cy="369332"/>
          </a:xfrm>
          <a:prstGeom prst="rect">
            <a:avLst/>
          </a:prstGeom>
          <a:noFill/>
        </p:spPr>
        <p:txBody>
          <a:bodyPr wrap="square" rtlCol="0">
            <a:spAutoFit/>
          </a:bodyPr>
          <a:lstStyle/>
          <a:p>
            <a:pPr algn="l"/>
            <a:r>
              <a:rPr lang="en-US" dirty="0"/>
              <a:t>Communityinmotion.org</a:t>
            </a:r>
          </a:p>
        </p:txBody>
      </p:sp>
    </p:spTree>
    <p:extLst>
      <p:ext uri="{BB962C8B-B14F-4D97-AF65-F5344CB8AC3E}">
        <p14:creationId xmlns:p14="http://schemas.microsoft.com/office/powerpoint/2010/main" val="333822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BF38-F6E6-174E-BDF4-13412242D242}"/>
              </a:ext>
            </a:extLst>
          </p:cNvPr>
          <p:cNvSpPr>
            <a:spLocks noGrp="1"/>
          </p:cNvSpPr>
          <p:nvPr>
            <p:ph type="title"/>
          </p:nvPr>
        </p:nvSpPr>
        <p:spPr/>
        <p:txBody>
          <a:bodyPr/>
          <a:lstStyle/>
          <a:p>
            <a:r>
              <a:rPr lang="en-US" dirty="0">
                <a:solidFill>
                  <a:schemeClr val="accent1"/>
                </a:solidFill>
              </a:rPr>
              <a:t>North County Shuttle Service</a:t>
            </a:r>
          </a:p>
        </p:txBody>
      </p:sp>
    </p:spTree>
    <p:extLst>
      <p:ext uri="{BB962C8B-B14F-4D97-AF65-F5344CB8AC3E}">
        <p14:creationId xmlns:p14="http://schemas.microsoft.com/office/powerpoint/2010/main" val="425994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991A-6667-6646-9748-8A807DEDB0DE}"/>
              </a:ext>
            </a:extLst>
          </p:cNvPr>
          <p:cNvSpPr>
            <a:spLocks noGrp="1"/>
          </p:cNvSpPr>
          <p:nvPr>
            <p:ph idx="1"/>
          </p:nvPr>
        </p:nvSpPr>
        <p:spPr>
          <a:xfrm>
            <a:off x="628650" y="400115"/>
            <a:ext cx="7886700" cy="4998795"/>
          </a:xfrm>
        </p:spPr>
        <p:txBody>
          <a:bodyPr>
            <a:normAutofit/>
          </a:bodyPr>
          <a:lstStyle/>
          <a:p>
            <a:pPr marL="274320" lvl="1">
              <a:spcAft>
                <a:spcPts val="600"/>
              </a:spcAft>
            </a:pPr>
            <a:r>
              <a:rPr lang="en-US" sz="2000" dirty="0"/>
              <a:t>Serves north Clark County</a:t>
            </a:r>
          </a:p>
          <a:p>
            <a:pPr marL="274320" lvl="1">
              <a:spcAft>
                <a:spcPts val="600"/>
              </a:spcAft>
            </a:pPr>
            <a:r>
              <a:rPr lang="en-US" sz="2000" dirty="0"/>
              <a:t>North County Shuttle Service provides free weekly trips into Battle Ground for north Clark County residents who are seniors, persons with disabilities, and/ or socially isolated.</a:t>
            </a:r>
          </a:p>
          <a:p>
            <a:pPr marL="274320" lvl="1">
              <a:spcAft>
                <a:spcPts val="600"/>
              </a:spcAft>
            </a:pPr>
            <a:r>
              <a:rPr lang="en-US" sz="2000" dirty="0"/>
              <a:t>The shuttle enables mobility, socialization, and independence for those who lack reliable transportation.</a:t>
            </a:r>
          </a:p>
          <a:p>
            <a:pPr marL="274320" lvl="1">
              <a:spcBef>
                <a:spcPts val="0"/>
              </a:spcBef>
            </a:pPr>
            <a:r>
              <a:rPr lang="en-US" sz="2000" dirty="0"/>
              <a:t>Passengers can schedule trips based on route schedules</a:t>
            </a:r>
          </a:p>
          <a:p>
            <a:pPr marL="274320" lvl="1">
              <a:spcBef>
                <a:spcPts val="600"/>
              </a:spcBef>
            </a:pPr>
            <a:r>
              <a:rPr lang="en-US" sz="2000" dirty="0"/>
              <a:t>Routes are determined by day </a:t>
            </a:r>
          </a:p>
          <a:p>
            <a:pPr marL="228600" lvl="1" indent="-184150">
              <a:spcBef>
                <a:spcPts val="0"/>
              </a:spcBef>
              <a:buNone/>
            </a:pPr>
            <a:r>
              <a:rPr lang="en-US" sz="2000" dirty="0"/>
              <a:t>	of the week</a:t>
            </a:r>
          </a:p>
          <a:p>
            <a:pPr marL="228600" lvl="1" indent="-184150">
              <a:spcBef>
                <a:spcPts val="0"/>
              </a:spcBef>
              <a:buNone/>
            </a:pPr>
            <a:endParaRPr lang="en-US" sz="2000" dirty="0"/>
          </a:p>
          <a:p>
            <a:pPr marL="228600" lvl="1" indent="-184150">
              <a:spcBef>
                <a:spcPts val="0"/>
              </a:spcBef>
              <a:buNone/>
            </a:pPr>
            <a:endParaRPr lang="en-US" sz="300" dirty="0"/>
          </a:p>
        </p:txBody>
      </p:sp>
      <p:pic>
        <p:nvPicPr>
          <p:cNvPr id="4" name="Picture 3">
            <a:extLst>
              <a:ext uri="{FF2B5EF4-FFF2-40B4-BE49-F238E27FC236}">
                <a16:creationId xmlns:a16="http://schemas.microsoft.com/office/drawing/2014/main" id="{6164DF81-17EF-45BD-AF7F-3DDFF090CFBF}"/>
              </a:ext>
            </a:extLst>
          </p:cNvPr>
          <p:cNvPicPr>
            <a:picLocks noChangeAspect="1"/>
          </p:cNvPicPr>
          <p:nvPr/>
        </p:nvPicPr>
        <p:blipFill>
          <a:blip r:embed="rId2"/>
          <a:stretch>
            <a:fillRect/>
          </a:stretch>
        </p:blipFill>
        <p:spPr>
          <a:xfrm>
            <a:off x="5549051" y="3095455"/>
            <a:ext cx="3171867" cy="3167592"/>
          </a:xfrm>
          <a:prstGeom prst="rect">
            <a:avLst/>
          </a:prstGeom>
        </p:spPr>
      </p:pic>
    </p:spTree>
    <p:extLst>
      <p:ext uri="{BB962C8B-B14F-4D97-AF65-F5344CB8AC3E}">
        <p14:creationId xmlns:p14="http://schemas.microsoft.com/office/powerpoint/2010/main" val="379672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4727-136D-F347-9F41-29AD65FA3218}"/>
              </a:ext>
            </a:extLst>
          </p:cNvPr>
          <p:cNvSpPr>
            <a:spLocks noGrp="1"/>
          </p:cNvSpPr>
          <p:nvPr>
            <p:ph type="title"/>
          </p:nvPr>
        </p:nvSpPr>
        <p:spPr/>
        <p:txBody>
          <a:bodyPr/>
          <a:lstStyle/>
          <a:p>
            <a:r>
              <a:rPr lang="en-US" dirty="0">
                <a:solidFill>
                  <a:schemeClr val="accent5"/>
                </a:solidFill>
              </a:rPr>
              <a:t>Volunteers in Motion</a:t>
            </a:r>
          </a:p>
        </p:txBody>
      </p:sp>
    </p:spTree>
    <p:extLst>
      <p:ext uri="{BB962C8B-B14F-4D97-AF65-F5344CB8AC3E}">
        <p14:creationId xmlns:p14="http://schemas.microsoft.com/office/powerpoint/2010/main" val="59156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99322-65EB-034F-BFE7-A0C9C85DC460}"/>
              </a:ext>
            </a:extLst>
          </p:cNvPr>
          <p:cNvSpPr>
            <a:spLocks noGrp="1"/>
          </p:cNvSpPr>
          <p:nvPr>
            <p:ph idx="1"/>
          </p:nvPr>
        </p:nvSpPr>
        <p:spPr>
          <a:xfrm>
            <a:off x="628650" y="397608"/>
            <a:ext cx="7886700" cy="5271356"/>
          </a:xfrm>
        </p:spPr>
        <p:txBody>
          <a:bodyPr>
            <a:normAutofit fontScale="92500" lnSpcReduction="20000"/>
          </a:bodyPr>
          <a:lstStyle/>
          <a:p>
            <a:pPr marL="274320" lvl="1">
              <a:spcAft>
                <a:spcPts val="600"/>
              </a:spcAft>
            </a:pPr>
            <a:r>
              <a:rPr lang="en-US" sz="2400" dirty="0"/>
              <a:t>Serves: Clark County</a:t>
            </a:r>
          </a:p>
          <a:p>
            <a:pPr marL="274320" lvl="1">
              <a:spcAft>
                <a:spcPts val="600"/>
              </a:spcAft>
            </a:pPr>
            <a:r>
              <a:rPr lang="en-US" sz="2400" dirty="0"/>
              <a:t>Providing a direct service, through rides, to those 65 or older or a person with a physical disability</a:t>
            </a:r>
          </a:p>
          <a:p>
            <a:pPr marL="274320" lvl="1">
              <a:spcAft>
                <a:spcPts val="600"/>
              </a:spcAft>
            </a:pPr>
            <a:r>
              <a:rPr lang="en-US" sz="2400" dirty="0"/>
              <a:t>Rides can be for medical or social events</a:t>
            </a:r>
          </a:p>
          <a:p>
            <a:pPr marL="274320" lvl="1">
              <a:spcAft>
                <a:spcPts val="600"/>
              </a:spcAft>
            </a:pPr>
            <a:r>
              <a:rPr lang="en-US" sz="2400" dirty="0"/>
              <a:t>Our volunteers are able to provide approximately 900 trips a year</a:t>
            </a:r>
          </a:p>
          <a:p>
            <a:pPr marL="274320" lvl="1">
              <a:spcAft>
                <a:spcPts val="600"/>
              </a:spcAft>
            </a:pPr>
            <a:r>
              <a:rPr lang="en-US" sz="2400" dirty="0"/>
              <a:t>Volunteers may use their own vehicle or one of the agencies three vehicles, including an accessible van</a:t>
            </a:r>
          </a:p>
          <a:p>
            <a:pPr marL="274320" lvl="1">
              <a:spcAft>
                <a:spcPts val="600"/>
              </a:spcAft>
            </a:pPr>
            <a:r>
              <a:rPr lang="en-US" sz="2400" dirty="0"/>
              <a:t>Volunteers are reimbursed miles if using their vehicle</a:t>
            </a:r>
          </a:p>
          <a:p>
            <a:pPr marL="274320" lvl="1">
              <a:spcAft>
                <a:spcPts val="600"/>
              </a:spcAft>
            </a:pPr>
            <a:r>
              <a:rPr lang="en-US" sz="2400" dirty="0"/>
              <a:t>Other local non-profits may use one of the agency vans for their transportation needs</a:t>
            </a:r>
          </a:p>
          <a:p>
            <a:pPr marL="274320" lvl="1">
              <a:spcAft>
                <a:spcPts val="600"/>
              </a:spcAft>
            </a:pPr>
            <a:r>
              <a:rPr lang="en-US" sz="2400" dirty="0"/>
              <a:t>People wanting a career in transportation can volunteer with us getting training and assistance to get a job with a vendor, C-Tran, etc.</a:t>
            </a:r>
          </a:p>
          <a:p>
            <a:pPr marL="45720" lvl="1" indent="0">
              <a:spcAft>
                <a:spcPts val="600"/>
              </a:spcAft>
              <a:buNone/>
            </a:pPr>
            <a:endParaRPr lang="en-US" sz="2400" dirty="0"/>
          </a:p>
        </p:txBody>
      </p:sp>
    </p:spTree>
    <p:extLst>
      <p:ext uri="{BB962C8B-B14F-4D97-AF65-F5344CB8AC3E}">
        <p14:creationId xmlns:p14="http://schemas.microsoft.com/office/powerpoint/2010/main" val="351203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7ACA-E8BE-A646-9D1B-21A53F66E2DA}"/>
              </a:ext>
            </a:extLst>
          </p:cNvPr>
          <p:cNvSpPr>
            <a:spLocks noGrp="1"/>
          </p:cNvSpPr>
          <p:nvPr>
            <p:ph type="title"/>
          </p:nvPr>
        </p:nvSpPr>
        <p:spPr/>
        <p:txBody>
          <a:bodyPr/>
          <a:lstStyle/>
          <a:p>
            <a:r>
              <a:rPr lang="en-US" dirty="0">
                <a:solidFill>
                  <a:schemeClr val="accent4">
                    <a:lumMod val="75000"/>
                  </a:schemeClr>
                </a:solidFill>
              </a:rPr>
              <a:t>Reserve A Ride</a:t>
            </a:r>
          </a:p>
        </p:txBody>
      </p:sp>
    </p:spTree>
    <p:extLst>
      <p:ext uri="{BB962C8B-B14F-4D97-AF65-F5344CB8AC3E}">
        <p14:creationId xmlns:p14="http://schemas.microsoft.com/office/powerpoint/2010/main" val="326688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755C-84F2-A643-BE61-ACF256ED1721}"/>
              </a:ext>
            </a:extLst>
          </p:cNvPr>
          <p:cNvSpPr>
            <a:spLocks noGrp="1"/>
          </p:cNvSpPr>
          <p:nvPr>
            <p:ph idx="1"/>
          </p:nvPr>
        </p:nvSpPr>
        <p:spPr>
          <a:xfrm>
            <a:off x="628650" y="882961"/>
            <a:ext cx="7886700" cy="4819218"/>
          </a:xfrm>
        </p:spPr>
        <p:txBody>
          <a:bodyPr>
            <a:normAutofit/>
          </a:bodyPr>
          <a:lstStyle/>
          <a:p>
            <a:pPr marL="274320" lvl="1">
              <a:spcBef>
                <a:spcPts val="0"/>
              </a:spcBef>
            </a:pPr>
            <a:r>
              <a:rPr lang="en-US" sz="2400" dirty="0"/>
              <a:t>Serves Clark, Cowlitz and Wahkiakum counties</a:t>
            </a:r>
          </a:p>
          <a:p>
            <a:pPr marL="274320" lvl="1">
              <a:spcBef>
                <a:spcPts val="0"/>
              </a:spcBef>
            </a:pPr>
            <a:r>
              <a:rPr lang="en-US" sz="2400" dirty="0"/>
              <a:t>Transportation for clients not eligible for Medicaid Medical Transport</a:t>
            </a:r>
          </a:p>
          <a:p>
            <a:pPr marL="274320" lvl="1">
              <a:spcBef>
                <a:spcPts val="0"/>
              </a:spcBef>
            </a:pPr>
            <a:r>
              <a:rPr lang="en-US" sz="2400" dirty="0"/>
              <a:t> Limited funding restricts transportation to life sustaining appointments such as, Dialysis, Chemo, Radiation Treatments, etc.</a:t>
            </a:r>
          </a:p>
          <a:p>
            <a:pPr marL="274320" lvl="1">
              <a:spcBef>
                <a:spcPts val="0"/>
              </a:spcBef>
            </a:pPr>
            <a:r>
              <a:rPr lang="en-US" sz="2400" dirty="0"/>
              <a:t>Typically has people on the waiting list for service</a:t>
            </a:r>
          </a:p>
          <a:p>
            <a:pPr marL="274320" lvl="1">
              <a:spcBef>
                <a:spcPts val="0"/>
              </a:spcBef>
            </a:pPr>
            <a:r>
              <a:rPr lang="en-US" sz="2400" dirty="0"/>
              <a:t>FY20 provided over 5,700 trips in Clark County and 3,100 trips in Cowlitz County</a:t>
            </a:r>
          </a:p>
          <a:p>
            <a:pPr marL="274320" marR="0" lvl="1" indent="-228600" algn="l" defTabSz="914400" rtl="0" eaLnBrk="1" fontAlgn="auto" latinLnBrk="0" hangingPunct="1">
              <a:lnSpc>
                <a:spcPct val="100000"/>
              </a:lnSpc>
              <a:spcBef>
                <a:spcPts val="500"/>
              </a:spcBef>
              <a:spcAft>
                <a:spcPts val="600"/>
              </a:spcAft>
              <a:buClr>
                <a:srgbClr val="006DC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5C5C60"/>
                </a:solidFill>
                <a:effectLst/>
                <a:uLnTx/>
                <a:uFillTx/>
                <a:latin typeface="Arial" panose="020B0604020202020204" pitchFamily="34" charset="0"/>
                <a:ea typeface="+mn-ea"/>
                <a:cs typeface="+mn-cs"/>
              </a:rPr>
              <a:t>Funded through Enhanced Mobility of Seniors &amp; Individuals with Disabilities section of 5310 grant</a:t>
            </a:r>
            <a:endParaRPr lang="en-US" dirty="0"/>
          </a:p>
        </p:txBody>
      </p:sp>
    </p:spTree>
    <p:extLst>
      <p:ext uri="{BB962C8B-B14F-4D97-AF65-F5344CB8AC3E}">
        <p14:creationId xmlns:p14="http://schemas.microsoft.com/office/powerpoint/2010/main" val="401645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354D-19C8-FE48-8870-01298315EC2D}"/>
              </a:ext>
            </a:extLst>
          </p:cNvPr>
          <p:cNvSpPr>
            <a:spLocks noGrp="1"/>
          </p:cNvSpPr>
          <p:nvPr>
            <p:ph type="title"/>
          </p:nvPr>
        </p:nvSpPr>
        <p:spPr/>
        <p:txBody>
          <a:bodyPr/>
          <a:lstStyle/>
          <a:p>
            <a:r>
              <a:rPr lang="en-US" dirty="0"/>
              <a:t>Employment Transportation</a:t>
            </a:r>
          </a:p>
        </p:txBody>
      </p:sp>
    </p:spTree>
    <p:extLst>
      <p:ext uri="{BB962C8B-B14F-4D97-AF65-F5344CB8AC3E}">
        <p14:creationId xmlns:p14="http://schemas.microsoft.com/office/powerpoint/2010/main" val="420611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755C-84F2-A643-BE61-ACF256ED1721}"/>
              </a:ext>
            </a:extLst>
          </p:cNvPr>
          <p:cNvSpPr>
            <a:spLocks noGrp="1"/>
          </p:cNvSpPr>
          <p:nvPr>
            <p:ph idx="1"/>
          </p:nvPr>
        </p:nvSpPr>
        <p:spPr>
          <a:xfrm>
            <a:off x="628650" y="882961"/>
            <a:ext cx="7886700" cy="4819218"/>
          </a:xfrm>
        </p:spPr>
        <p:txBody>
          <a:bodyPr>
            <a:normAutofit fontScale="85000" lnSpcReduction="20000"/>
          </a:bodyPr>
          <a:lstStyle/>
          <a:p>
            <a:pPr marL="274320" lvl="1">
              <a:spcBef>
                <a:spcPts val="0"/>
              </a:spcBef>
            </a:pPr>
            <a:r>
              <a:rPr lang="en-US" sz="2400" dirty="0"/>
              <a:t>Serves Clark county</a:t>
            </a:r>
          </a:p>
          <a:p>
            <a:pPr marL="274320" lvl="1">
              <a:spcBef>
                <a:spcPts val="0"/>
              </a:spcBef>
            </a:pPr>
            <a:r>
              <a:rPr lang="en-US" sz="2400" dirty="0"/>
              <a:t>Referrals come through partnering agencies, such as Goodwill Job Connections and </a:t>
            </a:r>
            <a:r>
              <a:rPr lang="en-US" sz="2400" dirty="0" err="1"/>
              <a:t>WorkSource</a:t>
            </a:r>
            <a:endParaRPr lang="en-US" sz="2400" dirty="0"/>
          </a:p>
          <a:p>
            <a:pPr marL="274320" lvl="1">
              <a:spcBef>
                <a:spcPts val="0"/>
              </a:spcBef>
            </a:pPr>
            <a:r>
              <a:rPr lang="en-US" sz="2400" dirty="0"/>
              <a:t>Bus passes or door to door transportation for low income individuals who need to get to work and work related activities</a:t>
            </a:r>
          </a:p>
          <a:p>
            <a:pPr marL="274320" lvl="1">
              <a:spcBef>
                <a:spcPts val="0"/>
              </a:spcBef>
            </a:pPr>
            <a:r>
              <a:rPr lang="en-US" sz="2400" dirty="0"/>
              <a:t>FY20 provided over 78,000 trips</a:t>
            </a:r>
          </a:p>
          <a:p>
            <a:pPr marL="0" lvl="1" indent="0">
              <a:spcBef>
                <a:spcPts val="0"/>
              </a:spcBef>
              <a:buNone/>
            </a:pPr>
            <a:endParaRPr lang="en-US" sz="2400" u="sng" dirty="0"/>
          </a:p>
          <a:p>
            <a:pPr marL="0" lvl="1" indent="0">
              <a:spcBef>
                <a:spcPts val="0"/>
              </a:spcBef>
              <a:buNone/>
            </a:pPr>
            <a:r>
              <a:rPr lang="en-US" sz="2400" u="sng" dirty="0"/>
              <a:t>Bike to Work </a:t>
            </a:r>
          </a:p>
          <a:p>
            <a:pPr marL="274320" lvl="1">
              <a:spcBef>
                <a:spcPts val="0"/>
              </a:spcBef>
            </a:pPr>
            <a:r>
              <a:rPr lang="en-US" sz="2400" dirty="0"/>
              <a:t>Serves Clark County</a:t>
            </a:r>
          </a:p>
          <a:p>
            <a:pPr marL="274320" lvl="1">
              <a:spcBef>
                <a:spcPts val="0"/>
              </a:spcBef>
            </a:pPr>
            <a:r>
              <a:rPr lang="en-US" sz="2400" dirty="0"/>
              <a:t>Part of Employment Program</a:t>
            </a:r>
          </a:p>
          <a:p>
            <a:pPr marL="274320" lvl="1">
              <a:spcBef>
                <a:spcPts val="0"/>
              </a:spcBef>
            </a:pPr>
            <a:r>
              <a:rPr lang="en-US" sz="2400" dirty="0"/>
              <a:t>Clients are referred by partnering agencies</a:t>
            </a:r>
          </a:p>
          <a:p>
            <a:pPr marL="274320" lvl="1">
              <a:spcBef>
                <a:spcPts val="0"/>
              </a:spcBef>
            </a:pPr>
            <a:r>
              <a:rPr lang="en-US" sz="2400" dirty="0"/>
              <a:t>Classes are offered at the agency during the spring- late summer months</a:t>
            </a:r>
          </a:p>
          <a:p>
            <a:pPr marL="274320" lvl="1">
              <a:spcBef>
                <a:spcPts val="0"/>
              </a:spcBef>
            </a:pPr>
            <a:r>
              <a:rPr lang="en-US" sz="2400" dirty="0"/>
              <a:t>Wheels Deals bicycle shop partners to provide a bicycle and a fitting for each participant</a:t>
            </a:r>
          </a:p>
          <a:p>
            <a:pPr marL="274320" lvl="1">
              <a:spcBef>
                <a:spcPts val="0"/>
              </a:spcBef>
            </a:pPr>
            <a:r>
              <a:rPr lang="en-US" sz="2400" dirty="0"/>
              <a:t>Partnerships with Molina, Bike Clark County and others allow us to provide accessories including helmet, locks, and gloves</a:t>
            </a:r>
          </a:p>
          <a:p>
            <a:pPr marL="45720" lvl="1" indent="0">
              <a:spcBef>
                <a:spcPts val="0"/>
              </a:spcBef>
              <a:buNone/>
            </a:pPr>
            <a:endParaRPr lang="en-US" sz="2400" dirty="0"/>
          </a:p>
          <a:p>
            <a:pPr marL="45720" lvl="1" indent="0">
              <a:spcBef>
                <a:spcPts val="0"/>
              </a:spcBef>
              <a:buNone/>
            </a:pPr>
            <a:r>
              <a:rPr lang="en-US" dirty="0"/>
              <a:t>*Current grant ends - 6/2025</a:t>
            </a:r>
            <a:endParaRPr lang="en-US" sz="2400" dirty="0"/>
          </a:p>
          <a:p>
            <a:endParaRPr lang="en-US" dirty="0"/>
          </a:p>
        </p:txBody>
      </p:sp>
    </p:spTree>
    <p:extLst>
      <p:ext uri="{BB962C8B-B14F-4D97-AF65-F5344CB8AC3E}">
        <p14:creationId xmlns:p14="http://schemas.microsoft.com/office/powerpoint/2010/main" val="33389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896A-D27A-064B-A17A-0F0947E9B2FF}"/>
              </a:ext>
            </a:extLst>
          </p:cNvPr>
          <p:cNvSpPr>
            <a:spLocks noGrp="1"/>
          </p:cNvSpPr>
          <p:nvPr>
            <p:ph type="title"/>
          </p:nvPr>
        </p:nvSpPr>
        <p:spPr/>
        <p:txBody>
          <a:bodyPr/>
          <a:lstStyle/>
          <a:p>
            <a:r>
              <a:rPr lang="en-US" dirty="0"/>
              <a:t>Sponsor A Ride</a:t>
            </a:r>
          </a:p>
        </p:txBody>
      </p:sp>
    </p:spTree>
    <p:extLst>
      <p:ext uri="{BB962C8B-B14F-4D97-AF65-F5344CB8AC3E}">
        <p14:creationId xmlns:p14="http://schemas.microsoft.com/office/powerpoint/2010/main" val="174657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755C-84F2-A643-BE61-ACF256ED1721}"/>
              </a:ext>
            </a:extLst>
          </p:cNvPr>
          <p:cNvSpPr>
            <a:spLocks noGrp="1"/>
          </p:cNvSpPr>
          <p:nvPr>
            <p:ph idx="1"/>
          </p:nvPr>
        </p:nvSpPr>
        <p:spPr>
          <a:xfrm>
            <a:off x="628650" y="882961"/>
            <a:ext cx="7886700" cy="4819218"/>
          </a:xfrm>
        </p:spPr>
        <p:txBody>
          <a:bodyPr>
            <a:normAutofit/>
          </a:bodyPr>
          <a:lstStyle/>
          <a:p>
            <a:pPr marL="274320" lvl="1">
              <a:spcAft>
                <a:spcPts val="600"/>
              </a:spcAft>
            </a:pPr>
            <a:r>
              <a:rPr lang="en-US" sz="2400" dirty="0"/>
              <a:t>This isn’t program funded through a grant, it is a way for people to put in funds that can be used to pay for rides</a:t>
            </a:r>
          </a:p>
          <a:p>
            <a:pPr marL="274320" lvl="1">
              <a:spcAft>
                <a:spcPts val="600"/>
              </a:spcAft>
            </a:pPr>
            <a:r>
              <a:rPr lang="en-US" sz="2400" dirty="0"/>
              <a:t>Money can be put into a particular persons’ account (family can pay for Mom’s rides)</a:t>
            </a:r>
          </a:p>
          <a:p>
            <a:pPr marL="274320" lvl="1">
              <a:spcAft>
                <a:spcPts val="600"/>
              </a:spcAft>
            </a:pPr>
            <a:r>
              <a:rPr lang="en-US" sz="2400" dirty="0"/>
              <a:t>General donations made to Sponsor-A-Ride allows us to pay for the rides through the best program (Volunteer, Employment, Reserve-A-Ride etc.)</a:t>
            </a:r>
          </a:p>
          <a:p>
            <a:pPr marL="274320" lvl="1">
              <a:spcAft>
                <a:spcPts val="600"/>
              </a:spcAft>
            </a:pPr>
            <a:r>
              <a:rPr lang="en-US" sz="2400" dirty="0"/>
              <a:t>During FY21 we were able to assist in </a:t>
            </a:r>
            <a:r>
              <a:rPr lang="en-US" dirty="0"/>
              <a:t>34</a:t>
            </a:r>
            <a:r>
              <a:rPr lang="en-US" sz="2400" dirty="0"/>
              <a:t> trips</a:t>
            </a:r>
          </a:p>
        </p:txBody>
      </p:sp>
    </p:spTree>
    <p:extLst>
      <p:ext uri="{BB962C8B-B14F-4D97-AF65-F5344CB8AC3E}">
        <p14:creationId xmlns:p14="http://schemas.microsoft.com/office/powerpoint/2010/main" val="350821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896A-D27A-064B-A17A-0F0947E9B2FF}"/>
              </a:ext>
            </a:extLst>
          </p:cNvPr>
          <p:cNvSpPr>
            <a:spLocks noGrp="1"/>
          </p:cNvSpPr>
          <p:nvPr>
            <p:ph type="title"/>
          </p:nvPr>
        </p:nvSpPr>
        <p:spPr>
          <a:xfrm>
            <a:off x="195209" y="4840142"/>
            <a:ext cx="8712485" cy="1403639"/>
          </a:xfrm>
        </p:spPr>
        <p:txBody>
          <a:bodyPr>
            <a:noAutofit/>
          </a:bodyPr>
          <a:lstStyle/>
          <a:p>
            <a:r>
              <a:rPr lang="en-US" sz="3200" b="1" dirty="0"/>
              <a:t>Our mission is to connect our neighbors with access to reliable transportation options that support healthy, independent living.</a:t>
            </a:r>
            <a:endParaRPr lang="en-US" sz="3200" dirty="0"/>
          </a:p>
        </p:txBody>
      </p:sp>
    </p:spTree>
    <p:extLst>
      <p:ext uri="{BB962C8B-B14F-4D97-AF65-F5344CB8AC3E}">
        <p14:creationId xmlns:p14="http://schemas.microsoft.com/office/powerpoint/2010/main" val="326105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755C-84F2-A643-BE61-ACF256ED1721}"/>
              </a:ext>
            </a:extLst>
          </p:cNvPr>
          <p:cNvSpPr>
            <a:spLocks noGrp="1"/>
          </p:cNvSpPr>
          <p:nvPr>
            <p:ph idx="1"/>
          </p:nvPr>
        </p:nvSpPr>
        <p:spPr>
          <a:xfrm>
            <a:off x="628650" y="1802423"/>
            <a:ext cx="7886700" cy="3899756"/>
          </a:xfrm>
        </p:spPr>
        <p:txBody>
          <a:bodyPr>
            <a:normAutofit/>
          </a:bodyPr>
          <a:lstStyle/>
          <a:p>
            <a:pPr marL="274320" lvl="1">
              <a:spcAft>
                <a:spcPts val="600"/>
              </a:spcAft>
            </a:pPr>
            <a:r>
              <a:rPr lang="en-US" sz="2400" dirty="0"/>
              <a:t>Transportation is what holds our community together.  Having a lot of social and medical services are great, but without access and transportation, they are meaningless for the populations who need them most. </a:t>
            </a:r>
          </a:p>
          <a:p>
            <a:pPr marL="274320" lvl="1">
              <a:spcAft>
                <a:spcPts val="600"/>
              </a:spcAft>
            </a:pPr>
            <a:r>
              <a:rPr lang="en-US" sz="2400" dirty="0"/>
              <a:t>Social isolation and accessibility issues are major overlooked problems existing in our community right now.  Engaging and educating elected officials could pose solutions to these issues. </a:t>
            </a:r>
          </a:p>
          <a:p>
            <a:pPr marL="45720" lvl="1" indent="0">
              <a:spcAft>
                <a:spcPts val="600"/>
              </a:spcAft>
              <a:buNone/>
            </a:pPr>
            <a:endParaRPr lang="en-US" sz="2400" dirty="0"/>
          </a:p>
        </p:txBody>
      </p:sp>
    </p:spTree>
    <p:extLst>
      <p:ext uri="{BB962C8B-B14F-4D97-AF65-F5344CB8AC3E}">
        <p14:creationId xmlns:p14="http://schemas.microsoft.com/office/powerpoint/2010/main" val="142367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CF5D-9D47-6E4B-9BCE-29E73887258D}"/>
              </a:ext>
            </a:extLst>
          </p:cNvPr>
          <p:cNvSpPr>
            <a:spLocks noGrp="1"/>
          </p:cNvSpPr>
          <p:nvPr>
            <p:ph type="title"/>
          </p:nvPr>
        </p:nvSpPr>
        <p:spPr/>
        <p:txBody>
          <a:bodyPr/>
          <a:lstStyle/>
          <a:p>
            <a:r>
              <a:rPr lang="en-US" dirty="0">
                <a:solidFill>
                  <a:schemeClr val="accent3"/>
                </a:solidFill>
              </a:rPr>
              <a:t>Non-Emergency Medical Transportation</a:t>
            </a:r>
          </a:p>
        </p:txBody>
      </p:sp>
    </p:spTree>
    <p:extLst>
      <p:ext uri="{BB962C8B-B14F-4D97-AF65-F5344CB8AC3E}">
        <p14:creationId xmlns:p14="http://schemas.microsoft.com/office/powerpoint/2010/main" val="335997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B2B23-E7C5-C54E-819E-F48803A9DBC0}"/>
              </a:ext>
            </a:extLst>
          </p:cNvPr>
          <p:cNvSpPr>
            <a:spLocks noGrp="1"/>
          </p:cNvSpPr>
          <p:nvPr>
            <p:ph idx="1"/>
          </p:nvPr>
        </p:nvSpPr>
        <p:spPr>
          <a:xfrm>
            <a:off x="628650" y="219808"/>
            <a:ext cx="7886700" cy="5957156"/>
          </a:xfrm>
        </p:spPr>
        <p:txBody>
          <a:bodyPr>
            <a:normAutofit/>
          </a:bodyPr>
          <a:lstStyle/>
          <a:p>
            <a:r>
              <a:rPr lang="en-US" sz="1600" dirty="0">
                <a:solidFill>
                  <a:schemeClr val="tx2"/>
                </a:solidFill>
                <a:latin typeface="Roboto Light" panose="02000000000000000000" pitchFamily="2" charset="0"/>
                <a:ea typeface="Roboto Light" panose="02000000000000000000" pitchFamily="2" charset="0"/>
                <a:cs typeface="+mj-cs"/>
              </a:rPr>
              <a:t>Through a contract with Health Care Authority (HCA), we schedule transportation for low-income individuals who need help accessing their Washington Medicaid medical appointments. </a:t>
            </a:r>
          </a:p>
          <a:p>
            <a:pPr>
              <a:lnSpc>
                <a:spcPct val="80000"/>
              </a:lnSpc>
              <a:spcAft>
                <a:spcPts val="1200"/>
              </a:spcAft>
            </a:pPr>
            <a:endParaRPr lang="en-US" sz="1600" dirty="0">
              <a:latin typeface="Roboto Light" panose="02000000000000000000" pitchFamily="2" charset="0"/>
              <a:ea typeface="Roboto Light" panose="02000000000000000000" pitchFamily="2" charset="0"/>
            </a:endParaRPr>
          </a:p>
          <a:p>
            <a:pPr>
              <a:lnSpc>
                <a:spcPct val="80000"/>
              </a:lnSpc>
              <a:spcAft>
                <a:spcPts val="1200"/>
              </a:spcAft>
            </a:pPr>
            <a:r>
              <a:rPr lang="en-US" sz="1600" dirty="0">
                <a:latin typeface="Roboto Light" panose="02000000000000000000" pitchFamily="2" charset="0"/>
                <a:ea typeface="Roboto Light" panose="02000000000000000000" pitchFamily="2" charset="0"/>
              </a:rPr>
              <a:t>Serves: Clark, Cowlitz, Klickitat, Skamania and Wahkiakum Counties</a:t>
            </a:r>
          </a:p>
          <a:p>
            <a:pPr>
              <a:lnSpc>
                <a:spcPct val="80000"/>
              </a:lnSpc>
              <a:spcAft>
                <a:spcPts val="1200"/>
              </a:spcAft>
            </a:pPr>
            <a:endParaRPr lang="en-US" sz="1600" dirty="0">
              <a:latin typeface="Roboto Light" panose="02000000000000000000" pitchFamily="2" charset="0"/>
              <a:ea typeface="Roboto Light" panose="02000000000000000000" pitchFamily="2" charset="0"/>
            </a:endParaRPr>
          </a:p>
          <a:p>
            <a:pPr>
              <a:lnSpc>
                <a:spcPct val="80000"/>
              </a:lnSpc>
              <a:spcAft>
                <a:spcPts val="1200"/>
              </a:spcAft>
            </a:pPr>
            <a:endParaRPr lang="en-US" sz="1600" dirty="0">
              <a:latin typeface="Roboto Light" panose="02000000000000000000" pitchFamily="2" charset="0"/>
              <a:ea typeface="Roboto Light" panose="02000000000000000000" pitchFamily="2" charset="0"/>
            </a:endParaRPr>
          </a:p>
          <a:p>
            <a:pPr>
              <a:lnSpc>
                <a:spcPct val="80000"/>
              </a:lnSpc>
              <a:spcAft>
                <a:spcPts val="1200"/>
              </a:spcAft>
            </a:pPr>
            <a:endParaRPr lang="en-US" sz="1600" dirty="0">
              <a:latin typeface="Roboto Light" panose="02000000000000000000" pitchFamily="2" charset="0"/>
              <a:ea typeface="Roboto Light" panose="02000000000000000000" pitchFamily="2" charset="0"/>
            </a:endParaRPr>
          </a:p>
          <a:p>
            <a:pPr>
              <a:lnSpc>
                <a:spcPct val="80000"/>
              </a:lnSpc>
              <a:spcAft>
                <a:spcPts val="1200"/>
              </a:spcAft>
            </a:pPr>
            <a:endParaRPr lang="en-US" sz="1600" dirty="0">
              <a:latin typeface="Roboto Light" panose="02000000000000000000" pitchFamily="2" charset="0"/>
              <a:ea typeface="Roboto Light" panose="02000000000000000000" pitchFamily="2" charset="0"/>
            </a:endParaRPr>
          </a:p>
          <a:p>
            <a:pPr>
              <a:lnSpc>
                <a:spcPct val="80000"/>
              </a:lnSpc>
              <a:spcAft>
                <a:spcPts val="1200"/>
              </a:spcAft>
            </a:pPr>
            <a:r>
              <a:rPr lang="en-US" sz="1600" dirty="0">
                <a:latin typeface="Roboto Light" panose="02000000000000000000" pitchFamily="2" charset="0"/>
                <a:ea typeface="Roboto Light" panose="02000000000000000000" pitchFamily="2" charset="0"/>
              </a:rPr>
              <a:t>Transportation provided to most Washington Medicaid eligible clients who are accessing covered medical appointments within their local community.</a:t>
            </a:r>
          </a:p>
          <a:p>
            <a:pPr>
              <a:lnSpc>
                <a:spcPct val="80000"/>
              </a:lnSpc>
              <a:spcAft>
                <a:spcPts val="1200"/>
              </a:spcAft>
            </a:pPr>
            <a:r>
              <a:rPr lang="en-US" sz="1600" dirty="0">
                <a:latin typeface="Roboto Light" panose="02000000000000000000" pitchFamily="2" charset="0"/>
                <a:ea typeface="Roboto Light" panose="02000000000000000000" pitchFamily="2" charset="0"/>
              </a:rPr>
              <a:t>If a medical service is not available in the client’s local community, transportation to the next closest provider may be arranged with proper documentation.</a:t>
            </a:r>
          </a:p>
          <a:p>
            <a:pPr>
              <a:lnSpc>
                <a:spcPct val="80000"/>
              </a:lnSpc>
              <a:spcAft>
                <a:spcPts val="1200"/>
              </a:spcAft>
            </a:pPr>
            <a:r>
              <a:rPr lang="en-US" sz="1600" dirty="0">
                <a:latin typeface="Roboto Light" panose="02000000000000000000" pitchFamily="2" charset="0"/>
                <a:ea typeface="Roboto Light" panose="02000000000000000000" pitchFamily="2" charset="0"/>
              </a:rPr>
              <a:t>Transportation for Washington Medicaid client who have no means of transportation.</a:t>
            </a:r>
          </a:p>
        </p:txBody>
      </p:sp>
      <p:pic>
        <p:nvPicPr>
          <p:cNvPr id="5" name="Picture 4">
            <a:extLst>
              <a:ext uri="{FF2B5EF4-FFF2-40B4-BE49-F238E27FC236}">
                <a16:creationId xmlns:a16="http://schemas.microsoft.com/office/drawing/2014/main" id="{1F17C2C8-8A9A-4DB5-A945-E984FA7F5262}"/>
              </a:ext>
            </a:extLst>
          </p:cNvPr>
          <p:cNvPicPr>
            <a:picLocks noChangeAspect="1"/>
          </p:cNvPicPr>
          <p:nvPr/>
        </p:nvPicPr>
        <p:blipFill>
          <a:blip r:embed="rId3"/>
          <a:stretch>
            <a:fillRect/>
          </a:stretch>
        </p:blipFill>
        <p:spPr>
          <a:xfrm>
            <a:off x="842963" y="1921485"/>
            <a:ext cx="6357938" cy="1940673"/>
          </a:xfrm>
          <a:prstGeom prst="rect">
            <a:avLst/>
          </a:prstGeom>
        </p:spPr>
      </p:pic>
    </p:spTree>
    <p:extLst>
      <p:ext uri="{BB962C8B-B14F-4D97-AF65-F5344CB8AC3E}">
        <p14:creationId xmlns:p14="http://schemas.microsoft.com/office/powerpoint/2010/main" val="173119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B2B23-E7C5-C54E-819E-F48803A9DBC0}"/>
              </a:ext>
            </a:extLst>
          </p:cNvPr>
          <p:cNvSpPr>
            <a:spLocks noGrp="1"/>
          </p:cNvSpPr>
          <p:nvPr>
            <p:ph idx="1"/>
          </p:nvPr>
        </p:nvSpPr>
        <p:spPr>
          <a:xfrm>
            <a:off x="628650" y="1544686"/>
            <a:ext cx="7886700" cy="3222749"/>
          </a:xfrm>
        </p:spPr>
        <p:txBody>
          <a:bodyPr>
            <a:normAutofit/>
          </a:bodyPr>
          <a:lstStyle/>
          <a:p>
            <a:pPr marL="274320" lvl="1">
              <a:lnSpc>
                <a:spcPct val="90000"/>
              </a:lnSpc>
              <a:spcAft>
                <a:spcPts val="600"/>
              </a:spcAft>
            </a:pPr>
            <a:r>
              <a:rPr lang="en-US" sz="1600" dirty="0">
                <a:latin typeface="Roboto Light" panose="02000000000000000000" pitchFamily="2" charset="0"/>
                <a:ea typeface="Roboto Light" panose="02000000000000000000" pitchFamily="2" charset="0"/>
              </a:rPr>
              <a:t>Bus Passes </a:t>
            </a:r>
          </a:p>
          <a:p>
            <a:pPr marL="274320" lvl="1">
              <a:lnSpc>
                <a:spcPct val="90000"/>
              </a:lnSpc>
              <a:spcAft>
                <a:spcPts val="600"/>
              </a:spcAft>
            </a:pPr>
            <a:r>
              <a:rPr lang="en-US" sz="1600" dirty="0">
                <a:latin typeface="Roboto Light" panose="02000000000000000000" pitchFamily="2" charset="0"/>
                <a:ea typeface="Roboto Light" panose="02000000000000000000" pitchFamily="2" charset="0"/>
              </a:rPr>
              <a:t>Gas Vouchers/Mileage Reimbursement</a:t>
            </a:r>
          </a:p>
          <a:p>
            <a:pPr marL="553720" lvl="2">
              <a:lnSpc>
                <a:spcPct val="90000"/>
              </a:lnSpc>
              <a:spcAft>
                <a:spcPts val="600"/>
              </a:spcAft>
            </a:pPr>
            <a:r>
              <a:rPr lang="en-US" sz="1600" dirty="0">
                <a:latin typeface="Roboto Light" panose="02000000000000000000" pitchFamily="2" charset="0"/>
                <a:ea typeface="Roboto Light" panose="02000000000000000000" pitchFamily="2" charset="0"/>
              </a:rPr>
              <a:t>Client must provide the agency with copies of current vehicle information (Driver’s license, Vehicle registration and Vehicle insurance)</a:t>
            </a:r>
          </a:p>
          <a:p>
            <a:pPr marL="274320" lvl="1">
              <a:lnSpc>
                <a:spcPct val="90000"/>
              </a:lnSpc>
              <a:spcAft>
                <a:spcPts val="600"/>
              </a:spcAft>
            </a:pPr>
            <a:r>
              <a:rPr lang="en-US" sz="1600" dirty="0">
                <a:latin typeface="Roboto Light" panose="02000000000000000000" pitchFamily="2" charset="0"/>
                <a:ea typeface="Roboto Light" panose="02000000000000000000" pitchFamily="2" charset="0"/>
              </a:rPr>
              <a:t>Volunteer Drivers</a:t>
            </a:r>
          </a:p>
          <a:p>
            <a:pPr marL="274320" lvl="1">
              <a:lnSpc>
                <a:spcPct val="90000"/>
              </a:lnSpc>
              <a:spcAft>
                <a:spcPts val="600"/>
              </a:spcAft>
            </a:pPr>
            <a:r>
              <a:rPr lang="en-US" sz="1600" dirty="0">
                <a:latin typeface="Roboto Light" panose="02000000000000000000" pitchFamily="2" charset="0"/>
                <a:ea typeface="Roboto Light" panose="02000000000000000000" pitchFamily="2" charset="0"/>
              </a:rPr>
              <a:t>Door-to-door (taxi/wheelchair accessible van)</a:t>
            </a:r>
          </a:p>
          <a:p>
            <a:pPr marL="274320" lvl="1">
              <a:lnSpc>
                <a:spcPct val="90000"/>
              </a:lnSpc>
              <a:spcAft>
                <a:spcPts val="600"/>
              </a:spcAft>
            </a:pPr>
            <a:r>
              <a:rPr lang="en-US" sz="1600" dirty="0">
                <a:latin typeface="Roboto Light" panose="02000000000000000000" pitchFamily="2" charset="0"/>
                <a:ea typeface="Roboto Light" panose="02000000000000000000" pitchFamily="2" charset="0"/>
              </a:rPr>
              <a:t>Train tickets</a:t>
            </a:r>
          </a:p>
          <a:p>
            <a:pPr marL="274320" lvl="1">
              <a:lnSpc>
                <a:spcPct val="90000"/>
              </a:lnSpc>
              <a:spcAft>
                <a:spcPts val="600"/>
              </a:spcAft>
            </a:pPr>
            <a:r>
              <a:rPr lang="en-US" sz="1600" dirty="0">
                <a:latin typeface="Roboto Light" panose="02000000000000000000" pitchFamily="2" charset="0"/>
                <a:ea typeface="Roboto Light" panose="02000000000000000000" pitchFamily="2" charset="0"/>
              </a:rPr>
              <a:t>Occasional plane trips</a:t>
            </a:r>
          </a:p>
        </p:txBody>
      </p:sp>
      <p:sp>
        <p:nvSpPr>
          <p:cNvPr id="4" name="Title 1">
            <a:extLst>
              <a:ext uri="{FF2B5EF4-FFF2-40B4-BE49-F238E27FC236}">
                <a16:creationId xmlns:a16="http://schemas.microsoft.com/office/drawing/2014/main" id="{4F10904C-B8C3-4DFA-A97E-2511BB516519}"/>
              </a:ext>
            </a:extLst>
          </p:cNvPr>
          <p:cNvSpPr>
            <a:spLocks noGrp="1"/>
          </p:cNvSpPr>
          <p:nvPr>
            <p:ph type="title"/>
          </p:nvPr>
        </p:nvSpPr>
        <p:spPr>
          <a:xfrm>
            <a:off x="628650" y="136524"/>
            <a:ext cx="7886700" cy="957985"/>
          </a:xfrm>
        </p:spPr>
        <p:txBody>
          <a:bodyPr/>
          <a:lstStyle/>
          <a:p>
            <a:r>
              <a:rPr lang="en-US" dirty="0">
                <a:solidFill>
                  <a:schemeClr val="accent3"/>
                </a:solidFill>
              </a:rPr>
              <a:t>Transportation Modes</a:t>
            </a:r>
          </a:p>
        </p:txBody>
      </p:sp>
      <p:pic>
        <p:nvPicPr>
          <p:cNvPr id="6" name="Picture 5">
            <a:extLst>
              <a:ext uri="{FF2B5EF4-FFF2-40B4-BE49-F238E27FC236}">
                <a16:creationId xmlns:a16="http://schemas.microsoft.com/office/drawing/2014/main" id="{F7F6C5C7-4A31-4609-BB87-82D7521CE7EF}"/>
              </a:ext>
            </a:extLst>
          </p:cNvPr>
          <p:cNvPicPr>
            <a:picLocks noChangeAspect="1"/>
          </p:cNvPicPr>
          <p:nvPr/>
        </p:nvPicPr>
        <p:blipFill>
          <a:blip r:embed="rId3"/>
          <a:stretch>
            <a:fillRect/>
          </a:stretch>
        </p:blipFill>
        <p:spPr>
          <a:xfrm>
            <a:off x="4122666" y="3672220"/>
            <a:ext cx="3908626" cy="2605750"/>
          </a:xfrm>
          <a:prstGeom prst="rect">
            <a:avLst/>
          </a:prstGeom>
        </p:spPr>
      </p:pic>
    </p:spTree>
    <p:extLst>
      <p:ext uri="{BB962C8B-B14F-4D97-AF65-F5344CB8AC3E}">
        <p14:creationId xmlns:p14="http://schemas.microsoft.com/office/powerpoint/2010/main" val="229027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B659-8C20-134A-8363-18893108E818}"/>
              </a:ext>
            </a:extLst>
          </p:cNvPr>
          <p:cNvSpPr>
            <a:spLocks noGrp="1"/>
          </p:cNvSpPr>
          <p:nvPr>
            <p:ph type="title"/>
          </p:nvPr>
        </p:nvSpPr>
        <p:spPr/>
        <p:txBody>
          <a:bodyPr/>
          <a:lstStyle/>
          <a:p>
            <a:r>
              <a:rPr lang="en-US" dirty="0">
                <a:solidFill>
                  <a:srgbClr val="00B1FF"/>
                </a:solidFill>
              </a:rPr>
              <a:t>Mobility Management</a:t>
            </a:r>
          </a:p>
        </p:txBody>
      </p:sp>
    </p:spTree>
    <p:extLst>
      <p:ext uri="{BB962C8B-B14F-4D97-AF65-F5344CB8AC3E}">
        <p14:creationId xmlns:p14="http://schemas.microsoft.com/office/powerpoint/2010/main" val="186577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991A-6667-6646-9748-8A807DEDB0DE}"/>
              </a:ext>
            </a:extLst>
          </p:cNvPr>
          <p:cNvSpPr>
            <a:spLocks noGrp="1"/>
          </p:cNvSpPr>
          <p:nvPr>
            <p:ph idx="1"/>
          </p:nvPr>
        </p:nvSpPr>
        <p:spPr>
          <a:xfrm>
            <a:off x="628650" y="659423"/>
            <a:ext cx="7886700" cy="4998795"/>
          </a:xfrm>
        </p:spPr>
        <p:txBody>
          <a:bodyPr>
            <a:normAutofit/>
          </a:bodyPr>
          <a:lstStyle/>
          <a:p>
            <a:pPr marL="274320" lvl="1">
              <a:spcAft>
                <a:spcPts val="600"/>
              </a:spcAft>
            </a:pPr>
            <a:r>
              <a:rPr lang="en-US" sz="2400" dirty="0"/>
              <a:t>Serves: Clark county</a:t>
            </a:r>
          </a:p>
          <a:p>
            <a:pPr marL="274320" lvl="1">
              <a:spcAft>
                <a:spcPts val="600"/>
              </a:spcAft>
            </a:pPr>
            <a:r>
              <a:rPr lang="en-US" sz="2400" dirty="0"/>
              <a:t>Focus on increasing access to service and transportation for seniors and those with a disability by advocating for accessibility and working with community organizations, businesses and local government</a:t>
            </a:r>
          </a:p>
          <a:p>
            <a:pPr marL="274320" lvl="1">
              <a:spcAft>
                <a:spcPts val="600"/>
              </a:spcAft>
            </a:pPr>
            <a:r>
              <a:rPr lang="en-US" sz="2400" dirty="0"/>
              <a:t>Focus is on all transportation needs</a:t>
            </a:r>
          </a:p>
          <a:p>
            <a:pPr marL="274320" lvl="1">
              <a:spcAft>
                <a:spcPts val="600"/>
              </a:spcAft>
            </a:pPr>
            <a:r>
              <a:rPr lang="en-US" sz="2400" dirty="0"/>
              <a:t>Funded through Enhanced Mobility of Seniors &amp; Individuals with Disabilities section of 5310 grant through the Federal Transit Administration</a:t>
            </a:r>
          </a:p>
        </p:txBody>
      </p:sp>
    </p:spTree>
    <p:extLst>
      <p:ext uri="{BB962C8B-B14F-4D97-AF65-F5344CB8AC3E}">
        <p14:creationId xmlns:p14="http://schemas.microsoft.com/office/powerpoint/2010/main" val="157262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6894B8-13CF-4C78-BD65-EF4546EEF608}"/>
              </a:ext>
            </a:extLst>
          </p:cNvPr>
          <p:cNvSpPr>
            <a:spLocks noGrp="1"/>
          </p:cNvSpPr>
          <p:nvPr>
            <p:ph type="title"/>
          </p:nvPr>
        </p:nvSpPr>
        <p:spPr/>
        <p:txBody>
          <a:bodyPr/>
          <a:lstStyle/>
          <a:p>
            <a:r>
              <a:rPr lang="en-US" dirty="0">
                <a:solidFill>
                  <a:schemeClr val="accent1"/>
                </a:solidFill>
              </a:rPr>
              <a:t>Trip Resource Center</a:t>
            </a:r>
          </a:p>
        </p:txBody>
      </p:sp>
    </p:spTree>
    <p:extLst>
      <p:ext uri="{BB962C8B-B14F-4D97-AF65-F5344CB8AC3E}">
        <p14:creationId xmlns:p14="http://schemas.microsoft.com/office/powerpoint/2010/main" val="355917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991A-6667-6646-9748-8A807DEDB0DE}"/>
              </a:ext>
            </a:extLst>
          </p:cNvPr>
          <p:cNvSpPr>
            <a:spLocks noGrp="1"/>
          </p:cNvSpPr>
          <p:nvPr>
            <p:ph idx="1"/>
          </p:nvPr>
        </p:nvSpPr>
        <p:spPr>
          <a:xfrm>
            <a:off x="628650" y="659423"/>
            <a:ext cx="7886700" cy="4998795"/>
          </a:xfrm>
        </p:spPr>
        <p:txBody>
          <a:bodyPr>
            <a:normAutofit/>
          </a:bodyPr>
          <a:lstStyle/>
          <a:p>
            <a:pPr marL="274320" lvl="1">
              <a:spcAft>
                <a:spcPts val="600"/>
              </a:spcAft>
            </a:pPr>
            <a:r>
              <a:rPr lang="en-US" sz="2400" dirty="0"/>
              <a:t>Trip Resource Center is an interactive website with transit and other transportation resources for SW Washington</a:t>
            </a:r>
          </a:p>
          <a:p>
            <a:pPr marL="274320" lvl="1">
              <a:spcAft>
                <a:spcPts val="600"/>
              </a:spcAft>
            </a:pPr>
            <a:r>
              <a:rPr lang="en-US" sz="2400" dirty="0"/>
              <a:t>Our Mobility Coordinator provides information to approximately 1,000 people about our services at outreach events a year</a:t>
            </a:r>
          </a:p>
          <a:p>
            <a:pPr marL="274320" lvl="1">
              <a:spcAft>
                <a:spcPts val="600"/>
              </a:spcAft>
            </a:pPr>
            <a:r>
              <a:rPr lang="en-US" sz="2400" dirty="0"/>
              <a:t>The programs flexibility allows the Coordinator to focus on several areas in order to make the most impact on local transportation accessibility</a:t>
            </a:r>
          </a:p>
        </p:txBody>
      </p:sp>
    </p:spTree>
    <p:extLst>
      <p:ext uri="{BB962C8B-B14F-4D97-AF65-F5344CB8AC3E}">
        <p14:creationId xmlns:p14="http://schemas.microsoft.com/office/powerpoint/2010/main" val="2002509667"/>
      </p:ext>
    </p:extLst>
  </p:cSld>
  <p:clrMapOvr>
    <a:masterClrMapping/>
  </p:clrMapOvr>
</p:sld>
</file>

<file path=ppt/theme/theme1.xml><?xml version="1.0" encoding="utf-8"?>
<a:theme xmlns:a="http://schemas.openxmlformats.org/drawingml/2006/main" name="Title Slide - Photos">
  <a:themeElements>
    <a:clrScheme name="Community in Motion">
      <a:dk1>
        <a:srgbClr val="000000"/>
      </a:dk1>
      <a:lt1>
        <a:srgbClr val="FFFFFF"/>
      </a:lt1>
      <a:dk2>
        <a:srgbClr val="5C5C60"/>
      </a:dk2>
      <a:lt2>
        <a:srgbClr val="E7E6E6"/>
      </a:lt2>
      <a:accent1>
        <a:srgbClr val="006DCC"/>
      </a:accent1>
      <a:accent2>
        <a:srgbClr val="FE5302"/>
      </a:accent2>
      <a:accent3>
        <a:srgbClr val="6A22A3"/>
      </a:accent3>
      <a:accent4>
        <a:srgbClr val="76C900"/>
      </a:accent4>
      <a:accent5>
        <a:srgbClr val="CB0097"/>
      </a:accent5>
      <a:accent6>
        <a:srgbClr val="C3DD00"/>
      </a:accent6>
      <a:hlink>
        <a:srgbClr val="006CC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 purple">
  <a:themeElements>
    <a:clrScheme name="Community in Motion">
      <a:dk1>
        <a:srgbClr val="000000"/>
      </a:dk1>
      <a:lt1>
        <a:srgbClr val="FFFFFF"/>
      </a:lt1>
      <a:dk2>
        <a:srgbClr val="5C5C60"/>
      </a:dk2>
      <a:lt2>
        <a:srgbClr val="E7E6E6"/>
      </a:lt2>
      <a:accent1>
        <a:srgbClr val="006DCC"/>
      </a:accent1>
      <a:accent2>
        <a:srgbClr val="FE5302"/>
      </a:accent2>
      <a:accent3>
        <a:srgbClr val="6A22A3"/>
      </a:accent3>
      <a:accent4>
        <a:srgbClr val="76C900"/>
      </a:accent4>
      <a:accent5>
        <a:srgbClr val="CB0097"/>
      </a:accent5>
      <a:accent6>
        <a:srgbClr val="C3DD00"/>
      </a:accent6>
      <a:hlink>
        <a:srgbClr val="006CC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 blue">
  <a:themeElements>
    <a:clrScheme name="Community in Motion">
      <a:dk1>
        <a:srgbClr val="000000"/>
      </a:dk1>
      <a:lt1>
        <a:srgbClr val="FFFFFF"/>
      </a:lt1>
      <a:dk2>
        <a:srgbClr val="5C5C60"/>
      </a:dk2>
      <a:lt2>
        <a:srgbClr val="E7E6E6"/>
      </a:lt2>
      <a:accent1>
        <a:srgbClr val="006DCC"/>
      </a:accent1>
      <a:accent2>
        <a:srgbClr val="FE5302"/>
      </a:accent2>
      <a:accent3>
        <a:srgbClr val="6A22A3"/>
      </a:accent3>
      <a:accent4>
        <a:srgbClr val="76C900"/>
      </a:accent4>
      <a:accent5>
        <a:srgbClr val="CB0097"/>
      </a:accent5>
      <a:accent6>
        <a:srgbClr val="C3DD00"/>
      </a:accent6>
      <a:hlink>
        <a:srgbClr val="006CC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 orange">
  <a:themeElements>
    <a:clrScheme name="Community in Motion">
      <a:dk1>
        <a:srgbClr val="000000"/>
      </a:dk1>
      <a:lt1>
        <a:srgbClr val="FFFFFF"/>
      </a:lt1>
      <a:dk2>
        <a:srgbClr val="5C5C60"/>
      </a:dk2>
      <a:lt2>
        <a:srgbClr val="E7E6E6"/>
      </a:lt2>
      <a:accent1>
        <a:srgbClr val="006DCC"/>
      </a:accent1>
      <a:accent2>
        <a:srgbClr val="FE5302"/>
      </a:accent2>
      <a:accent3>
        <a:srgbClr val="6A22A3"/>
      </a:accent3>
      <a:accent4>
        <a:srgbClr val="76C900"/>
      </a:accent4>
      <a:accent5>
        <a:srgbClr val="CB0097"/>
      </a:accent5>
      <a:accent6>
        <a:srgbClr val="C3DD00"/>
      </a:accent6>
      <a:hlink>
        <a:srgbClr val="006CC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 green">
  <a:themeElements>
    <a:clrScheme name="Community in Motion">
      <a:dk1>
        <a:srgbClr val="000000"/>
      </a:dk1>
      <a:lt1>
        <a:srgbClr val="FFFFFF"/>
      </a:lt1>
      <a:dk2>
        <a:srgbClr val="5C5C60"/>
      </a:dk2>
      <a:lt2>
        <a:srgbClr val="E7E6E6"/>
      </a:lt2>
      <a:accent1>
        <a:srgbClr val="006DCC"/>
      </a:accent1>
      <a:accent2>
        <a:srgbClr val="FE5302"/>
      </a:accent2>
      <a:accent3>
        <a:srgbClr val="6A22A3"/>
      </a:accent3>
      <a:accent4>
        <a:srgbClr val="76C900"/>
      </a:accent4>
      <a:accent5>
        <a:srgbClr val="CB0097"/>
      </a:accent5>
      <a:accent6>
        <a:srgbClr val="C3DD00"/>
      </a:accent6>
      <a:hlink>
        <a:srgbClr val="006CC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der">
  <a:themeElements>
    <a:clrScheme name="Community in Motion">
      <a:dk1>
        <a:srgbClr val="000000"/>
      </a:dk1>
      <a:lt1>
        <a:srgbClr val="FFFFFF"/>
      </a:lt1>
      <a:dk2>
        <a:srgbClr val="5C5C60"/>
      </a:dk2>
      <a:lt2>
        <a:srgbClr val="E7E6E6"/>
      </a:lt2>
      <a:accent1>
        <a:srgbClr val="006DCC"/>
      </a:accent1>
      <a:accent2>
        <a:srgbClr val="FE5302"/>
      </a:accent2>
      <a:accent3>
        <a:srgbClr val="6A22A3"/>
      </a:accent3>
      <a:accent4>
        <a:srgbClr val="76C900"/>
      </a:accent4>
      <a:accent5>
        <a:srgbClr val="CB0097"/>
      </a:accent5>
      <a:accent6>
        <a:srgbClr val="C3DD00"/>
      </a:accent6>
      <a:hlink>
        <a:srgbClr val="006CC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TotalTime>
  <Words>1461</Words>
  <Application>Microsoft Office PowerPoint</Application>
  <PresentationFormat>On-screen Show (4:3)</PresentationFormat>
  <Paragraphs>109</Paragraphs>
  <Slides>20</Slides>
  <Notes>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Calibri</vt:lpstr>
      <vt:lpstr>Roboto Light</vt:lpstr>
      <vt:lpstr>Title Slide - Photos</vt:lpstr>
      <vt:lpstr>Content - purple</vt:lpstr>
      <vt:lpstr>Content - blue</vt:lpstr>
      <vt:lpstr>Content - orange</vt:lpstr>
      <vt:lpstr>Content - green</vt:lpstr>
      <vt:lpstr>Divider</vt:lpstr>
      <vt:lpstr>Agency Overview</vt:lpstr>
      <vt:lpstr>Our mission is to connect our neighbors with access to reliable transportation options that support healthy, independent living.</vt:lpstr>
      <vt:lpstr>Non-Emergency Medical Transportation</vt:lpstr>
      <vt:lpstr>PowerPoint Presentation</vt:lpstr>
      <vt:lpstr>Transportation Modes</vt:lpstr>
      <vt:lpstr>Mobility Management</vt:lpstr>
      <vt:lpstr>PowerPoint Presentation</vt:lpstr>
      <vt:lpstr>Trip Resource Center</vt:lpstr>
      <vt:lpstr>PowerPoint Presentation</vt:lpstr>
      <vt:lpstr>North County Shuttle Service</vt:lpstr>
      <vt:lpstr>PowerPoint Presentation</vt:lpstr>
      <vt:lpstr>Volunteers in Motion</vt:lpstr>
      <vt:lpstr>PowerPoint Presentation</vt:lpstr>
      <vt:lpstr>Reserve A Ride</vt:lpstr>
      <vt:lpstr>PowerPoint Presentation</vt:lpstr>
      <vt:lpstr>Employment Transportation</vt:lpstr>
      <vt:lpstr>PowerPoint Presentation</vt:lpstr>
      <vt:lpstr>Sponsor A Ride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Jeananne Edwards</cp:lastModifiedBy>
  <cp:revision>37</cp:revision>
  <dcterms:created xsi:type="dcterms:W3CDTF">2020-05-05T17:38:17Z</dcterms:created>
  <dcterms:modified xsi:type="dcterms:W3CDTF">2022-04-21T18:52:30Z</dcterms:modified>
</cp:coreProperties>
</file>