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9" r:id="rId3"/>
    <p:sldId id="283" r:id="rId4"/>
    <p:sldId id="284" r:id="rId5"/>
    <p:sldId id="294" r:id="rId6"/>
    <p:sldId id="296" r:id="rId7"/>
    <p:sldId id="285" r:id="rId8"/>
    <p:sldId id="286" r:id="rId9"/>
    <p:sldId id="288" r:id="rId10"/>
    <p:sldId id="287" r:id="rId11"/>
    <p:sldId id="289" r:id="rId12"/>
    <p:sldId id="290" r:id="rId13"/>
    <p:sldId id="291" r:id="rId14"/>
    <p:sldId id="292" r:id="rId15"/>
    <p:sldId id="293" r:id="rId16"/>
    <p:sldId id="27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2E57"/>
    <a:srgbClr val="848968"/>
    <a:srgbClr val="B2A8BD"/>
    <a:srgbClr val="7F6D8C"/>
    <a:srgbClr val="442D56"/>
    <a:srgbClr val="003594"/>
    <a:srgbClr val="F7D117"/>
    <a:srgbClr val="788C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9" autoAdjust="0"/>
    <p:restoredTop sz="94660"/>
  </p:normalViewPr>
  <p:slideViewPr>
    <p:cSldViewPr snapToGrid="0">
      <p:cViewPr varScale="1">
        <p:scale>
          <a:sx n="84" d="100"/>
          <a:sy n="84" d="100"/>
        </p:scale>
        <p:origin x="27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281D1-523C-4E29-9626-70F24381C6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452E5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9FAAF6-BC9B-4F62-933E-E7D66DB235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0E8F2A-E0CA-4EB1-8698-80BE4D122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07920-7964-4E43-8FC2-EAAE927C71A5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09152D-25C6-4A5C-8A0F-A1A01FBB1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30">
            <a:extLst>
              <a:ext uri="{FF2B5EF4-FFF2-40B4-BE49-F238E27FC236}">
                <a16:creationId xmlns:a16="http://schemas.microsoft.com/office/drawing/2014/main" id="{8983D50B-6D8B-4AEF-9CF7-0B1E06084BDA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11353800" y="6521420"/>
            <a:ext cx="414554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b">
            <a:spAutoFit/>
          </a:bodyPr>
          <a:lstStyle/>
          <a:p>
            <a:pPr marL="1588" algn="ctr" defTabSz="901700" fontAlgn="base">
              <a:spcBef>
                <a:spcPct val="0"/>
              </a:spcBef>
              <a:spcAft>
                <a:spcPct val="0"/>
              </a:spcAft>
              <a:defRPr/>
            </a:pPr>
            <a:fld id="{8619C987-6AFB-422F-BFBD-B2B94DCD1E1B}" type="slidenum">
              <a:rPr lang="en-US" sz="1300" b="1">
                <a:solidFill>
                  <a:srgbClr val="003594"/>
                </a:solidFill>
                <a:latin typeface="Times New Roman" pitchFamily="18" charset="0"/>
              </a:rPr>
              <a:pPr marL="1588" algn="ctr" defTabSz="9017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lang="en-US" sz="1300" b="1" dirty="0">
                <a:solidFill>
                  <a:srgbClr val="003594"/>
                </a:solidFill>
                <a:latin typeface="Times New Roman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080234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7D72F1-DE60-4024-B020-C33C033C99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5825E4-1B5A-499F-A6B1-4C672B5BF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07920-7964-4E43-8FC2-EAAE927C71A5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92256A-E142-4D9D-BC0C-99A9F1CB7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A39343-FBE9-4445-B348-7115FECE3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8BDF7-047D-4543-8E63-F8348625F7F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B46911E-3DD1-472D-B3DA-6206753C8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57113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0DDC9D-DD21-4C48-8E68-256219216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452E5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520352-32BF-48D8-B3DE-42173EE251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BEE334-FC45-42D7-9D05-B0BCA4785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07920-7964-4E43-8FC2-EAAE927C71A5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3B5EC3-1D60-4653-A0B1-BC29FA8C3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87ECB-D632-4C12-A48A-D5C9C5976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8BDF7-047D-4543-8E63-F8348625F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213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604F6-D9E5-45B6-B0DD-C05975444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52E5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0BADB5-EB72-4770-89CF-8A7BDBDEFC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26D946-7834-4910-BC76-F1E54A18A7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FFAC0B-519E-423C-9A5D-6213B0815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07920-7964-4E43-8FC2-EAAE927C71A5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4DEE43-6ED0-44A1-AC1B-80424A33C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CF542D-44E5-4FDE-8718-DD2A9CB4E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8BDF7-047D-4543-8E63-F8348625F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031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E36C1-E17A-4B6F-86C7-18413879B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rgbClr val="452E5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808AE3-458B-4085-AF81-3E74FE0D3A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DC71AC-5A74-449A-A1BB-DC1DB07682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7A9F7C-4EBB-4CF9-916A-1883B1A8F1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866DF3-627C-47B0-99FB-BEFFFBF4D7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5224160-2545-4BF6-82BB-2F633C7E48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07920-7964-4E43-8FC2-EAAE927C71A5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D425837-0936-495F-9400-170BD567B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0407958-CE04-4D74-B883-13CFA6F30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8BDF7-047D-4543-8E63-F8348625F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735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FB257-FF0C-48DE-8A99-D36D50A00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52E5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B9D9A4-820F-4F28-945C-5971708EE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07920-7964-4E43-8FC2-EAAE927C71A5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DD0743-5EE4-4DD7-8761-5D212ED8B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7C41D4-3F9B-4C94-9AA1-8C7D5EB6D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8BDF7-047D-4543-8E63-F8348625F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937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C8428B-9A4C-4851-83CF-188BDC531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07920-7964-4E43-8FC2-EAAE927C71A5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95A95D-AFAF-499E-A036-21228FFDA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A6B8C8-6F64-4C25-8E82-3F3AE336A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52E57"/>
                </a:solidFill>
              </a:defRPr>
            </a:lvl1pPr>
          </a:lstStyle>
          <a:p>
            <a:fld id="{10B8BDF7-047D-4543-8E63-F8348625F7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610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A7EC5-C57F-4F71-9BEC-AE8948778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359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195EFF-66CE-4941-BD45-687BEEBDD3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FDEFB4-58A8-475D-A058-66512B6D0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07920-7964-4E43-8FC2-EAAE927C71A5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CEE950-3AC6-4000-B2A4-24A495185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36EC3E-D935-46DC-AC36-76BAE807D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8BDF7-047D-4543-8E63-F8348625F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638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DC0F84-1F0B-4AA9-8AD0-211EEFAAC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E39918-AE0F-472D-BA70-F78B8BCD30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B056B5-8CED-4294-A7BD-E3C305AD8A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07920-7964-4E43-8FC2-EAAE927C71A5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807B3E-3327-472A-A2C0-B1524F5A3C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18C599-70AB-4741-8400-03765F4C91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452E57"/>
                </a:solidFill>
              </a:defRPr>
            </a:lvl1pPr>
          </a:lstStyle>
          <a:p>
            <a:fld id="{10B8BDF7-047D-4543-8E63-F8348625F7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648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rgbClr val="452E57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councilforthehomeless.org/" TargetMode="Externa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5BCCF51-37C6-4C75-B2B4-889E57C9EDF2}"/>
              </a:ext>
            </a:extLst>
          </p:cNvPr>
          <p:cNvSpPr/>
          <p:nvPr/>
        </p:nvSpPr>
        <p:spPr>
          <a:xfrm>
            <a:off x="0" y="0"/>
            <a:ext cx="12192000" cy="6963508"/>
          </a:xfrm>
          <a:prstGeom prst="rect">
            <a:avLst/>
          </a:prstGeom>
          <a:solidFill>
            <a:srgbClr val="452E5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EB1D91-B2A7-45CD-88A3-735A3E2399BA}"/>
              </a:ext>
            </a:extLst>
          </p:cNvPr>
          <p:cNvSpPr txBox="1"/>
          <p:nvPr/>
        </p:nvSpPr>
        <p:spPr>
          <a:xfrm>
            <a:off x="539931" y="461554"/>
            <a:ext cx="2481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B3BA15-9AD3-4608-8A27-94D3FFBC01EE}"/>
              </a:ext>
            </a:extLst>
          </p:cNvPr>
          <p:cNvSpPr txBox="1"/>
          <p:nvPr/>
        </p:nvSpPr>
        <p:spPr>
          <a:xfrm>
            <a:off x="2640374" y="4310219"/>
            <a:ext cx="695814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bg1"/>
                </a:solidFill>
              </a:rPr>
              <a:t>2022 Clark County Point In Time Count </a:t>
            </a:r>
            <a:endParaRPr lang="en-US" sz="600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7F9A640-C952-45B2-A1A2-7538E7DFF8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8205" y="994150"/>
            <a:ext cx="5102489" cy="2321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66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1E0EC-AB55-448A-BC19-BE99CCD2C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314" y="500062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Shelters and a stemmed growth in unsheltered senior numbers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0AD98A-DCC6-4FCD-A33A-24F0B00EEA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982" y="1485901"/>
            <a:ext cx="10515600" cy="40005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Since 2017, we’ve seen a consistent annual growth in the number of seniors age 62+ experiencing unsheltered homelessness.</a:t>
            </a:r>
            <a:endParaRPr lang="en-US" dirty="0"/>
          </a:p>
          <a:p>
            <a:r>
              <a:rPr lang="en-US" dirty="0" smtClean="0"/>
              <a:t>3 in 2017.  Gradually increased to 37 by 2020.</a:t>
            </a:r>
          </a:p>
          <a:p>
            <a:r>
              <a:rPr lang="en-US" dirty="0" smtClean="0"/>
              <a:t>Early 2022 Bertha’s Place was open and prioritizing seniors age 55 and up.</a:t>
            </a:r>
            <a:endParaRPr lang="en-US" dirty="0"/>
          </a:p>
          <a:p>
            <a:r>
              <a:rPr lang="en-US" dirty="0" smtClean="0"/>
              <a:t>In the 2022 PIT count unsheltered seniors age 62+ remained at 37; same as two years prior.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73EB0A2-4BF9-47FC-9C4A-1661C9E6FA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5568" y="4684201"/>
            <a:ext cx="3611505" cy="177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07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1E0EC-AB55-448A-BC19-BE99CCD2C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314" y="500062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Unsheltered increase in singles or couples without children and unaccompanied youth populations.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0AD98A-DCC6-4FCD-A33A-24F0B00EEA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982" y="1485901"/>
            <a:ext cx="10515600" cy="40005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45% increase in number of unsheltered single individuals or couples without children.  457 in 2022 compared to 315 in 2020.</a:t>
            </a:r>
            <a:endParaRPr lang="en-US" dirty="0"/>
          </a:p>
          <a:p>
            <a:r>
              <a:rPr lang="en-US" dirty="0" smtClean="0"/>
              <a:t>Unaccompanied youth also increased from 2 in 2020 to 18 in 2022.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73EB0A2-4BF9-47FC-9C4A-1661C9E6FA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5568" y="4684201"/>
            <a:ext cx="3611505" cy="177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54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1E0EC-AB55-448A-BC19-BE99CCD2C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314" y="500062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Nearly 2 out of 3 people experiencing homelessness do not sleep outside.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0AD98A-DCC6-4FCD-A33A-24F0B00EEA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982" y="1485901"/>
            <a:ext cx="10515600" cy="40005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36% of people surveyed indicate they sleep outside.</a:t>
            </a:r>
            <a:endParaRPr lang="en-US" dirty="0"/>
          </a:p>
          <a:p>
            <a:r>
              <a:rPr lang="en-US" dirty="0" smtClean="0"/>
              <a:t>33% of people stayed in Emergency Shelter.</a:t>
            </a:r>
          </a:p>
          <a:p>
            <a:r>
              <a:rPr lang="en-US" dirty="0" smtClean="0"/>
              <a:t>15% of people in Transitional Housing.</a:t>
            </a:r>
          </a:p>
          <a:p>
            <a:r>
              <a:rPr lang="en-US" dirty="0" smtClean="0"/>
              <a:t>16% of people surveyed slept in their vehicle.</a:t>
            </a:r>
            <a:endParaRPr lang="en-US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73EB0A2-4BF9-47FC-9C4A-1661C9E6FA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5568" y="4684201"/>
            <a:ext cx="3611505" cy="177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19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1E0EC-AB55-448A-BC19-BE99CCD2C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314" y="500062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Affordable housing crisis in Clark County: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0AD98A-DCC6-4FCD-A33A-24F0B00EEA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982" y="1485901"/>
            <a:ext cx="10515600" cy="40005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sz="2400" dirty="0" smtClean="0"/>
              <a:t>Spring 2022 apartment market report shows a 2.7% vacancy rate for one-bedroom apartments. 2.9% for two-bedroom. </a:t>
            </a:r>
            <a:r>
              <a:rPr lang="en-US" sz="1600" dirty="0" smtClean="0"/>
              <a:t>Source: University of Washington Center for Real Estate </a:t>
            </a:r>
            <a:r>
              <a:rPr lang="en-US" sz="1600" dirty="0" smtClean="0"/>
              <a:t>Research’s Apartment Market Survey report</a:t>
            </a:r>
            <a:endParaRPr lang="en-US" sz="1600" dirty="0" smtClean="0"/>
          </a:p>
          <a:p>
            <a:r>
              <a:rPr lang="en-US" sz="1600" dirty="0"/>
              <a:t>https://wcrer.be.uw.edu/archived-reports/</a:t>
            </a:r>
            <a:endParaRPr lang="en-US" sz="1600" dirty="0" smtClean="0"/>
          </a:p>
          <a:p>
            <a:endParaRPr lang="en-US" sz="2400" dirty="0"/>
          </a:p>
          <a:p>
            <a:r>
              <a:rPr lang="en-US" sz="2400" dirty="0" smtClean="0"/>
              <a:t>Housing wage needed to afford the average one-bedroom apartment in Clark County is $</a:t>
            </a:r>
            <a:r>
              <a:rPr lang="en-US" sz="2400" dirty="0" smtClean="0"/>
              <a:t>29.08/</a:t>
            </a:r>
            <a:r>
              <a:rPr lang="en-US" sz="2400" dirty="0" err="1" smtClean="0"/>
              <a:t>hr</a:t>
            </a:r>
            <a:r>
              <a:rPr lang="en-US" sz="2400" dirty="0" smtClean="0"/>
              <a:t>  </a:t>
            </a:r>
            <a:r>
              <a:rPr lang="en-US" sz="1600" dirty="0" smtClean="0"/>
              <a:t>Source: National Low Income Housing Coalition Out of Reach 2021 report</a:t>
            </a:r>
          </a:p>
          <a:p>
            <a:r>
              <a:rPr lang="en-US" sz="1600" dirty="0"/>
              <a:t>https://reports.nlihc.org/oor/washington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73EB0A2-4BF9-47FC-9C4A-1661C9E6FA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5568" y="4684201"/>
            <a:ext cx="3611505" cy="177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73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1E0EC-AB55-448A-BC19-BE99CCD2C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314" y="500062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Q &amp; A: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73EB0A2-4BF9-47FC-9C4A-1661C9E6FA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3613" y="4693671"/>
            <a:ext cx="3611505" cy="1778569"/>
          </a:xfrm>
          <a:prstGeom prst="rect">
            <a:avLst/>
          </a:prstGeom>
        </p:spPr>
      </p:pic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113260" y="1485900"/>
            <a:ext cx="6006756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26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Dale Whitley, HMIS Administrator</a:t>
            </a:r>
          </a:p>
          <a:p>
            <a:r>
              <a:rPr lang="en-US" sz="2000" dirty="0"/>
              <a:t>360-993-9571</a:t>
            </a:r>
          </a:p>
          <a:p>
            <a:r>
              <a:rPr lang="en-US" sz="2000" dirty="0"/>
              <a:t>dwhitley@councilforthehomeless.org</a:t>
            </a:r>
          </a:p>
          <a:p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5023683" y="5147733"/>
            <a:ext cx="36403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www.councilforthehomeless.org</a:t>
            </a:r>
            <a:r>
              <a:rPr lang="en-US" dirty="0"/>
              <a:t>  </a:t>
            </a:r>
          </a:p>
          <a:p>
            <a:endParaRPr lang="en-US" dirty="0"/>
          </a:p>
          <a:p>
            <a:r>
              <a:rPr lang="en-US" dirty="0"/>
              <a:t>Housing Hotline:  360-695-9677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7709" y="309100"/>
            <a:ext cx="4267200" cy="220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805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1FBC2D3-A9AF-4EC6-A7DD-7A5C1A8CF42E}"/>
              </a:ext>
            </a:extLst>
          </p:cNvPr>
          <p:cNvSpPr txBox="1"/>
          <p:nvPr/>
        </p:nvSpPr>
        <p:spPr>
          <a:xfrm>
            <a:off x="1027474" y="4117725"/>
            <a:ext cx="10205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Visit </a:t>
            </a:r>
            <a:r>
              <a:rPr lang="en-US" sz="3200" b="1" dirty="0">
                <a:solidFill>
                  <a:schemeClr val="bg1"/>
                </a:solidFill>
              </a:rPr>
              <a:t>councilforthehomeless.org </a:t>
            </a:r>
            <a:r>
              <a:rPr lang="en-US" sz="3200" dirty="0">
                <a:solidFill>
                  <a:schemeClr val="bg1"/>
                </a:solidFill>
              </a:rPr>
              <a:t>for more info </a:t>
            </a:r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4D18E2BE-A991-44B4-ACD9-7D5327F12F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94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1E0EC-AB55-448A-BC19-BE99CCD2C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314" y="500062"/>
            <a:ext cx="10515600" cy="1325563"/>
          </a:xfrm>
        </p:spPr>
        <p:txBody>
          <a:bodyPr/>
          <a:lstStyle/>
          <a:p>
            <a:r>
              <a:rPr lang="en-US" dirty="0" smtClean="0"/>
              <a:t>PIT Count – What is it?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0AD98A-DCC6-4FCD-A33A-24F0B00EEA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47861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Single Night </a:t>
            </a:r>
            <a:r>
              <a:rPr lang="en-US" dirty="0" smtClean="0"/>
              <a:t>Snapshot – normally last Thursday in January</a:t>
            </a:r>
            <a:endParaRPr lang="en-US" dirty="0"/>
          </a:p>
          <a:p>
            <a:r>
              <a:rPr lang="en-US" dirty="0"/>
              <a:t>Required by HUD &amp; WA  Dept. of Commerce</a:t>
            </a:r>
          </a:p>
          <a:p>
            <a:r>
              <a:rPr lang="en-US" dirty="0"/>
              <a:t>Trends</a:t>
            </a:r>
          </a:p>
          <a:p>
            <a:r>
              <a:rPr lang="en-US" dirty="0"/>
              <a:t>New tools and increased effectiveness in counting each year </a:t>
            </a:r>
          </a:p>
          <a:p>
            <a:r>
              <a:rPr lang="en-US" dirty="0"/>
              <a:t>Enables better planning and funding determinations</a:t>
            </a:r>
          </a:p>
          <a:p>
            <a:r>
              <a:rPr lang="en-US" i="1" dirty="0"/>
              <a:t>Best</a:t>
            </a:r>
            <a:r>
              <a:rPr lang="en-US" dirty="0"/>
              <a:t> available data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73EB0A2-4BF9-47FC-9C4A-1661C9E6FA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9313" y="4579369"/>
            <a:ext cx="3611505" cy="177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57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1E0EC-AB55-448A-BC19-BE99CCD2C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314" y="500062"/>
            <a:ext cx="10515600" cy="1325563"/>
          </a:xfrm>
        </p:spPr>
        <p:txBody>
          <a:bodyPr/>
          <a:lstStyle/>
          <a:p>
            <a:r>
              <a:rPr lang="en-US" dirty="0" smtClean="0"/>
              <a:t>Data Sources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0AD98A-DCC6-4FCD-A33A-24F0B00EEA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47861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Sheltered Count</a:t>
            </a:r>
          </a:p>
          <a:p>
            <a:pPr lvl="1"/>
            <a:r>
              <a:rPr lang="en-US" dirty="0"/>
              <a:t>Homeless Management Information System</a:t>
            </a:r>
          </a:p>
          <a:p>
            <a:pPr lvl="1"/>
            <a:r>
              <a:rPr lang="en-US" dirty="0"/>
              <a:t>Non-HMIS (Domestic Violence shelters)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Unsheltered Count</a:t>
            </a:r>
          </a:p>
          <a:p>
            <a:pPr lvl="1"/>
            <a:r>
              <a:rPr lang="en-US" dirty="0"/>
              <a:t>Non HMIS – Service Locations</a:t>
            </a:r>
          </a:p>
          <a:p>
            <a:pPr lvl="1"/>
            <a:r>
              <a:rPr lang="en-US" dirty="0" err="1"/>
              <a:t>SafePark</a:t>
            </a:r>
            <a:r>
              <a:rPr lang="en-US" dirty="0"/>
              <a:t> Program</a:t>
            </a:r>
          </a:p>
          <a:p>
            <a:pPr lvl="1"/>
            <a:r>
              <a:rPr lang="en-US" dirty="0"/>
              <a:t>School District Homeless Liaisons</a:t>
            </a:r>
          </a:p>
          <a:p>
            <a:pPr lvl="1"/>
            <a:r>
              <a:rPr lang="en-US" dirty="0"/>
              <a:t>Street Count</a:t>
            </a:r>
          </a:p>
          <a:p>
            <a:pPr lvl="1"/>
            <a:r>
              <a:rPr lang="en-US" dirty="0"/>
              <a:t>Project Homeless Connect Event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73EB0A2-4BF9-47FC-9C4A-1661C9E6FA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9313" y="4579369"/>
            <a:ext cx="3611505" cy="177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14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1E0EC-AB55-448A-BC19-BE99CCD2C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314" y="500062"/>
            <a:ext cx="10515600" cy="1325563"/>
          </a:xfrm>
        </p:spPr>
        <p:txBody>
          <a:bodyPr/>
          <a:lstStyle/>
          <a:p>
            <a:r>
              <a:rPr lang="en-US" dirty="0" smtClean="0"/>
              <a:t>2021/2022 </a:t>
            </a:r>
            <a:r>
              <a:rPr lang="en-US" dirty="0" err="1" smtClean="0"/>
              <a:t>Covid</a:t>
            </a:r>
            <a:r>
              <a:rPr lang="en-US" dirty="0" smtClean="0"/>
              <a:t> Complications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0AD98A-DCC6-4FCD-A33A-24F0B00EEA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4337"/>
            <a:ext cx="10515600" cy="40005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No Project Homeless Connect event or unsheltered count in 2021.</a:t>
            </a:r>
            <a:endParaRPr lang="en-US" dirty="0"/>
          </a:p>
          <a:p>
            <a:r>
              <a:rPr lang="en-US" dirty="0" smtClean="0"/>
              <a:t>2022 count was originally scheduled during peak of Omicron surge in January. HUD provided a waiver to hold the count on February, 24 2022.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73EB0A2-4BF9-47FC-9C4A-1661C9E6FA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5568" y="4684201"/>
            <a:ext cx="3611505" cy="177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1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1E0EC-AB55-448A-BC19-BE99CCD2C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314" y="500062"/>
            <a:ext cx="10515600" cy="1325563"/>
          </a:xfrm>
        </p:spPr>
        <p:txBody>
          <a:bodyPr/>
          <a:lstStyle/>
          <a:p>
            <a:r>
              <a:rPr lang="en-US" dirty="0" smtClean="0"/>
              <a:t>2022 Process Highlights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0AD98A-DCC6-4FCD-A33A-24F0B00EEA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4337"/>
            <a:ext cx="10515600" cy="40005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Expanded professional outreach team participation</a:t>
            </a:r>
            <a:endParaRPr lang="en-US" dirty="0"/>
          </a:p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year count occurred in February instead of January</a:t>
            </a:r>
          </a:p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year that the count occurred during a “severe weather” day</a:t>
            </a:r>
            <a:endParaRPr lang="en-US" dirty="0"/>
          </a:p>
          <a:p>
            <a:r>
              <a:rPr lang="en-US" dirty="0"/>
              <a:t>Conducted surveys using mobile app – “Counting Us” for </a:t>
            </a:r>
            <a:r>
              <a:rPr lang="en-US" dirty="0" smtClean="0"/>
              <a:t>3rd year</a:t>
            </a:r>
          </a:p>
          <a:p>
            <a:r>
              <a:rPr lang="en-US" dirty="0" smtClean="0"/>
              <a:t> Safely held an in-person Project Homeless Connect event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73EB0A2-4BF9-47FC-9C4A-1661C9E6FA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5568" y="4684201"/>
            <a:ext cx="3611505" cy="177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68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0A34083D-B124-4A81-864D-CA6E518503F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60401"/>
            <a:ext cx="12191999" cy="6858000"/>
          </a:xfrm>
          <a:prstGeom prst="rect">
            <a:avLst/>
          </a:prstGeom>
        </p:spPr>
      </p:pic>
      <p:pic>
        <p:nvPicPr>
          <p:cNvPr id="7" name="Picture 6" descr="Shape, rectangle&#10;&#10;Description automatically generated">
            <a:extLst>
              <a:ext uri="{FF2B5EF4-FFF2-40B4-BE49-F238E27FC236}">
                <a16:creationId xmlns:a16="http://schemas.microsoft.com/office/drawing/2014/main" id="{ECF96D04-4945-4C77-85AF-5A0D3DABDB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84"/>
            <a:ext cx="12191999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694" y="0"/>
            <a:ext cx="45706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1419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73EB0A2-4BF9-47FC-9C4A-1661C9E6FA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5770" y="5453130"/>
            <a:ext cx="2316579" cy="1140853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54865" y="102429"/>
            <a:ext cx="9344891" cy="5482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41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1E0EC-AB55-448A-BC19-BE99CCD2C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314" y="500062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Increase in people within Sheltered count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0AD98A-DCC6-4FCD-A33A-24F0B00EEA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4337"/>
            <a:ext cx="10515600" cy="405245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389 people counted in ES in 2022. 213 in 2021.</a:t>
            </a:r>
            <a:endParaRPr lang="en-US" dirty="0"/>
          </a:p>
          <a:p>
            <a:r>
              <a:rPr lang="en-US" dirty="0" smtClean="0"/>
              <a:t>+45% in sheltered clients largely due to increased number of year-round ES bed capacity.</a:t>
            </a:r>
          </a:p>
          <a:p>
            <a:r>
              <a:rPr lang="en-US" dirty="0" smtClean="0"/>
              <a:t>Bertha’s Place, Bertha’s Too and </a:t>
            </a:r>
            <a:r>
              <a:rPr lang="en-US" dirty="0" smtClean="0"/>
              <a:t>safe </a:t>
            </a:r>
            <a:r>
              <a:rPr lang="en-US" dirty="0" smtClean="0"/>
              <a:t>living outpost community</a:t>
            </a:r>
            <a:endParaRPr lang="en-US" dirty="0"/>
          </a:p>
          <a:p>
            <a:r>
              <a:rPr lang="en-US" dirty="0" smtClean="0"/>
              <a:t>Family shelters were able to fully re-open </a:t>
            </a:r>
            <a:endParaRPr lang="en-US" dirty="0"/>
          </a:p>
          <a:p>
            <a:r>
              <a:rPr lang="en-US" dirty="0" smtClean="0"/>
              <a:t>Severe weather night added overflow beds</a:t>
            </a:r>
          </a:p>
          <a:p>
            <a:r>
              <a:rPr lang="en-US" dirty="0" smtClean="0"/>
              <a:t>39% more people in Transitional Housing 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73EB0A2-4BF9-47FC-9C4A-1661C9E6FA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0495" y="4829674"/>
            <a:ext cx="3611505" cy="177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93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1E0EC-AB55-448A-BC19-BE99CCD2C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314" y="500062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More family </a:t>
            </a:r>
            <a:r>
              <a:rPr lang="en-US" dirty="0"/>
              <a:t>s</a:t>
            </a:r>
            <a:r>
              <a:rPr lang="en-US" dirty="0" smtClean="0"/>
              <a:t>helter beds.  Less unsheltered family members.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0AD98A-DCC6-4FCD-A33A-24F0B00EEA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982" y="1485901"/>
            <a:ext cx="10515600" cy="40005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In comparison to 2020 count:</a:t>
            </a:r>
          </a:p>
          <a:p>
            <a:r>
              <a:rPr lang="en-US" dirty="0" smtClean="0"/>
              <a:t>42 more people staying in family emergency shelters in 2022</a:t>
            </a:r>
            <a:endParaRPr lang="en-US" dirty="0"/>
          </a:p>
          <a:p>
            <a:r>
              <a:rPr lang="en-US" dirty="0" smtClean="0"/>
              <a:t>49 less people in families with children experiencing unsheltered homeless in 2022.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73EB0A2-4BF9-47FC-9C4A-1661C9E6FA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5568" y="4684201"/>
            <a:ext cx="3611505" cy="177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12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4760</TotalTime>
  <Words>554</Words>
  <Application>Microsoft Office PowerPoint</Application>
  <PresentationFormat>Widescreen</PresentationFormat>
  <Paragraphs>75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Times New Roman</vt:lpstr>
      <vt:lpstr>Office Theme</vt:lpstr>
      <vt:lpstr>PowerPoint Presentation</vt:lpstr>
      <vt:lpstr>PIT Count – What is it?</vt:lpstr>
      <vt:lpstr>Data Sources</vt:lpstr>
      <vt:lpstr>2021/2022 Covid Complications</vt:lpstr>
      <vt:lpstr>2022 Process Highlights</vt:lpstr>
      <vt:lpstr>PowerPoint Presentation</vt:lpstr>
      <vt:lpstr>PowerPoint Presentation</vt:lpstr>
      <vt:lpstr>Increase in people within Sheltered count</vt:lpstr>
      <vt:lpstr>More family shelter beds.  Less unsheltered family members. </vt:lpstr>
      <vt:lpstr>Shelters and a stemmed growth in unsheltered senior numbers</vt:lpstr>
      <vt:lpstr>Unsheltered increase in singles or couples without children and unaccompanied youth populations.</vt:lpstr>
      <vt:lpstr>Nearly 2 out of 3 people experiencing homelessness do not sleep outside.</vt:lpstr>
      <vt:lpstr>Affordable housing crisis in Clark County:</vt:lpstr>
      <vt:lpstr>Q &amp; A:</vt:lpstr>
      <vt:lpstr>Thank You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Kendall Leeper</dc:creator>
  <cp:lastModifiedBy>Dale Whitley</cp:lastModifiedBy>
  <cp:revision>58</cp:revision>
  <dcterms:created xsi:type="dcterms:W3CDTF">2022-02-02T01:54:54Z</dcterms:created>
  <dcterms:modified xsi:type="dcterms:W3CDTF">2022-09-12T16:18:01Z</dcterms:modified>
</cp:coreProperties>
</file>