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88" r:id="rId1"/>
    <p:sldMasterId id="2147483995" r:id="rId2"/>
    <p:sldMasterId id="2147484000" r:id="rId3"/>
    <p:sldMasterId id="2147484010" r:id="rId4"/>
    <p:sldMasterId id="2147484029" r:id="rId5"/>
    <p:sldMasterId id="2147484045" r:id="rId6"/>
    <p:sldMasterId id="2147484049" r:id="rId7"/>
  </p:sldMasterIdLst>
  <p:notesMasterIdLst>
    <p:notesMasterId r:id="rId19"/>
  </p:notesMasterIdLst>
  <p:handoutMasterIdLst>
    <p:handoutMasterId r:id="rId20"/>
  </p:handoutMasterIdLst>
  <p:sldIdLst>
    <p:sldId id="282" r:id="rId8"/>
    <p:sldId id="283" r:id="rId9"/>
    <p:sldId id="293" r:id="rId10"/>
    <p:sldId id="294" r:id="rId11"/>
    <p:sldId id="295" r:id="rId12"/>
    <p:sldId id="296" r:id="rId13"/>
    <p:sldId id="297" r:id="rId14"/>
    <p:sldId id="292" r:id="rId15"/>
    <p:sldId id="286" r:id="rId16"/>
    <p:sldId id="288"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53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5A5B"/>
    <a:srgbClr val="D8872A"/>
    <a:srgbClr val="FFFFFF"/>
    <a:srgbClr val="BCC135"/>
    <a:srgbClr val="DFA33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0"/>
    <p:restoredTop sz="94622"/>
  </p:normalViewPr>
  <p:slideViewPr>
    <p:cSldViewPr snapToGrid="0" snapToObjects="1">
      <p:cViewPr varScale="1">
        <p:scale>
          <a:sx n="108" d="100"/>
          <a:sy n="108" d="100"/>
        </p:scale>
        <p:origin x="1302" y="96"/>
      </p:cViewPr>
      <p:guideLst>
        <p:guide orient="horz" pos="4152"/>
        <p:guide pos="53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9D85E-939B-F44F-A06B-8ADEE0F99366}" type="datetimeFigureOut">
              <a:rPr lang="en-US" smtClean="0"/>
              <a:t>9/8/2022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D8527-D853-AA43-922D-46269FE724BE}" type="slidenum">
              <a:rPr lang="en-US" smtClean="0"/>
              <a:t>‹#›</a:t>
            </a:fld>
            <a:endParaRPr lang="en-US" dirty="0"/>
          </a:p>
        </p:txBody>
      </p:sp>
    </p:spTree>
    <p:extLst>
      <p:ext uri="{BB962C8B-B14F-4D97-AF65-F5344CB8AC3E}">
        <p14:creationId xmlns:p14="http://schemas.microsoft.com/office/powerpoint/2010/main" val="120746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7CEB-8877-C748-AC58-FC405D8BA0F4}" type="datetimeFigureOut">
              <a:rPr lang="en-US" smtClean="0"/>
              <a:t>9/8/2022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BD1CD-C9A7-3343-AB3F-0F32B4D81F28}" type="slidenum">
              <a:rPr lang="en-US" smtClean="0"/>
              <a:t>‹#›</a:t>
            </a:fld>
            <a:endParaRPr lang="en-US" dirty="0"/>
          </a:p>
        </p:txBody>
      </p:sp>
    </p:spTree>
    <p:extLst>
      <p:ext uri="{BB962C8B-B14F-4D97-AF65-F5344CB8AC3E}">
        <p14:creationId xmlns:p14="http://schemas.microsoft.com/office/powerpoint/2010/main" val="14823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dirty="0"/>
              <a:t>Presenter</a:t>
            </a:r>
          </a:p>
        </p:txBody>
      </p:sp>
      <p:cxnSp>
        <p:nvCxnSpPr>
          <p:cNvPr id="9" name="Straight Connector 8"/>
          <p:cNvCxnSpPr/>
          <p:nvPr userDrawn="1"/>
        </p:nvCxnSpPr>
        <p:spPr>
          <a:xfrm>
            <a:off x="1143000" y="3279465"/>
            <a:ext cx="6858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1679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363802"/>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3/11/2021</a:t>
            </a:r>
            <a:endParaRPr lang="en-US" dirty="0"/>
          </a:p>
        </p:txBody>
      </p:sp>
      <p:sp>
        <p:nvSpPr>
          <p:cNvPr id="21" name="Footer Placeholder 20"/>
          <p:cNvSpPr>
            <a:spLocks noGrp="1"/>
          </p:cNvSpPr>
          <p:nvPr>
            <p:ph type="ftr" sz="quarter" idx="22"/>
          </p:nvPr>
        </p:nvSpPr>
        <p:spPr/>
        <p:txBody>
          <a:bodyPr/>
          <a:lstStyle/>
          <a:p>
            <a:r>
              <a:rPr lang="en-US"/>
              <a:t>Veterans Advisory Board</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29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3/11/2021</a:t>
            </a:r>
            <a:endParaRPr lang="en-US" dirty="0"/>
          </a:p>
        </p:txBody>
      </p:sp>
      <p:sp>
        <p:nvSpPr>
          <p:cNvPr id="9" name="Footer Placeholder 8"/>
          <p:cNvSpPr>
            <a:spLocks noGrp="1"/>
          </p:cNvSpPr>
          <p:nvPr>
            <p:ph type="ftr" sz="quarter" idx="21"/>
          </p:nvPr>
        </p:nvSpPr>
        <p:spPr/>
        <p:txBody>
          <a:bodyPr/>
          <a:lstStyle/>
          <a:p>
            <a:r>
              <a:rPr lang="en-US"/>
              <a:t>Veterans Advisory Board</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554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rgbClr val="D8872A">
              <a:alpha val="29804"/>
            </a:srgb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3/11/2021</a:t>
            </a:r>
            <a:endParaRPr lang="en-US" dirty="0"/>
          </a:p>
        </p:txBody>
      </p:sp>
      <p:sp>
        <p:nvSpPr>
          <p:cNvPr id="20" name="Footer Placeholder 19"/>
          <p:cNvSpPr>
            <a:spLocks noGrp="1"/>
          </p:cNvSpPr>
          <p:nvPr>
            <p:ph type="ftr" sz="quarter" idx="16"/>
          </p:nvPr>
        </p:nvSpPr>
        <p:spPr/>
        <p:txBody>
          <a:bodyPr/>
          <a:lstStyle/>
          <a:p>
            <a:r>
              <a:rPr lang="en-US"/>
              <a:t>Veterans Advisory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2958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rgbClr val="D8872A">
              <a:alpha val="29804"/>
            </a:srgb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3/11/2021</a:t>
            </a:r>
            <a:endParaRPr lang="en-US" dirty="0"/>
          </a:p>
        </p:txBody>
      </p:sp>
      <p:sp>
        <p:nvSpPr>
          <p:cNvPr id="20" name="Footer Placeholder 19"/>
          <p:cNvSpPr>
            <a:spLocks noGrp="1"/>
          </p:cNvSpPr>
          <p:nvPr>
            <p:ph type="ftr" sz="quarter" idx="16"/>
          </p:nvPr>
        </p:nvSpPr>
        <p:spPr/>
        <p:txBody>
          <a:bodyPr/>
          <a:lstStyle/>
          <a:p>
            <a:r>
              <a:rPr lang="en-US"/>
              <a:t>Veterans Advisory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49091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3/11/2021</a:t>
            </a:r>
            <a:endParaRPr lang="en-US" dirty="0"/>
          </a:p>
        </p:txBody>
      </p:sp>
      <p:sp>
        <p:nvSpPr>
          <p:cNvPr id="14" name="Footer Placeholder 13"/>
          <p:cNvSpPr>
            <a:spLocks noGrp="1"/>
          </p:cNvSpPr>
          <p:nvPr>
            <p:ph type="ftr" sz="quarter" idx="17"/>
          </p:nvPr>
        </p:nvSpPr>
        <p:spPr/>
        <p:txBody>
          <a:bodyPr/>
          <a:lstStyle/>
          <a:p>
            <a:r>
              <a:rPr lang="en-US"/>
              <a:t>Veterans Advisory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6029541" y="1243753"/>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58081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3"/>
            <a:ext cx="6858000" cy="2157102"/>
          </a:xfrm>
          <a:prstGeom prst="rect">
            <a:avLst/>
          </a:prstGeom>
        </p:spPr>
        <p:txBody>
          <a:bodyPr anchor="b"/>
          <a:lstStyle>
            <a:lvl1pPr algn="l">
              <a:defRPr sz="4500"/>
            </a:lvl1pPr>
          </a:lstStyle>
          <a:p>
            <a:r>
              <a:rPr lang="en-US" dirty="0"/>
              <a:t>Section title</a:t>
            </a:r>
          </a:p>
        </p:txBody>
      </p:sp>
      <p:sp>
        <p:nvSpPr>
          <p:cNvPr id="4" name="Date Placeholder 3"/>
          <p:cNvSpPr>
            <a:spLocks noGrp="1"/>
          </p:cNvSpPr>
          <p:nvPr>
            <p:ph type="dt" sz="half" idx="10"/>
          </p:nvPr>
        </p:nvSpPr>
        <p:spPr/>
        <p:txBody>
          <a:bodyPr/>
          <a:lstStyle/>
          <a:p>
            <a:r>
              <a:rPr lang="en-US"/>
              <a:t>3/11/2021</a:t>
            </a:r>
            <a:endParaRPr lang="en-US" dirty="0"/>
          </a:p>
        </p:txBody>
      </p:sp>
      <p:sp>
        <p:nvSpPr>
          <p:cNvPr id="5" name="Footer Placeholder 4"/>
          <p:cNvSpPr>
            <a:spLocks noGrp="1"/>
          </p:cNvSpPr>
          <p:nvPr>
            <p:ph type="ftr" sz="quarter" idx="11"/>
          </p:nvPr>
        </p:nvSpPr>
        <p:spPr/>
        <p:txBody>
          <a:bodyPr/>
          <a:lstStyle/>
          <a:p>
            <a:r>
              <a:rPr lang="en-US"/>
              <a:t>Veterans Advisory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691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831898" y="3687731"/>
            <a:ext cx="7539533" cy="659493"/>
          </a:xfrm>
        </p:spPr>
        <p:txBody>
          <a:bodyPr anchor="b">
            <a:normAutofit/>
          </a:bodyPr>
          <a:lstStyle>
            <a:lvl1pPr marL="0" indent="0" algn="r">
              <a:buNone/>
              <a:defRPr sz="135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831898" y="693739"/>
            <a:ext cx="7538991" cy="2860734"/>
          </a:xfrm>
        </p:spPr>
        <p:txBody>
          <a:bodyPr anchor="b">
            <a:normAutofit/>
          </a:bodyPr>
          <a:lstStyle>
            <a:lvl1pPr marL="0" indent="0">
              <a:buNone/>
              <a:defRPr sz="2700" b="0" i="1">
                <a:latin typeface="Garamond" charset="0"/>
                <a:ea typeface="Garamond" charset="0"/>
                <a:cs typeface="Garamon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3/11/2021</a:t>
            </a:r>
            <a:endParaRPr lang="en-US" dirty="0"/>
          </a:p>
        </p:txBody>
      </p:sp>
      <p:sp>
        <p:nvSpPr>
          <p:cNvPr id="13" name="Footer Placeholder 12"/>
          <p:cNvSpPr>
            <a:spLocks noGrp="1"/>
          </p:cNvSpPr>
          <p:nvPr>
            <p:ph type="ftr" sz="quarter" idx="20"/>
          </p:nvPr>
        </p:nvSpPr>
        <p:spPr/>
        <p:txBody>
          <a:bodyPr/>
          <a:lstStyle/>
          <a:p>
            <a:r>
              <a:rPr lang="en-US"/>
              <a:t>Veterans Advisory Board</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82833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5"/>
            <a:ext cx="6858000" cy="1531459"/>
          </a:xfrm>
          <a:prstGeom prst="rect">
            <a:avLst/>
          </a:prstGeom>
        </p:spPr>
        <p:txBody>
          <a:bodyPr anchor="b"/>
          <a:lstStyle>
            <a:lvl1pPr algn="l">
              <a:defRPr sz="4500" baseline="0"/>
            </a:lvl1pPr>
          </a:lstStyle>
          <a:p>
            <a:r>
              <a:rPr lang="en-US" dirty="0"/>
              <a:t>Final slide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a:t>3/11/2021</a:t>
            </a:r>
            <a:endParaRPr lang="en-US"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a:t>Veterans Advisory Board</a:t>
            </a:r>
            <a:endParaRPr lang="en-US" dirty="0"/>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143001" y="3262032"/>
            <a:ext cx="6876261" cy="756271"/>
          </a:xfrm>
        </p:spPr>
        <p:txBody>
          <a:bodyPr anchor="b">
            <a:normAutofit/>
          </a:bodyPr>
          <a:lstStyle>
            <a:lvl1pPr marL="0" indent="0">
              <a:buNone/>
              <a:defRPr sz="2700"/>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a:t>
            </a:r>
          </a:p>
        </p:txBody>
      </p:sp>
      <p:sp>
        <p:nvSpPr>
          <p:cNvPr id="8" name="Text Placeholder 4"/>
          <p:cNvSpPr>
            <a:spLocks noGrp="1"/>
          </p:cNvSpPr>
          <p:nvPr>
            <p:ph type="body" sz="quarter" idx="19" hasCustomPrompt="1"/>
          </p:nvPr>
        </p:nvSpPr>
        <p:spPr>
          <a:xfrm>
            <a:off x="1143001" y="4018305"/>
            <a:ext cx="6876261" cy="1478165"/>
          </a:xfrm>
        </p:spPr>
        <p:txBody>
          <a:bodyPr anchor="b">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Additional info</a:t>
            </a:r>
          </a:p>
        </p:txBody>
      </p:sp>
    </p:spTree>
    <p:extLst>
      <p:ext uri="{BB962C8B-B14F-4D97-AF65-F5344CB8AC3E}">
        <p14:creationId xmlns:p14="http://schemas.microsoft.com/office/powerpoint/2010/main" val="16361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95" y="365126"/>
            <a:ext cx="7700211"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3/11/2021</a:t>
            </a:r>
            <a:endParaRPr lang="en-US" dirty="0"/>
          </a:p>
        </p:txBody>
      </p:sp>
      <p:sp>
        <p:nvSpPr>
          <p:cNvPr id="4" name="Footer Placeholder 3"/>
          <p:cNvSpPr>
            <a:spLocks noGrp="1"/>
          </p:cNvSpPr>
          <p:nvPr>
            <p:ph type="ftr" sz="quarter" idx="11"/>
          </p:nvPr>
        </p:nvSpPr>
        <p:spPr/>
        <p:txBody>
          <a:bodyPr/>
          <a:lstStyle/>
          <a:p>
            <a:r>
              <a:rPr lang="en-US"/>
              <a:t>Veterans Advisory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0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3/11/2021</a:t>
            </a:r>
            <a:endParaRPr lang="en-US" dirty="0"/>
          </a:p>
        </p:txBody>
      </p:sp>
      <p:sp>
        <p:nvSpPr>
          <p:cNvPr id="6" name="Footer Placeholder 5"/>
          <p:cNvSpPr>
            <a:spLocks noGrp="1"/>
          </p:cNvSpPr>
          <p:nvPr>
            <p:ph type="ftr" sz="quarter" idx="11"/>
          </p:nvPr>
        </p:nvSpPr>
        <p:spPr/>
        <p:txBody>
          <a:bodyPr/>
          <a:lstStyle/>
          <a:p>
            <a:r>
              <a:rPr lang="en-US"/>
              <a:t>Veterans Advisory Board</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721895" y="365126"/>
            <a:ext cx="7700211" cy="673029"/>
          </a:xfrm>
        </p:spPr>
        <p:txBody>
          <a:bodyPr/>
          <a:lstStyle/>
          <a:p>
            <a:r>
              <a:rPr lang="en-US" dirty="0"/>
              <a:t>Slide title</a:t>
            </a:r>
          </a:p>
        </p:txBody>
      </p:sp>
      <p:cxnSp>
        <p:nvCxnSpPr>
          <p:cNvPr id="9" name="Straight Connector 8"/>
          <p:cNvCxnSpPr/>
          <p:nvPr userDrawn="1"/>
        </p:nvCxnSpPr>
        <p:spPr>
          <a:xfrm>
            <a:off x="721895" y="1038154"/>
            <a:ext cx="4532468"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defRPr sz="21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3/11/2021</a:t>
            </a:r>
            <a:endParaRPr lang="en-US" dirty="0"/>
          </a:p>
        </p:txBody>
      </p:sp>
      <p:sp>
        <p:nvSpPr>
          <p:cNvPr id="13" name="Footer Placeholder 12"/>
          <p:cNvSpPr>
            <a:spLocks noGrp="1"/>
          </p:cNvSpPr>
          <p:nvPr>
            <p:ph type="ftr" sz="quarter" idx="15"/>
          </p:nvPr>
        </p:nvSpPr>
        <p:spPr/>
        <p:txBody>
          <a:bodyPr/>
          <a:lstStyle/>
          <a:p>
            <a:r>
              <a:rPr lang="en-US"/>
              <a:t>Veterans Advisory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267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3/11/2021</a:t>
            </a:r>
            <a:endParaRPr lang="en-US" dirty="0"/>
          </a:p>
        </p:txBody>
      </p:sp>
      <p:sp>
        <p:nvSpPr>
          <p:cNvPr id="4" name="Footer Placeholder 3"/>
          <p:cNvSpPr>
            <a:spLocks noGrp="1"/>
          </p:cNvSpPr>
          <p:nvPr>
            <p:ph type="ftr" sz="quarter" idx="11"/>
          </p:nvPr>
        </p:nvSpPr>
        <p:spPr/>
        <p:txBody>
          <a:bodyPr/>
          <a:lstStyle/>
          <a:p>
            <a:r>
              <a:rPr lang="en-US"/>
              <a:t>Veterans Advisory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7126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hoto slide, white footer">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3/11/2021</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Veterans Advisory Board</a:t>
            </a:r>
            <a:endParaRPr lang="en-US" dirty="0"/>
          </a:p>
        </p:txBody>
      </p:sp>
      <p:sp>
        <p:nvSpPr>
          <p:cNvPr id="14"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1697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full image, option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lgn="l">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FFFFFF"/>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FFFFFF"/>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8"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bg1"/>
                </a:solidFill>
                <a:latin typeface="Arial" charset="0"/>
                <a:ea typeface="Arial" charset="0"/>
                <a:cs typeface="Arial" charset="0"/>
              </a:defRPr>
            </a:lvl1pPr>
          </a:lstStyle>
          <a:p>
            <a:r>
              <a:rPr lang="en-US"/>
              <a:t>3/11/2021</a:t>
            </a:r>
            <a:endParaRPr lang="en-US" dirty="0"/>
          </a:p>
        </p:txBody>
      </p:sp>
      <p:sp>
        <p:nvSpPr>
          <p:cNvPr id="10"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r>
              <a:rPr lang="en-US"/>
              <a:t>Veterans Advisory Board</a:t>
            </a:r>
            <a:endParaRPr lang="en-US" dirty="0"/>
          </a:p>
        </p:txBody>
      </p:sp>
      <p:sp>
        <p:nvSpPr>
          <p:cNvPr id="11"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82759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full image, option 2">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304800" y="1594827"/>
            <a:ext cx="7694455" cy="476250"/>
          </a:xfrm>
          <a:prstGeom prst="rect">
            <a:avLst/>
          </a:prstGeom>
        </p:spPr>
        <p:txBody>
          <a:bodyPr/>
          <a:lstStyle>
            <a:lvl1pPr marL="0" indent="0">
              <a:buNone/>
              <a:defRPr sz="2100">
                <a:solidFill>
                  <a:srgbClr val="005A5B"/>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304800" y="572203"/>
            <a:ext cx="7694455" cy="1079500"/>
          </a:xfrm>
          <a:prstGeom prst="rect">
            <a:avLst/>
          </a:prstGeom>
        </p:spPr>
        <p:txBody>
          <a:bodyPr/>
          <a:lstStyle>
            <a:lvl1pPr marL="0" indent="0">
              <a:buNone/>
              <a:defRPr sz="4500">
                <a:solidFill>
                  <a:srgbClr val="005A5B"/>
                </a:solidFill>
                <a:latin typeface="Gill Sans" charset="0"/>
                <a:ea typeface="Gill Sans" charset="0"/>
                <a:cs typeface="Gill Sans"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174107"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4" name="Content Placeholder 3"/>
          <p:cNvSpPr>
            <a:spLocks noGrp="1"/>
          </p:cNvSpPr>
          <p:nvPr>
            <p:ph sz="quarter" idx="19" hasCustomPrompt="1"/>
          </p:nvPr>
        </p:nvSpPr>
        <p:spPr>
          <a:xfrm>
            <a:off x="0" y="6254496"/>
            <a:ext cx="9141714" cy="603504"/>
          </a:xfrm>
          <a:prstGeom prst="rect">
            <a:avLst/>
          </a:prstGeom>
          <a:blipFill>
            <a:blip r:embed="rId3"/>
            <a:stretch>
              <a:fillRect/>
            </a:stretch>
          </a:blipFill>
        </p:spPr>
        <p:txBody>
          <a:bodyPr/>
          <a:lstStyle>
            <a:lvl1pPr marL="0" indent="0">
              <a:buNone/>
              <a:defRPr baseline="0"/>
            </a:lvl1pPr>
          </a:lstStyle>
          <a:p>
            <a:pPr lvl="0"/>
            <a:r>
              <a:rPr lang="en-US"/>
              <a:t> </a:t>
            </a:r>
            <a:endParaRPr lang="en-US" dirty="0"/>
          </a:p>
        </p:txBody>
      </p:sp>
      <p:sp>
        <p:nvSpPr>
          <p:cNvPr id="10" name="Date Placeholder 3"/>
          <p:cNvSpPr>
            <a:spLocks noGrp="1"/>
          </p:cNvSpPr>
          <p:nvPr>
            <p:ph type="dt" sz="half" idx="10"/>
          </p:nvPr>
        </p:nvSpPr>
        <p:spPr>
          <a:xfrm>
            <a:off x="7827762" y="6459485"/>
            <a:ext cx="726086" cy="365125"/>
          </a:xfrm>
          <a:prstGeom prst="rect">
            <a:avLst/>
          </a:prstGeom>
        </p:spPr>
        <p:txBody>
          <a:bodyPr anchor="ctr"/>
          <a:lstStyle>
            <a:lvl1pPr algn="r">
              <a:defRPr sz="900">
                <a:solidFill>
                  <a:schemeClr val="accent1"/>
                </a:solidFill>
                <a:latin typeface="Arial" charset="0"/>
                <a:ea typeface="Arial" charset="0"/>
                <a:cs typeface="Arial" charset="0"/>
              </a:defRPr>
            </a:lvl1pPr>
          </a:lstStyle>
          <a:p>
            <a:r>
              <a:rPr lang="en-US"/>
              <a:t>3/11/2021</a:t>
            </a:r>
            <a:endParaRPr lang="en-US" dirty="0"/>
          </a:p>
        </p:txBody>
      </p:sp>
      <p:sp>
        <p:nvSpPr>
          <p:cNvPr id="11" name="Footer Placeholder 4"/>
          <p:cNvSpPr>
            <a:spLocks noGrp="1"/>
          </p:cNvSpPr>
          <p:nvPr>
            <p:ph type="ftr" sz="quarter" idx="11"/>
          </p:nvPr>
        </p:nvSpPr>
        <p:spPr>
          <a:xfrm>
            <a:off x="2282563" y="6459485"/>
            <a:ext cx="5736698"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r>
              <a:rPr lang="en-US"/>
              <a:t>Veterans Advisory Board</a:t>
            </a:r>
            <a:endParaRPr lang="en-US" dirty="0"/>
          </a:p>
        </p:txBody>
      </p:sp>
      <p:sp>
        <p:nvSpPr>
          <p:cNvPr id="13" name="Slide Number Placeholder 5"/>
          <p:cNvSpPr>
            <a:spLocks noGrp="1"/>
          </p:cNvSpPr>
          <p:nvPr>
            <p:ph type="sldNum" sz="quarter" idx="12"/>
          </p:nvPr>
        </p:nvSpPr>
        <p:spPr>
          <a:xfrm>
            <a:off x="8577226" y="6459485"/>
            <a:ext cx="428625" cy="365125"/>
          </a:xfrm>
          <a:prstGeom prst="rect">
            <a:avLst/>
          </a:prstGeom>
        </p:spPr>
        <p:txBody>
          <a:bodyPr anchor="ctr"/>
          <a:lstStyle>
            <a:lvl1pPr algn="r">
              <a:defRPr sz="900" b="1">
                <a:solidFill>
                  <a:schemeClr val="accent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03756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143000" y="3375157"/>
            <a:ext cx="6858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143000" y="3946525"/>
            <a:ext cx="6858000" cy="384843"/>
          </a:xfrm>
        </p:spPr>
        <p:txBody>
          <a:bodyPr anchor="b">
            <a:normAutofit/>
          </a:bodyPr>
          <a:lstStyle>
            <a:lvl1pPr marL="0" indent="0">
              <a:buNone/>
              <a:defRPr sz="1500"/>
            </a:lvl1pPr>
          </a:lstStyle>
          <a:p>
            <a:pPr lvl="0"/>
            <a:r>
              <a:rPr lang="en-US"/>
              <a:t>Presenter</a:t>
            </a:r>
            <a:endParaRPr lang="en-US" dirty="0"/>
          </a:p>
        </p:txBody>
      </p:sp>
      <p:cxnSp>
        <p:nvCxnSpPr>
          <p:cNvPr id="9" name="Straight Connector 8"/>
          <p:cNvCxnSpPr/>
          <p:nvPr userDrawn="1"/>
        </p:nvCxnSpPr>
        <p:spPr>
          <a:xfrm>
            <a:off x="1143000" y="3279465"/>
            <a:ext cx="6858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143000" y="4420914"/>
            <a:ext cx="6858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454515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6"/>
            <a:ext cx="7700210" cy="4739180"/>
          </a:xfrm>
        </p:spPr>
        <p:txBody>
          <a:bodyPr>
            <a:normAutofit/>
          </a:bodyPr>
          <a:lstStyle>
            <a:lvl1pPr>
              <a:lnSpc>
                <a:spcPct val="100000"/>
              </a:lnSpc>
              <a:spcBef>
                <a:spcPts val="0"/>
              </a:spcBef>
              <a:spcAft>
                <a:spcPts val="1000"/>
              </a:spcAft>
              <a:defRPr sz="2100" baseline="0"/>
            </a:lvl1pPr>
            <a:lvl3pPr>
              <a:defRPr/>
            </a:lvl3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solidFill>
                  <a:srgbClr val="FFFFFF"/>
                </a:solidFill>
              </a:rPr>
              <a:t>8/9/17</a:t>
            </a:r>
            <a:endParaRPr lang="en-US" dirty="0">
              <a:solidFill>
                <a:srgbClr val="FFFFFF"/>
              </a:solidFill>
            </a:endParaRPr>
          </a:p>
        </p:txBody>
      </p:sp>
      <p:sp>
        <p:nvSpPr>
          <p:cNvPr id="13" name="Footer Placeholder 12"/>
          <p:cNvSpPr>
            <a:spLocks noGrp="1"/>
          </p:cNvSpPr>
          <p:nvPr>
            <p:ph type="ftr" sz="quarter" idx="15"/>
          </p:nvPr>
        </p:nvSpPr>
        <p:spPr/>
        <p:txBody>
          <a:bodyPr/>
          <a:lstStyle/>
          <a:p>
            <a:endParaRPr lang="en-US" dirty="0">
              <a:solidFill>
                <a:srgbClr val="FFFFFF"/>
              </a:solidFill>
            </a:endParaRPr>
          </a:p>
        </p:txBody>
      </p:sp>
      <p:sp>
        <p:nvSpPr>
          <p:cNvPr id="14" name="Slide Number Placeholder 13"/>
          <p:cNvSpPr>
            <a:spLocks noGrp="1"/>
          </p:cNvSpPr>
          <p:nvPr>
            <p:ph type="sldNum" sz="quarter" idx="16"/>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61845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chemeClr val="accent2">
              <a:alpha val="29804"/>
            </a:scheme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solidFill>
                  <a:srgbClr val="FFFFFF"/>
                </a:solidFill>
              </a:rPr>
              <a:t>8/9/17</a:t>
            </a:r>
            <a:endParaRPr lang="en-US" dirty="0">
              <a:solidFill>
                <a:srgbClr val="FFFFFF"/>
              </a:solidFill>
            </a:endParaRP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11" name="Slide Number Placeholder 10"/>
          <p:cNvSpPr>
            <a:spLocks noGrp="1"/>
          </p:cNvSpPr>
          <p:nvPr>
            <p:ph type="sldNum" sz="quarter" idx="16"/>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0570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solidFill>
                  <a:srgbClr val="FFFFFF"/>
                </a:solidFill>
              </a:rPr>
              <a:t>8/9/17</a:t>
            </a:r>
            <a:endParaRPr lang="en-US" dirty="0">
              <a:solidFill>
                <a:srgbClr val="FFFFFF"/>
              </a:solidFill>
            </a:endParaRPr>
          </a:p>
        </p:txBody>
      </p:sp>
      <p:sp>
        <p:nvSpPr>
          <p:cNvPr id="12" name="Footer Placeholder 11"/>
          <p:cNvSpPr>
            <a:spLocks noGrp="1"/>
          </p:cNvSpPr>
          <p:nvPr>
            <p:ph type="ftr" sz="quarter" idx="15"/>
          </p:nvPr>
        </p:nvSpPr>
        <p:spPr/>
        <p:txBody>
          <a:bodyPr/>
          <a:lstStyle/>
          <a:p>
            <a:endParaRPr lang="en-US" dirty="0">
              <a:solidFill>
                <a:srgbClr val="FFFFFF"/>
              </a:solidFill>
            </a:endParaRPr>
          </a:p>
        </p:txBody>
      </p:sp>
      <p:sp>
        <p:nvSpPr>
          <p:cNvPr id="16" name="Slide Number Placeholder 15"/>
          <p:cNvSpPr>
            <a:spLocks noGrp="1"/>
          </p:cNvSpPr>
          <p:nvPr>
            <p:ph type="sldNum" sz="quarter" idx="16"/>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2087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solidFill>
                  <a:srgbClr val="FFFFFF"/>
                </a:solidFill>
              </a:rPr>
              <a:t>8/9/17</a:t>
            </a:r>
            <a:endParaRPr lang="en-US" dirty="0">
              <a:solidFill>
                <a:srgbClr val="FFFFFF"/>
              </a:solidFill>
            </a:endParaRPr>
          </a:p>
        </p:txBody>
      </p:sp>
      <p:sp>
        <p:nvSpPr>
          <p:cNvPr id="12" name="Footer Placeholder 11"/>
          <p:cNvSpPr>
            <a:spLocks noGrp="1"/>
          </p:cNvSpPr>
          <p:nvPr>
            <p:ph type="ftr" sz="quarter" idx="16"/>
          </p:nvPr>
        </p:nvSpPr>
        <p:spPr/>
        <p:txBody>
          <a:bodyPr/>
          <a:lstStyle/>
          <a:p>
            <a:endParaRPr lang="en-US" dirty="0">
              <a:solidFill>
                <a:srgbClr val="FFFFFF"/>
              </a:solidFill>
            </a:endParaRPr>
          </a:p>
        </p:txBody>
      </p:sp>
      <p:sp>
        <p:nvSpPr>
          <p:cNvPr id="14" name="Slide Number Placeholder 13"/>
          <p:cNvSpPr>
            <a:spLocks noGrp="1"/>
          </p:cNvSpPr>
          <p:nvPr>
            <p:ph type="sldNum" sz="quarter" idx="17"/>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7502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chemeClr val="accent2">
              <a:alpha val="29804"/>
            </a:scheme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solidFill>
                  <a:srgbClr val="FFFFFF"/>
                </a:solidFill>
              </a:rPr>
              <a:t>8/9/17</a:t>
            </a:r>
            <a:endParaRPr lang="en-US" dirty="0">
              <a:solidFill>
                <a:srgbClr val="FFFFFF"/>
              </a:solidFill>
            </a:endParaRPr>
          </a:p>
        </p:txBody>
      </p:sp>
      <p:sp>
        <p:nvSpPr>
          <p:cNvPr id="13" name="Footer Placeholder 12"/>
          <p:cNvSpPr>
            <a:spLocks noGrp="1"/>
          </p:cNvSpPr>
          <p:nvPr>
            <p:ph type="ftr" sz="quarter" idx="18"/>
          </p:nvPr>
        </p:nvSpPr>
        <p:spPr/>
        <p:txBody>
          <a:bodyPr/>
          <a:lstStyle/>
          <a:p>
            <a:endParaRPr lang="en-US" dirty="0">
              <a:solidFill>
                <a:srgbClr val="FFFFFF"/>
              </a:solidFill>
            </a:endParaRPr>
          </a:p>
        </p:txBody>
      </p:sp>
      <p:sp>
        <p:nvSpPr>
          <p:cNvPr id="14" name="Slide Number Placeholder 13"/>
          <p:cNvSpPr>
            <a:spLocks noGrp="1"/>
          </p:cNvSpPr>
          <p:nvPr>
            <p:ph type="sldNum" sz="quarter" idx="19"/>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8551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73" y="5318791"/>
            <a:ext cx="7699046"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721896" y="1182536"/>
            <a:ext cx="7700210" cy="3991874"/>
          </a:xfrm>
          <a:solidFill>
            <a:srgbClr val="D8872A">
              <a:alpha val="29804"/>
            </a:srgb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3/11/2021</a:t>
            </a:r>
            <a:endParaRPr lang="en-US" dirty="0"/>
          </a:p>
        </p:txBody>
      </p:sp>
      <p:sp>
        <p:nvSpPr>
          <p:cNvPr id="7" name="Footer Placeholder 6"/>
          <p:cNvSpPr>
            <a:spLocks noGrp="1"/>
          </p:cNvSpPr>
          <p:nvPr>
            <p:ph type="ftr" sz="quarter" idx="15"/>
          </p:nvPr>
        </p:nvSpPr>
        <p:spPr/>
        <p:txBody>
          <a:bodyPr/>
          <a:lstStyle/>
          <a:p>
            <a:r>
              <a:rPr lang="en-US"/>
              <a:t>Veterans Advisory Board</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8033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solidFill>
                  <a:srgbClr val="FFFFFF"/>
                </a:solidFill>
              </a:rPr>
              <a:t>8/9/17</a:t>
            </a:r>
            <a:endParaRPr lang="en-US" dirty="0">
              <a:solidFill>
                <a:srgbClr val="FFFFFF"/>
              </a:solidFill>
            </a:endParaRPr>
          </a:p>
        </p:txBody>
      </p:sp>
      <p:sp>
        <p:nvSpPr>
          <p:cNvPr id="13" name="Footer Placeholder 12"/>
          <p:cNvSpPr>
            <a:spLocks noGrp="1"/>
          </p:cNvSpPr>
          <p:nvPr>
            <p:ph type="ftr" sz="quarter" idx="18"/>
          </p:nvPr>
        </p:nvSpPr>
        <p:spPr/>
        <p:txBody>
          <a:bodyPr/>
          <a:lstStyle/>
          <a:p>
            <a:endParaRPr lang="en-US" dirty="0">
              <a:solidFill>
                <a:srgbClr val="FFFFFF"/>
              </a:solidFill>
            </a:endParaRPr>
          </a:p>
        </p:txBody>
      </p:sp>
      <p:sp>
        <p:nvSpPr>
          <p:cNvPr id="14" name="Slide Number Placeholder 13"/>
          <p:cNvSpPr>
            <a:spLocks noGrp="1"/>
          </p:cNvSpPr>
          <p:nvPr>
            <p:ph type="sldNum" sz="quarter" idx="19"/>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1908149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solidFill>
                  <a:srgbClr val="FFFFFF"/>
                </a:solidFill>
              </a:rPr>
              <a:t>8/9/17</a:t>
            </a:r>
            <a:endParaRPr lang="en-US" dirty="0">
              <a:solidFill>
                <a:srgbClr val="FFFFFF"/>
              </a:solidFill>
            </a:endParaRPr>
          </a:p>
        </p:txBody>
      </p:sp>
      <p:sp>
        <p:nvSpPr>
          <p:cNvPr id="13" name="Footer Placeholder 12"/>
          <p:cNvSpPr>
            <a:spLocks noGrp="1"/>
          </p:cNvSpPr>
          <p:nvPr>
            <p:ph type="ftr" sz="quarter" idx="15"/>
          </p:nvPr>
        </p:nvSpPr>
        <p:spPr/>
        <p:txBody>
          <a:bodyPr/>
          <a:lstStyle/>
          <a:p>
            <a:endParaRPr lang="en-US" dirty="0">
              <a:solidFill>
                <a:srgbClr val="FFFFFF"/>
              </a:solidFill>
            </a:endParaRPr>
          </a:p>
        </p:txBody>
      </p:sp>
      <p:sp>
        <p:nvSpPr>
          <p:cNvPr id="14" name="Slide Number Placeholder 13"/>
          <p:cNvSpPr>
            <a:spLocks noGrp="1"/>
          </p:cNvSpPr>
          <p:nvPr>
            <p:ph type="sldNum" sz="quarter" idx="16"/>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4937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solidFill>
                  <a:srgbClr val="FFFFFF"/>
                </a:solidFill>
              </a:rPr>
              <a:t>8/9/17</a:t>
            </a:r>
            <a:endParaRPr lang="en-US" dirty="0">
              <a:solidFill>
                <a:srgbClr val="FFFFFF"/>
              </a:solidFill>
            </a:endParaRPr>
          </a:p>
        </p:txBody>
      </p:sp>
      <p:sp>
        <p:nvSpPr>
          <p:cNvPr id="14" name="Footer Placeholder 13"/>
          <p:cNvSpPr>
            <a:spLocks noGrp="1"/>
          </p:cNvSpPr>
          <p:nvPr>
            <p:ph type="ftr" sz="quarter" idx="15"/>
          </p:nvPr>
        </p:nvSpPr>
        <p:spPr/>
        <p:txBody>
          <a:bodyPr/>
          <a:lstStyle/>
          <a:p>
            <a:endParaRPr lang="en-US" dirty="0">
              <a:solidFill>
                <a:srgbClr val="FFFFFF"/>
              </a:solidFill>
            </a:endParaRPr>
          </a:p>
        </p:txBody>
      </p:sp>
      <p:sp>
        <p:nvSpPr>
          <p:cNvPr id="15" name="Slide Number Placeholder 14"/>
          <p:cNvSpPr>
            <a:spLocks noGrp="1"/>
          </p:cNvSpPr>
          <p:nvPr>
            <p:ph type="sldNum" sz="quarter" idx="16"/>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89249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1100033"/>
            <a:ext cx="3516730"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4530749" y="1438999"/>
            <a:ext cx="3891357"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solidFill>
                  <a:srgbClr val="FFFFFF"/>
                </a:solidFill>
              </a:rPr>
              <a:t>8/9/17</a:t>
            </a:r>
            <a:endParaRPr lang="en-US" dirty="0">
              <a:solidFill>
                <a:srgbClr val="FFFFFF"/>
              </a:solidFill>
            </a:endParaRPr>
          </a:p>
        </p:txBody>
      </p:sp>
      <p:sp>
        <p:nvSpPr>
          <p:cNvPr id="21" name="Footer Placeholder 20"/>
          <p:cNvSpPr>
            <a:spLocks noGrp="1"/>
          </p:cNvSpPr>
          <p:nvPr>
            <p:ph type="ftr" sz="quarter" idx="22"/>
          </p:nvPr>
        </p:nvSpPr>
        <p:spPr/>
        <p:txBody>
          <a:bodyPr/>
          <a:lstStyle/>
          <a:p>
            <a:endParaRPr lang="en-US" dirty="0">
              <a:solidFill>
                <a:srgbClr val="FFFFFF"/>
              </a:solidFill>
            </a:endParaRPr>
          </a:p>
        </p:txBody>
      </p:sp>
      <p:sp>
        <p:nvSpPr>
          <p:cNvPr id="22" name="Slide Number Placeholder 21"/>
          <p:cNvSpPr>
            <a:spLocks noGrp="1"/>
          </p:cNvSpPr>
          <p:nvPr>
            <p:ph type="sldNum" sz="quarter" idx="23"/>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20233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721896" y="5352254"/>
            <a:ext cx="7700210"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721896" y="1132146"/>
            <a:ext cx="7700210"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solidFill>
                  <a:srgbClr val="FFFFFF"/>
                </a:solidFill>
              </a:rPr>
              <a:t>8/9/17</a:t>
            </a:r>
            <a:endParaRPr lang="en-US" dirty="0">
              <a:solidFill>
                <a:srgbClr val="FFFFFF"/>
              </a:solidFill>
            </a:endParaRPr>
          </a:p>
        </p:txBody>
      </p:sp>
      <p:sp>
        <p:nvSpPr>
          <p:cNvPr id="9" name="Footer Placeholder 8"/>
          <p:cNvSpPr>
            <a:spLocks noGrp="1"/>
          </p:cNvSpPr>
          <p:nvPr>
            <p:ph type="ftr" sz="quarter" idx="21"/>
          </p:nvPr>
        </p:nvSpPr>
        <p:spPr/>
        <p:txBody>
          <a:bodyPr/>
          <a:lstStyle/>
          <a:p>
            <a:endParaRPr lang="en-US" dirty="0">
              <a:solidFill>
                <a:srgbClr val="FFFFFF"/>
              </a:solidFill>
            </a:endParaRPr>
          </a:p>
        </p:txBody>
      </p:sp>
      <p:sp>
        <p:nvSpPr>
          <p:cNvPr id="11" name="Slide Number Placeholder 10"/>
          <p:cNvSpPr>
            <a:spLocks noGrp="1"/>
          </p:cNvSpPr>
          <p:nvPr>
            <p:ph type="sldNum" sz="quarter" idx="22"/>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71802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5244887"/>
            <a:ext cx="3689643"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4722507" y="5244887"/>
            <a:ext cx="370781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721895" y="1148159"/>
            <a:ext cx="3690780" cy="3960107"/>
          </a:xfrm>
          <a:solidFill>
            <a:schemeClr val="accent2">
              <a:alpha val="29804"/>
            </a:scheme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4731326" y="1148159"/>
            <a:ext cx="3690780" cy="3960107"/>
          </a:xfrm>
          <a:solidFill>
            <a:schemeClr val="accent2">
              <a:alpha val="29804"/>
            </a:scheme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solidFill>
                  <a:srgbClr val="FFFFFF"/>
                </a:solidFill>
              </a:rPr>
              <a:t>8/9/17</a:t>
            </a:r>
            <a:endParaRPr lang="en-US" dirty="0">
              <a:solidFill>
                <a:srgbClr val="FFFFFF"/>
              </a:solidFill>
            </a:endParaRPr>
          </a:p>
        </p:txBody>
      </p:sp>
      <p:sp>
        <p:nvSpPr>
          <p:cNvPr id="20" name="Footer Placeholder 19"/>
          <p:cNvSpPr>
            <a:spLocks noGrp="1"/>
          </p:cNvSpPr>
          <p:nvPr>
            <p:ph type="ftr" sz="quarter" idx="16"/>
          </p:nvPr>
        </p:nvSpPr>
        <p:spPr/>
        <p:txBody>
          <a:bodyPr/>
          <a:lstStyle/>
          <a:p>
            <a:endParaRPr lang="en-US" dirty="0">
              <a:solidFill>
                <a:srgbClr val="FFFFFF"/>
              </a:solidFill>
            </a:endParaRPr>
          </a:p>
        </p:txBody>
      </p:sp>
      <p:sp>
        <p:nvSpPr>
          <p:cNvPr id="21" name="Slide Number Placeholder 20"/>
          <p:cNvSpPr>
            <a:spLocks noGrp="1"/>
          </p:cNvSpPr>
          <p:nvPr>
            <p:ph type="sldNum" sz="quarter" idx="17"/>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53724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3080" y="1127534"/>
            <a:ext cx="3689643"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4731326" y="1127534"/>
            <a:ext cx="3690780" cy="4693164"/>
          </a:xfrm>
          <a:solidFill>
            <a:schemeClr val="accent2">
              <a:alpha val="29804"/>
            </a:scheme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solidFill>
                  <a:srgbClr val="FFFFFF"/>
                </a:solidFill>
              </a:rPr>
              <a:t>8/9/17</a:t>
            </a:r>
            <a:endParaRPr lang="en-US" dirty="0">
              <a:solidFill>
                <a:srgbClr val="FFFFFF"/>
              </a:solidFill>
            </a:endParaRPr>
          </a:p>
        </p:txBody>
      </p:sp>
      <p:sp>
        <p:nvSpPr>
          <p:cNvPr id="20" name="Footer Placeholder 19"/>
          <p:cNvSpPr>
            <a:spLocks noGrp="1"/>
          </p:cNvSpPr>
          <p:nvPr>
            <p:ph type="ftr" sz="quarter" idx="16"/>
          </p:nvPr>
        </p:nvSpPr>
        <p:spPr/>
        <p:txBody>
          <a:bodyPr/>
          <a:lstStyle/>
          <a:p>
            <a:endParaRPr lang="en-US" dirty="0">
              <a:solidFill>
                <a:srgbClr val="FFFFFF"/>
              </a:solidFill>
            </a:endParaRPr>
          </a:p>
        </p:txBody>
      </p:sp>
      <p:sp>
        <p:nvSpPr>
          <p:cNvPr id="21" name="Slide Number Placeholder 20"/>
          <p:cNvSpPr>
            <a:spLocks noGrp="1"/>
          </p:cNvSpPr>
          <p:nvPr>
            <p:ph type="sldNum" sz="quarter" idx="17"/>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48186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7" y="1237535"/>
            <a:ext cx="5169242"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solidFill>
                  <a:srgbClr val="FFFFFF"/>
                </a:solidFill>
              </a:rPr>
              <a:t>8/9/17</a:t>
            </a:r>
            <a:endParaRPr lang="en-US" dirty="0">
              <a:solidFill>
                <a:srgbClr val="FFFFFF"/>
              </a:solidFill>
            </a:endParaRPr>
          </a:p>
        </p:txBody>
      </p:sp>
      <p:sp>
        <p:nvSpPr>
          <p:cNvPr id="14" name="Footer Placeholder 13"/>
          <p:cNvSpPr>
            <a:spLocks noGrp="1"/>
          </p:cNvSpPr>
          <p:nvPr>
            <p:ph type="ftr" sz="quarter" idx="17"/>
          </p:nvPr>
        </p:nvSpPr>
        <p:spPr/>
        <p:txBody>
          <a:bodyPr/>
          <a:lstStyle/>
          <a:p>
            <a:endParaRPr lang="en-US" dirty="0">
              <a:solidFill>
                <a:srgbClr val="FFFFFF"/>
              </a:solidFill>
            </a:endParaRPr>
          </a:p>
        </p:txBody>
      </p:sp>
      <p:sp>
        <p:nvSpPr>
          <p:cNvPr id="15" name="Slide Number Placeholder 14"/>
          <p:cNvSpPr>
            <a:spLocks noGrp="1"/>
          </p:cNvSpPr>
          <p:nvPr>
            <p:ph type="sldNum" sz="quarter" idx="18"/>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sp>
        <p:nvSpPr>
          <p:cNvPr id="18" name="Picture Placeholder 10"/>
          <p:cNvSpPr>
            <a:spLocks noGrp="1"/>
          </p:cNvSpPr>
          <p:nvPr>
            <p:ph type="pic" sz="quarter" idx="20"/>
          </p:nvPr>
        </p:nvSpPr>
        <p:spPr>
          <a:xfrm>
            <a:off x="6029541" y="1243753"/>
            <a:ext cx="2392565" cy="1401124"/>
          </a:xfrm>
          <a:solidFill>
            <a:schemeClr val="accent2">
              <a:alpha val="29804"/>
            </a:scheme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6029541" y="2787417"/>
            <a:ext cx="2392565" cy="1401124"/>
          </a:xfrm>
          <a:solidFill>
            <a:schemeClr val="accent2">
              <a:alpha val="29804"/>
            </a:scheme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6029541" y="4331082"/>
            <a:ext cx="2392565" cy="1401124"/>
          </a:xfrm>
          <a:solidFill>
            <a:schemeClr val="accent2">
              <a:alpha val="29804"/>
            </a:scheme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166135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95" y="365126"/>
            <a:ext cx="7700211"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solidFill>
                  <a:srgbClr val="FFFFFF"/>
                </a:solidFill>
              </a:rPr>
              <a:t>8/9/17</a:t>
            </a:r>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BD3A08C5-CC68-3947-88A8-A9E34C1A68A7}" type="slidenum">
              <a:rPr lang="en-US" smtClean="0">
                <a:solidFill>
                  <a:srgbClr val="FFFFFF"/>
                </a:solidFill>
              </a:rPr>
              <a:pPr/>
              <a:t>‹#›</a:t>
            </a:fld>
            <a:endParaRPr lang="en-US" dirty="0">
              <a:solidFill>
                <a:srgbClr val="FFFFFF"/>
              </a:solidFill>
            </a:endParaRPr>
          </a:p>
        </p:txBody>
      </p:sp>
      <p:cxnSp>
        <p:nvCxnSpPr>
          <p:cNvPr id="6" name="Straight Connector 5"/>
          <p:cNvCxnSpPr/>
          <p:nvPr userDrawn="1"/>
        </p:nvCxnSpPr>
        <p:spPr>
          <a:xfrm>
            <a:off x="721896" y="1038154"/>
            <a:ext cx="77002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387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3"/>
            <a:ext cx="6858000" cy="2157102"/>
          </a:xfrm>
          <a:prstGeom prst="rect">
            <a:avLst/>
          </a:prstGeom>
        </p:spPr>
        <p:txBody>
          <a:bodyPr anchor="b"/>
          <a:lstStyle>
            <a:lvl1pPr algn="l">
              <a:defRPr sz="4500"/>
            </a:lvl1pPr>
          </a:lstStyle>
          <a:p>
            <a:r>
              <a:rPr lang="en-US" dirty="0"/>
              <a:t>Section title</a:t>
            </a:r>
          </a:p>
        </p:txBody>
      </p:sp>
      <p:sp>
        <p:nvSpPr>
          <p:cNvPr id="4" name="Date Placeholder 3"/>
          <p:cNvSpPr>
            <a:spLocks noGrp="1"/>
          </p:cNvSpPr>
          <p:nvPr>
            <p:ph type="dt" sz="half" idx="10"/>
          </p:nvPr>
        </p:nvSpPr>
        <p:spPr/>
        <p:txBody>
          <a:bodyPr/>
          <a:lstStyle/>
          <a:p>
            <a:r>
              <a:rPr lang="en-US"/>
              <a:t>8/9/17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79903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721896" y="1155032"/>
            <a:ext cx="7690684"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3/11/2021</a:t>
            </a:r>
            <a:endParaRPr lang="en-US" dirty="0"/>
          </a:p>
        </p:txBody>
      </p:sp>
      <p:sp>
        <p:nvSpPr>
          <p:cNvPr id="12" name="Footer Placeholder 11"/>
          <p:cNvSpPr>
            <a:spLocks noGrp="1"/>
          </p:cNvSpPr>
          <p:nvPr>
            <p:ph type="ftr" sz="quarter" idx="15"/>
          </p:nvPr>
        </p:nvSpPr>
        <p:spPr/>
        <p:txBody>
          <a:bodyPr/>
          <a:lstStyle/>
          <a:p>
            <a:r>
              <a:rPr lang="en-US"/>
              <a:t>Veterans Advisory Board</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4919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831898" y="3687731"/>
            <a:ext cx="7539533" cy="659493"/>
          </a:xfrm>
        </p:spPr>
        <p:txBody>
          <a:bodyPr anchor="b">
            <a:normAutofit/>
          </a:bodyPr>
          <a:lstStyle>
            <a:lvl1pPr marL="0" indent="0" algn="r">
              <a:buNone/>
              <a:defRPr sz="135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831898" y="693739"/>
            <a:ext cx="7538991" cy="2860734"/>
          </a:xfrm>
        </p:spPr>
        <p:txBody>
          <a:bodyPr anchor="b">
            <a:normAutofit/>
          </a:bodyPr>
          <a:lstStyle>
            <a:lvl1pPr marL="0" indent="0">
              <a:buNone/>
              <a:defRPr sz="2700" b="0" i="1">
                <a:latin typeface="Garamond" charset="0"/>
                <a:ea typeface="Garamond" charset="0"/>
                <a:cs typeface="Garamon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8/9/17</a:t>
            </a:r>
            <a:endParaRPr lang="en-US" dirty="0"/>
          </a:p>
        </p:txBody>
      </p:sp>
      <p:sp>
        <p:nvSpPr>
          <p:cNvPr id="13" name="Footer Placeholder 12"/>
          <p:cNvSpPr>
            <a:spLocks noGrp="1"/>
          </p:cNvSpPr>
          <p:nvPr>
            <p:ph type="ftr" sz="quarter" idx="20"/>
          </p:nvPr>
        </p:nvSpPr>
        <p:spPr/>
        <p:txBody>
          <a:bodyPr/>
          <a:lstStyle/>
          <a:p>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353524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65505"/>
            <a:ext cx="6858000" cy="1531459"/>
          </a:xfrm>
          <a:prstGeom prst="rect">
            <a:avLst/>
          </a:prstGeom>
        </p:spPr>
        <p:txBody>
          <a:bodyPr anchor="b"/>
          <a:lstStyle>
            <a:lvl1pPr algn="l">
              <a:defRPr sz="4500" baseline="0"/>
            </a:lvl1pPr>
          </a:lstStyle>
          <a:p>
            <a:r>
              <a:rPr lang="en-US" dirty="0"/>
              <a:t>Final slide</a:t>
            </a:r>
          </a:p>
        </p:txBody>
      </p:sp>
      <p:sp>
        <p:nvSpPr>
          <p:cNvPr id="4" name="Date Placeholder 3"/>
          <p:cNvSpPr>
            <a:spLocks noGrp="1"/>
          </p:cNvSpPr>
          <p:nvPr>
            <p:ph type="dt" sz="half" idx="10"/>
          </p:nvPr>
        </p:nvSpPr>
        <p:spPr/>
        <p:txBody>
          <a:bodyPr/>
          <a:lstStyle/>
          <a:p>
            <a:r>
              <a:rPr lang="en-US"/>
              <a:t>8/9/17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143001" y="3262032"/>
            <a:ext cx="6876261" cy="756271"/>
          </a:xfrm>
        </p:spPr>
        <p:txBody>
          <a:bodyPr anchor="b">
            <a:normAutofit/>
          </a:bodyPr>
          <a:lstStyle>
            <a:lvl1pPr marL="0" indent="0">
              <a:buNone/>
              <a:defRPr sz="2700"/>
            </a:lvl1pPr>
            <a:lvl2pPr marL="342900" indent="0">
              <a:buNone/>
              <a:defRPr/>
            </a:lvl2pPr>
            <a:lvl3pPr marL="685800" indent="0">
              <a:buNone/>
              <a:defRPr/>
            </a:lvl3pPr>
            <a:lvl4pPr marL="1028700" indent="0">
              <a:buNone/>
              <a:defRPr/>
            </a:lvl4pPr>
            <a:lvl5pPr marL="1371600" indent="0">
              <a:buNone/>
              <a:defRPr/>
            </a:lvl5pPr>
          </a:lstStyle>
          <a:p>
            <a:pPr lvl="0"/>
            <a:r>
              <a:rPr lang="en-US"/>
              <a:t>Subhead</a:t>
            </a:r>
            <a:endParaRPr lang="en-US" dirty="0"/>
          </a:p>
        </p:txBody>
      </p:sp>
      <p:sp>
        <p:nvSpPr>
          <p:cNvPr id="8" name="Text Placeholder 4"/>
          <p:cNvSpPr>
            <a:spLocks noGrp="1"/>
          </p:cNvSpPr>
          <p:nvPr>
            <p:ph type="body" sz="quarter" idx="19" hasCustomPrompt="1"/>
          </p:nvPr>
        </p:nvSpPr>
        <p:spPr>
          <a:xfrm>
            <a:off x="1143001" y="4018305"/>
            <a:ext cx="6876261" cy="1478165"/>
          </a:xfrm>
        </p:spPr>
        <p:txBody>
          <a:bodyPr anchor="b">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Additional info</a:t>
            </a:r>
          </a:p>
        </p:txBody>
      </p:sp>
    </p:spTree>
    <p:extLst>
      <p:ext uri="{BB962C8B-B14F-4D97-AF65-F5344CB8AC3E}">
        <p14:creationId xmlns:p14="http://schemas.microsoft.com/office/powerpoint/2010/main" val="3817915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31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721896" y="1182532"/>
            <a:ext cx="7700210"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721896" y="5012014"/>
            <a:ext cx="7690684"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3/11/2021</a:t>
            </a:r>
            <a:endParaRPr lang="en-US" dirty="0"/>
          </a:p>
        </p:txBody>
      </p:sp>
      <p:sp>
        <p:nvSpPr>
          <p:cNvPr id="12" name="Footer Placeholder 11"/>
          <p:cNvSpPr>
            <a:spLocks noGrp="1"/>
          </p:cNvSpPr>
          <p:nvPr>
            <p:ph type="ftr" sz="quarter" idx="16"/>
          </p:nvPr>
        </p:nvSpPr>
        <p:spPr/>
        <p:txBody>
          <a:bodyPr/>
          <a:lstStyle/>
          <a:p>
            <a:r>
              <a:rPr lang="en-US"/>
              <a:t>Veterans Advisory Board</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28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721895" y="1230660"/>
            <a:ext cx="2392566" cy="4590038"/>
          </a:xfrm>
          <a:solidFill>
            <a:srgbClr val="D8872A">
              <a:alpha val="29804"/>
            </a:srgb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3375717" y="1230660"/>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6029539" y="1230651"/>
            <a:ext cx="2392566" cy="4590038"/>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3/11/2021</a:t>
            </a:r>
            <a:endParaRPr lang="en-US" dirty="0"/>
          </a:p>
        </p:txBody>
      </p:sp>
      <p:sp>
        <p:nvSpPr>
          <p:cNvPr id="13" name="Footer Placeholder 12"/>
          <p:cNvSpPr>
            <a:spLocks noGrp="1"/>
          </p:cNvSpPr>
          <p:nvPr>
            <p:ph type="ftr" sz="quarter" idx="18"/>
          </p:nvPr>
        </p:nvSpPr>
        <p:spPr/>
        <p:txBody>
          <a:bodyPr/>
          <a:lstStyle/>
          <a:p>
            <a:r>
              <a:rPr lang="en-US"/>
              <a:t>Veterans Advisory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9953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3310572" y="1230660"/>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5964394" y="1230652"/>
            <a:ext cx="2457711" cy="4609702"/>
          </a:xfrm>
          <a:solidFill>
            <a:srgbClr val="D8872A">
              <a:alpha val="29804"/>
            </a:srgb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3/11/2021</a:t>
            </a:r>
            <a:endParaRPr lang="en-US" dirty="0"/>
          </a:p>
        </p:txBody>
      </p:sp>
      <p:sp>
        <p:nvSpPr>
          <p:cNvPr id="13" name="Footer Placeholder 12"/>
          <p:cNvSpPr>
            <a:spLocks noGrp="1"/>
          </p:cNvSpPr>
          <p:nvPr>
            <p:ph type="ftr" sz="quarter" idx="18"/>
          </p:nvPr>
        </p:nvSpPr>
        <p:spPr/>
        <p:txBody>
          <a:bodyPr/>
          <a:lstStyle/>
          <a:p>
            <a:r>
              <a:rPr lang="en-US"/>
              <a:t>Veterans Advisory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721896" y="1230651"/>
            <a:ext cx="2351505"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17220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721896" y="1120847"/>
            <a:ext cx="7700210"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3/11/2021</a:t>
            </a:r>
            <a:endParaRPr lang="en-US" dirty="0"/>
          </a:p>
        </p:txBody>
      </p:sp>
      <p:sp>
        <p:nvSpPr>
          <p:cNvPr id="13" name="Footer Placeholder 12"/>
          <p:cNvSpPr>
            <a:spLocks noGrp="1"/>
          </p:cNvSpPr>
          <p:nvPr>
            <p:ph type="ftr" sz="quarter" idx="15"/>
          </p:nvPr>
        </p:nvSpPr>
        <p:spPr/>
        <p:txBody>
          <a:bodyPr/>
          <a:lstStyle/>
          <a:p>
            <a:r>
              <a:rPr lang="en-US"/>
              <a:t>Veterans Advisory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0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1896" y="1127527"/>
            <a:ext cx="3687530"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4734576" y="1127531"/>
            <a:ext cx="3687530"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721896" y="1038154"/>
            <a:ext cx="7700210"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3/11/2021</a:t>
            </a:r>
            <a:endParaRPr lang="en-US" dirty="0"/>
          </a:p>
        </p:txBody>
      </p:sp>
      <p:sp>
        <p:nvSpPr>
          <p:cNvPr id="14" name="Footer Placeholder 13"/>
          <p:cNvSpPr>
            <a:spLocks noGrp="1"/>
          </p:cNvSpPr>
          <p:nvPr>
            <p:ph type="ftr" sz="quarter" idx="15"/>
          </p:nvPr>
        </p:nvSpPr>
        <p:spPr/>
        <p:txBody>
          <a:bodyPr/>
          <a:lstStyle/>
          <a:p>
            <a:r>
              <a:rPr lang="en-US"/>
              <a:t>Veterans Advisory Board</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961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theme" Target="../theme/theme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7"/>
            <a:ext cx="9144000" cy="603428"/>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3/11/2021</a:t>
            </a:r>
            <a:endParaRPr lang="en-US" dirty="0"/>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a:t>
            </a:r>
            <a:endParaRPr lang="en-US" dirty="0"/>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434697219"/>
      </p:ext>
    </p:extLst>
  </p:cSld>
  <p:clrMap bg1="lt1" tx1="dk1" bg2="lt2" tx2="dk2" accent1="accent1" accent2="accent2" accent3="accent3" accent4="accent4" accent5="accent5" accent6="accent6" hlink="hlink" folHlink="folHlink"/>
  <p:sldLayoutIdLst>
    <p:sldLayoutId id="2147483989" r:id="rId1"/>
    <p:sldLayoutId id="2147483991" r:id="rId2"/>
    <p:sldLayoutId id="2147483990" r:id="rId3"/>
    <p:sldLayoutId id="2147483992" r:id="rId4"/>
    <p:sldLayoutId id="2147483993" r:id="rId5"/>
    <p:sldLayoutId id="2147483975" r:id="rId6"/>
    <p:sldLayoutId id="2147483999" r:id="rId7"/>
    <p:sldLayoutId id="2147483978" r:id="rId8"/>
    <p:sldLayoutId id="2147483976" r:id="rId9"/>
    <p:sldLayoutId id="2147483986" r:id="rId10"/>
    <p:sldLayoutId id="2147483987" r:id="rId11"/>
    <p:sldLayoutId id="2147483984" r:id="rId12"/>
    <p:sldLayoutId id="2147483998" r:id="rId13"/>
    <p:sldLayoutId id="2147483977" r:id="rId14"/>
  </p:sldLayoutIdLst>
  <p:hf hdr="0"/>
  <p:txStyles>
    <p:titleStyle>
      <a:lvl1pPr algn="l" defTabSz="685800" rtl="0" eaLnBrk="1" latinLnBrk="0" hangingPunct="1">
        <a:lnSpc>
          <a:spcPct val="90000"/>
        </a:lnSpc>
        <a:spcBef>
          <a:spcPct val="0"/>
        </a:spcBef>
        <a:buNone/>
        <a:defRPr sz="2700" kern="1200">
          <a:solidFill>
            <a:schemeClr val="accent1"/>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54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CC13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254572"/>
            <a:ext cx="9144000" cy="603428"/>
          </a:xfrm>
          <a:prstGeom prst="rect">
            <a:avLst/>
          </a:prstGeom>
        </p:spPr>
      </p:pic>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39557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3/11/2021</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Veterans Advisory Board</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1192876982"/>
      </p:ext>
    </p:extLst>
  </p:cSld>
  <p:clrMap bg1="dk1" tx1="lt1" bg2="dk2" tx2="lt2" accent1="accent1" accent2="accent2" accent3="accent3" accent4="accent4" accent5="accent5" accent6="accent6" hlink="hlink" folHlink="folHlink"/>
  <p:sldLayoutIdLst>
    <p:sldLayoutId id="2147483996" r:id="rId1"/>
    <p:sldLayoutId id="2147483994" r:id="rId2"/>
    <p:sldLayoutId id="2147483997" r:id="rId3"/>
  </p:sldLayoutIdLst>
  <p:hf hdr="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3/11/2021</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r>
              <a:rPr lang="en-US"/>
              <a:t>Veterans Advisory Board</a:t>
            </a:r>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alpha val="45000"/>
                  </a:srgbClr>
                </a:solidFill>
                <a:effectLst>
                  <a:outerShdw sx="1000" sy="1000" algn="ctr" rotWithShape="0">
                    <a:srgbClr val="000000"/>
                  </a:outerShdw>
                </a:effectLst>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5">
            <a:alphaModFix amt="35000"/>
            <a:extLst>
              <a:ext uri="{28A0092B-C50C-407E-A947-70E740481C1C}">
                <a14:useLocalDpi xmlns:a14="http://schemas.microsoft.com/office/drawing/2010/main" val="0"/>
              </a:ext>
            </a:extLst>
          </a:blip>
          <a:stretch>
            <a:fillRect/>
          </a:stretch>
        </p:blipFill>
        <p:spPr>
          <a:xfrm>
            <a:off x="228600" y="5978312"/>
            <a:ext cx="675580" cy="612988"/>
          </a:xfrm>
          <a:prstGeom prst="rect">
            <a:avLst/>
          </a:prstGeom>
        </p:spPr>
      </p:pic>
    </p:spTree>
    <p:extLst>
      <p:ext uri="{BB962C8B-B14F-4D97-AF65-F5344CB8AC3E}">
        <p14:creationId xmlns:p14="http://schemas.microsoft.com/office/powerpoint/2010/main" val="531472105"/>
      </p:ext>
    </p:extLst>
  </p:cSld>
  <p:clrMap bg1="lt1" tx1="dk1" bg2="lt2" tx2="dk2" accent1="accent1" accent2="accent2" accent3="accent3" accent4="accent4" accent5="accent5" accent6="accent6" hlink="hlink" folHlink="folHlink"/>
  <p:sldLayoutIdLst>
    <p:sldLayoutId id="2147484008" r:id="rId1"/>
    <p:sldLayoutId id="2147484007" r:id="rId2"/>
    <p:sldLayoutId id="2147484009" r:id="rId3"/>
  </p:sldLayoutIdLst>
  <p:hf hdr="0"/>
  <p:txStyles>
    <p:titleStyle>
      <a:lvl1pPr algn="l" defTabSz="685800" rtl="0" eaLnBrk="1" latinLnBrk="0" hangingPunct="1">
        <a:lnSpc>
          <a:spcPct val="90000"/>
        </a:lnSpc>
        <a:spcBef>
          <a:spcPct val="0"/>
        </a:spcBef>
        <a:buNone/>
        <a:defRPr sz="3300" kern="1200">
          <a:solidFill>
            <a:srgbClr val="005A5B"/>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51476"/>
      </p:ext>
    </p:extLst>
  </p:cSld>
  <p:clrMap bg1="lt1" tx1="dk1" bg2="lt2" tx2="dk2" accent1="accent1" accent2="accent2" accent3="accent3" accent4="accent4" accent5="accent5" accent6="accent6" hlink="hlink" folHlink="folHlink"/>
  <p:sldLayoutIdLst>
    <p:sldLayoutId id="2147484017" r:id="rId1"/>
    <p:sldLayoutId id="2147484027" r:id="rId2"/>
    <p:sldLayoutId id="2147484028"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6268937"/>
            <a:ext cx="9144000" cy="599395"/>
          </a:xfrm>
          <a:prstGeom prst="rect">
            <a:avLst/>
          </a:prstGeom>
        </p:spPr>
      </p:pic>
      <p:sp>
        <p:nvSpPr>
          <p:cNvPr id="7" name="Title Placeholder 1"/>
          <p:cNvSpPr>
            <a:spLocks noGrp="1"/>
          </p:cNvSpPr>
          <p:nvPr>
            <p:ph type="title"/>
          </p:nvPr>
        </p:nvSpPr>
        <p:spPr>
          <a:xfrm>
            <a:off x="721896" y="365130"/>
            <a:ext cx="7700210"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721896" y="1210035"/>
            <a:ext cx="7700210"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solidFill>
                  <a:srgbClr val="FFFFFF"/>
                </a:solidFill>
              </a:rPr>
              <a:t>8/9/17</a:t>
            </a:r>
            <a:endParaRPr lang="en-US" dirty="0">
              <a:solidFill>
                <a:srgbClr val="FFFFFF"/>
              </a:solidFill>
            </a:endParaRPr>
          </a:p>
        </p:txBody>
      </p:sp>
      <p:sp>
        <p:nvSpPr>
          <p:cNvPr id="10"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endParaRPr lang="en-US" dirty="0">
              <a:solidFill>
                <a:srgbClr val="FFFFFF"/>
              </a:solidFill>
            </a:endParaRPr>
          </a:p>
        </p:txBody>
      </p:sp>
      <p:sp>
        <p:nvSpPr>
          <p:cNvPr id="11"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3888295948"/>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hf hdr="0"/>
  <p:txStyles>
    <p:titleStyle>
      <a:lvl1pPr algn="l" defTabSz="685800" rtl="0" eaLnBrk="1" latinLnBrk="0" hangingPunct="1">
        <a:lnSpc>
          <a:spcPct val="90000"/>
        </a:lnSpc>
        <a:spcBef>
          <a:spcPct val="0"/>
        </a:spcBef>
        <a:buNone/>
        <a:defRPr sz="2700" kern="1200">
          <a:solidFill>
            <a:schemeClr val="tx2"/>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545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4572"/>
            <a:ext cx="9144000" cy="603428"/>
          </a:xfrm>
          <a:prstGeom prst="rect">
            <a:avLst/>
          </a:prstGeom>
        </p:spPr>
      </p:pic>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6"/>
            <a:ext cx="78867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7827762" y="6459485"/>
            <a:ext cx="726086"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8/9/17</a:t>
            </a:r>
            <a:endParaRPr lang="en-US" dirty="0"/>
          </a:p>
        </p:txBody>
      </p:sp>
      <p:sp>
        <p:nvSpPr>
          <p:cNvPr id="8" name="Footer Placeholder 4"/>
          <p:cNvSpPr>
            <a:spLocks noGrp="1"/>
          </p:cNvSpPr>
          <p:nvPr>
            <p:ph type="ftr" sz="quarter" idx="3"/>
          </p:nvPr>
        </p:nvSpPr>
        <p:spPr>
          <a:xfrm>
            <a:off x="2282563" y="6459485"/>
            <a:ext cx="5736698"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endParaRPr lang="en-US" dirty="0"/>
          </a:p>
        </p:txBody>
      </p:sp>
      <p:sp>
        <p:nvSpPr>
          <p:cNvPr id="9" name="Slide Number Placeholder 5"/>
          <p:cNvSpPr>
            <a:spLocks noGrp="1"/>
          </p:cNvSpPr>
          <p:nvPr>
            <p:ph type="sldNum" sz="quarter" idx="4"/>
          </p:nvPr>
        </p:nvSpPr>
        <p:spPr>
          <a:xfrm>
            <a:off x="8577226" y="6459485"/>
            <a:ext cx="428625"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4186649337"/>
      </p:ext>
    </p:extLst>
  </p:cSld>
  <p:clrMap bg1="dk1" tx1="lt1" bg2="dk2" tx2="lt2" accent1="accent1" accent2="accent2" accent3="accent3" accent4="accent4" accent5="accent5" accent6="accent6" hlink="hlink" folHlink="folHlink"/>
  <p:sldLayoutIdLst>
    <p:sldLayoutId id="2147484046" r:id="rId1"/>
    <p:sldLayoutId id="2147484047" r:id="rId2"/>
    <p:sldLayoutId id="2147484048" r:id="rId3"/>
  </p:sldLayoutIdLst>
  <p:hf hdr="0"/>
  <p:txStyles>
    <p:titleStyle>
      <a:lvl1pPr algn="l" defTabSz="685800" rtl="0" eaLnBrk="1" latinLnBrk="0" hangingPunct="1">
        <a:lnSpc>
          <a:spcPct val="90000"/>
        </a:lnSpc>
        <a:spcBef>
          <a:spcPct val="0"/>
        </a:spcBef>
        <a:buNone/>
        <a:defRPr sz="3300" kern="1200">
          <a:solidFill>
            <a:schemeClr val="accent2"/>
          </a:solidFill>
          <a:latin typeface="Gill Sans" charset="0"/>
          <a:ea typeface="Gill Sans" charset="0"/>
          <a:cs typeface="Gill Sans"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baseline="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066096"/>
      </p:ext>
    </p:extLst>
  </p:cSld>
  <p:clrMap bg1="lt1" tx1="dk1" bg2="lt2" tx2="dk2" accent1="accent1" accent2="accent2" accent3="accent3" accent4="accent4" accent5="accent5" accent6="accent6" hlink="hlink" folHlink="folHlink"/>
  <p:sldLayoutIdLst>
    <p:sldLayoutId id="2147484050"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jeepersmedia/13297674175" TargetMode="External"/><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lifelineconnections.org/services/veterans-services/"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5"/>
            <a:ext cx="7855330" cy="4928134"/>
          </a:xfrm>
        </p:spPr>
        <p:txBody>
          <a:bodyPr>
            <a:normAutofit/>
          </a:bodyPr>
          <a:lstStyle/>
          <a:p>
            <a:r>
              <a:rPr lang="en-US" dirty="0">
                <a:latin typeface="+mj-lt"/>
              </a:rPr>
              <a:t>(info)	I.	Call to Order/Pledge/Invocation/Roll Call </a:t>
            </a:r>
          </a:p>
          <a:p>
            <a:r>
              <a:rPr lang="en-US" dirty="0">
                <a:latin typeface="+mj-lt"/>
              </a:rPr>
              <a:t>(action)	II.	Approval of August 11, 2022 minutes</a:t>
            </a:r>
          </a:p>
          <a:p>
            <a:r>
              <a:rPr lang="en-US" dirty="0">
                <a:latin typeface="+mj-lt"/>
              </a:rPr>
              <a:t>(info)	III.	Kara Seibert, Life Connections</a:t>
            </a:r>
          </a:p>
          <a:p>
            <a:r>
              <a:rPr lang="en-US" dirty="0">
                <a:latin typeface="+mj-lt"/>
              </a:rPr>
              <a:t>(info)	IV.	Committee Reports – Appeals/Policies</a:t>
            </a:r>
          </a:p>
          <a:p>
            <a:r>
              <a:rPr lang="en-US" dirty="0">
                <a:latin typeface="+mj-lt"/>
              </a:rPr>
              <a:t>(info)	V.	July 2022 Contractor &amp; Fund reports</a:t>
            </a:r>
          </a:p>
          <a:p>
            <a:r>
              <a:rPr lang="en-US" dirty="0">
                <a:latin typeface="+mj-lt"/>
              </a:rPr>
              <a:t>(info)	VI.	Veterans Assistance Center update</a:t>
            </a:r>
          </a:p>
          <a:p>
            <a:r>
              <a:rPr lang="en-US" dirty="0">
                <a:latin typeface="+mj-lt"/>
              </a:rPr>
              <a:t>(info)	VII.	Old and New Business </a:t>
            </a:r>
          </a:p>
          <a:p>
            <a:r>
              <a:rPr lang="en-US" dirty="0">
                <a:latin typeface="+mj-lt"/>
              </a:rPr>
              <a:t>(info)	IX.	Open Forum</a:t>
            </a:r>
          </a:p>
          <a:p>
            <a:endParaRPr lang="en-US" dirty="0"/>
          </a:p>
        </p:txBody>
      </p:sp>
      <p:sp>
        <p:nvSpPr>
          <p:cNvPr id="13" name="Title 12"/>
          <p:cNvSpPr>
            <a:spLocks noGrp="1"/>
          </p:cNvSpPr>
          <p:nvPr>
            <p:ph type="title"/>
          </p:nvPr>
        </p:nvSpPr>
        <p:spPr/>
        <p:txBody>
          <a:bodyPr/>
          <a:lstStyle/>
          <a:p>
            <a:r>
              <a:rPr lang="en-US" b="1" dirty="0"/>
              <a:t>VAB Agenda – 9/8/2022</a:t>
            </a:r>
          </a:p>
        </p:txBody>
      </p:sp>
      <p:sp>
        <p:nvSpPr>
          <p:cNvPr id="5" name="Date Placeholder 4"/>
          <p:cNvSpPr>
            <a:spLocks noGrp="1"/>
          </p:cNvSpPr>
          <p:nvPr>
            <p:ph type="dt" sz="half" idx="16"/>
          </p:nvPr>
        </p:nvSpPr>
        <p:spPr/>
        <p:txBody>
          <a:bodyPr/>
          <a:lstStyle/>
          <a:p>
            <a:r>
              <a:rPr lang="en-US" dirty="0"/>
              <a:t>9/8/2022</a:t>
            </a:r>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1</a:t>
            </a:fld>
            <a:endParaRPr lang="en-US" dirty="0"/>
          </a:p>
        </p:txBody>
      </p:sp>
    </p:spTree>
    <p:extLst>
      <p:ext uri="{BB962C8B-B14F-4D97-AF65-F5344CB8AC3E}">
        <p14:creationId xmlns:p14="http://schemas.microsoft.com/office/powerpoint/2010/main" val="112805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b="1" dirty="0"/>
              <a:t>Agenda Item VI. CCVAC updates</a:t>
            </a:r>
            <a:endParaRPr lang="en-US" b="1" dirty="0"/>
          </a:p>
        </p:txBody>
      </p:sp>
      <p:sp>
        <p:nvSpPr>
          <p:cNvPr id="5" name="Date Placeholder 4"/>
          <p:cNvSpPr>
            <a:spLocks noGrp="1"/>
          </p:cNvSpPr>
          <p:nvPr>
            <p:ph type="dt" sz="half" idx="16"/>
          </p:nvPr>
        </p:nvSpPr>
        <p:spPr/>
        <p:txBody>
          <a:bodyPr/>
          <a:lstStyle/>
          <a:p>
            <a:r>
              <a:rPr lang="en-US" dirty="0"/>
              <a:t>9/8/2022</a:t>
            </a:r>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10</a:t>
            </a:fld>
            <a:endParaRPr lang="en-US" dirty="0"/>
          </a:p>
        </p:txBody>
      </p:sp>
      <p:pic>
        <p:nvPicPr>
          <p:cNvPr id="3" name="Picture 2">
            <a:extLst>
              <a:ext uri="{FF2B5EF4-FFF2-40B4-BE49-F238E27FC236}">
                <a16:creationId xmlns:a16="http://schemas.microsoft.com/office/drawing/2014/main" id="{EACF37D7-4FA4-4F9E-A7C4-3B03082AB5EA}"/>
              </a:ext>
            </a:extLst>
          </p:cNvPr>
          <p:cNvPicPr>
            <a:picLocks noChangeAspect="1"/>
          </p:cNvPicPr>
          <p:nvPr/>
        </p:nvPicPr>
        <p:blipFill>
          <a:blip r:embed="rId2"/>
          <a:stretch>
            <a:fillRect/>
          </a:stretch>
        </p:blipFill>
        <p:spPr>
          <a:xfrm>
            <a:off x="1251186" y="1634498"/>
            <a:ext cx="6641627" cy="3464715"/>
          </a:xfrm>
          <a:prstGeom prst="rect">
            <a:avLst/>
          </a:prstGeom>
        </p:spPr>
      </p:pic>
    </p:spTree>
    <p:extLst>
      <p:ext uri="{BB962C8B-B14F-4D97-AF65-F5344CB8AC3E}">
        <p14:creationId xmlns:p14="http://schemas.microsoft.com/office/powerpoint/2010/main" val="176117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b="1" dirty="0"/>
              <a:t>Agenda Items VII. – X.</a:t>
            </a:r>
            <a:endParaRPr lang="en-US" b="1" dirty="0"/>
          </a:p>
        </p:txBody>
      </p:sp>
      <p:sp>
        <p:nvSpPr>
          <p:cNvPr id="5" name="Date Placeholder 4"/>
          <p:cNvSpPr>
            <a:spLocks noGrp="1"/>
          </p:cNvSpPr>
          <p:nvPr>
            <p:ph type="dt" sz="half" idx="16"/>
          </p:nvPr>
        </p:nvSpPr>
        <p:spPr/>
        <p:txBody>
          <a:bodyPr/>
          <a:lstStyle/>
          <a:p>
            <a:r>
              <a:rPr lang="en-US" dirty="0"/>
              <a:t>9/8/2022</a:t>
            </a:r>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11</a:t>
            </a:fld>
            <a:endParaRPr lang="en-US" dirty="0"/>
          </a:p>
        </p:txBody>
      </p:sp>
      <p:sp>
        <p:nvSpPr>
          <p:cNvPr id="2" name="Content Placeholder 1">
            <a:extLst>
              <a:ext uri="{FF2B5EF4-FFF2-40B4-BE49-F238E27FC236}">
                <a16:creationId xmlns:a16="http://schemas.microsoft.com/office/drawing/2014/main" id="{04ACDA1B-907C-40EC-A0EE-453565D8A029}"/>
              </a:ext>
            </a:extLst>
          </p:cNvPr>
          <p:cNvSpPr>
            <a:spLocks noGrp="1"/>
          </p:cNvSpPr>
          <p:nvPr>
            <p:ph idx="1"/>
          </p:nvPr>
        </p:nvSpPr>
        <p:spPr>
          <a:xfrm>
            <a:off x="721896" y="1237534"/>
            <a:ext cx="7700209" cy="5154387"/>
          </a:xfrm>
        </p:spPr>
        <p:txBody>
          <a:bodyPr>
            <a:normAutofit/>
          </a:bodyPr>
          <a:lstStyle/>
          <a:p>
            <a:r>
              <a:rPr lang="en-US" dirty="0"/>
              <a:t>Old Business</a:t>
            </a:r>
          </a:p>
          <a:p>
            <a:r>
              <a:rPr lang="en-US" dirty="0"/>
              <a:t>New Business</a:t>
            </a:r>
          </a:p>
          <a:p>
            <a:r>
              <a:rPr lang="en-US" dirty="0"/>
              <a:t>Open Forum</a:t>
            </a:r>
          </a:p>
          <a:p>
            <a:r>
              <a:rPr lang="en-US" dirty="0"/>
              <a:t>Adjourn</a:t>
            </a:r>
            <a:endParaRPr lang="en-US" i="1" dirty="0"/>
          </a:p>
          <a:p>
            <a:pPr marL="0" indent="0">
              <a:buNone/>
            </a:pPr>
            <a:r>
              <a:rPr lang="en-US" i="1" dirty="0"/>
              <a:t>	</a:t>
            </a:r>
          </a:p>
          <a:p>
            <a:pPr marL="0" indent="0">
              <a:buNone/>
            </a:pPr>
            <a:r>
              <a:rPr lang="en-US" i="1" dirty="0"/>
              <a:t>	Next full VAB meeting: September 8, 2022</a:t>
            </a:r>
          </a:p>
          <a:p>
            <a:endParaRPr lang="en-US" dirty="0"/>
          </a:p>
        </p:txBody>
      </p:sp>
    </p:spTree>
    <p:extLst>
      <p:ext uri="{BB962C8B-B14F-4D97-AF65-F5344CB8AC3E}">
        <p14:creationId xmlns:p14="http://schemas.microsoft.com/office/powerpoint/2010/main" val="413106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2600" b="1" dirty="0"/>
              <a:t>Agenda Item I. Call to Order/Pledge/Invocation/Roll Call</a:t>
            </a:r>
          </a:p>
        </p:txBody>
      </p:sp>
      <p:sp>
        <p:nvSpPr>
          <p:cNvPr id="5" name="Date Placeholder 4"/>
          <p:cNvSpPr>
            <a:spLocks noGrp="1"/>
          </p:cNvSpPr>
          <p:nvPr>
            <p:ph type="dt" sz="half" idx="16"/>
          </p:nvPr>
        </p:nvSpPr>
        <p:spPr/>
        <p:txBody>
          <a:bodyPr/>
          <a:lstStyle/>
          <a:p>
            <a:r>
              <a:rPr lang="en-US" dirty="0"/>
              <a:t>9/8/2022</a:t>
            </a:r>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2</a:t>
            </a:fld>
            <a:endParaRPr lang="en-US" dirty="0"/>
          </a:p>
        </p:txBody>
      </p:sp>
      <p:pic>
        <p:nvPicPr>
          <p:cNvPr id="10" name="Picture 9">
            <a:extLst>
              <a:ext uri="{FF2B5EF4-FFF2-40B4-BE49-F238E27FC236}">
                <a16:creationId xmlns:a16="http://schemas.microsoft.com/office/drawing/2014/main" id="{7B9E59FA-4B3D-4C21-956B-AF69C97075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1953" y="1289958"/>
            <a:ext cx="6960093" cy="4655922"/>
          </a:xfrm>
          <a:prstGeom prst="rect">
            <a:avLst/>
          </a:prstGeom>
        </p:spPr>
      </p:pic>
    </p:spTree>
    <p:extLst>
      <p:ext uri="{BB962C8B-B14F-4D97-AF65-F5344CB8AC3E}">
        <p14:creationId xmlns:p14="http://schemas.microsoft.com/office/powerpoint/2010/main" val="246051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600" b="1" dirty="0"/>
              <a:t>Agenda Item II. Approval of August 11 minutes</a:t>
            </a:r>
          </a:p>
        </p:txBody>
      </p:sp>
      <p:sp>
        <p:nvSpPr>
          <p:cNvPr id="5" name="Date Placeholder 4"/>
          <p:cNvSpPr>
            <a:spLocks noGrp="1"/>
          </p:cNvSpPr>
          <p:nvPr>
            <p:ph type="dt" sz="half" idx="16"/>
          </p:nvPr>
        </p:nvSpPr>
        <p:spPr/>
        <p:txBody>
          <a:bodyPr/>
          <a:lstStyle/>
          <a:p>
            <a:r>
              <a:rPr lang="en-US" dirty="0"/>
              <a:t>9/8/2022</a:t>
            </a:r>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3</a:t>
            </a:fld>
            <a:endParaRPr lang="en-US" dirty="0"/>
          </a:p>
        </p:txBody>
      </p:sp>
      <p:sp>
        <p:nvSpPr>
          <p:cNvPr id="2" name="Rectangle 1">
            <a:extLst>
              <a:ext uri="{FF2B5EF4-FFF2-40B4-BE49-F238E27FC236}">
                <a16:creationId xmlns:a16="http://schemas.microsoft.com/office/drawing/2014/main" id="{7DFA6138-D23D-41B1-B98B-1DCE88764D3B}"/>
              </a:ext>
            </a:extLst>
          </p:cNvPr>
          <p:cNvSpPr/>
          <p:nvPr/>
        </p:nvSpPr>
        <p:spPr>
          <a:xfrm>
            <a:off x="878889" y="1110342"/>
            <a:ext cx="7812349" cy="5339923"/>
          </a:xfrm>
          <a:prstGeom prst="rect">
            <a:avLst/>
          </a:prstGeom>
        </p:spPr>
        <p:txBody>
          <a:bodyPr wrap="square">
            <a:spAutoFit/>
          </a:bodyPr>
          <a:lstStyle/>
          <a:p>
            <a:r>
              <a:rPr lang="en-US" sz="1100" b="1" i="0" u="none" strike="noStrike" baseline="0" dirty="0">
                <a:solidFill>
                  <a:srgbClr val="000000"/>
                </a:solidFill>
                <a:latin typeface="Gill Sans MT" panose="020B0502020104020203" pitchFamily="34" charset="0"/>
              </a:rPr>
              <a:t>Approval of July 14, 2022, meeting minutes</a:t>
            </a:r>
            <a:r>
              <a:rPr lang="en-US" sz="1100" dirty="0">
                <a:solidFill>
                  <a:srgbClr val="000000"/>
                </a:solidFill>
                <a:latin typeface="Gill Sans MT" panose="020B0502020104020203" pitchFamily="34" charset="0"/>
              </a:rPr>
              <a:t>: </a:t>
            </a:r>
            <a:r>
              <a:rPr lang="en-US" sz="1100" i="0" u="none" strike="noStrike" baseline="0" dirty="0">
                <a:solidFill>
                  <a:srgbClr val="000000"/>
                </a:solidFill>
                <a:latin typeface="Gill Sans MT" panose="020B0502020104020203" pitchFamily="34" charset="0"/>
              </a:rPr>
              <a:t>The minutes were approved following a motion from Shannon Roberts that was seconded by Steve Slegers. </a:t>
            </a:r>
          </a:p>
          <a:p>
            <a:r>
              <a:rPr lang="en-US" sz="1100" b="1" i="0" u="none" strike="noStrike" baseline="0" dirty="0">
                <a:solidFill>
                  <a:srgbClr val="000000"/>
                </a:solidFill>
                <a:latin typeface="Gill Sans MT" panose="020B0502020104020203" pitchFamily="34" charset="0"/>
              </a:rPr>
              <a:t>Committee Reports: Appeals: </a:t>
            </a:r>
            <a:r>
              <a:rPr lang="en-US" sz="1100" b="0" i="0" u="none" strike="noStrike" baseline="0" dirty="0">
                <a:solidFill>
                  <a:srgbClr val="000000"/>
                </a:solidFill>
                <a:latin typeface="Gill Sans MT" panose="020B0502020104020203" pitchFamily="34" charset="0"/>
              </a:rPr>
              <a:t>None. </a:t>
            </a:r>
            <a:r>
              <a:rPr lang="en-US" sz="1100" b="1" i="0" u="none" strike="noStrike" baseline="0" dirty="0">
                <a:solidFill>
                  <a:srgbClr val="000000"/>
                </a:solidFill>
                <a:latin typeface="Gill Sans MT" panose="020B0502020104020203" pitchFamily="34" charset="0"/>
              </a:rPr>
              <a:t>Policies and Procedures: </a:t>
            </a:r>
            <a:r>
              <a:rPr lang="en-US" sz="1100" b="0" i="0" u="none" strike="noStrike" baseline="0" dirty="0">
                <a:solidFill>
                  <a:srgbClr val="000000"/>
                </a:solidFill>
                <a:latin typeface="Gill Sans MT" panose="020B0502020104020203" pitchFamily="34" charset="0"/>
              </a:rPr>
              <a:t>No discussion. </a:t>
            </a:r>
          </a:p>
          <a:p>
            <a:endParaRPr lang="en-US" sz="1100" b="1" i="0" u="none" strike="noStrike" baseline="0" dirty="0">
              <a:solidFill>
                <a:srgbClr val="000000"/>
              </a:solidFill>
              <a:latin typeface="Gill Sans MT" panose="020B0502020104020203" pitchFamily="34" charset="0"/>
            </a:endParaRPr>
          </a:p>
          <a:p>
            <a:r>
              <a:rPr lang="en-US" sz="1100" b="1" i="0" u="none" strike="noStrike" baseline="0" dirty="0">
                <a:solidFill>
                  <a:srgbClr val="000000"/>
                </a:solidFill>
                <a:latin typeface="Gill Sans MT" panose="020B0502020104020203" pitchFamily="34" charset="0"/>
              </a:rPr>
              <a:t>June 2022, Contractor &amp; Fund Reports </a:t>
            </a:r>
            <a:endParaRPr lang="en-US" sz="1100" b="0" i="0" u="none" strike="noStrike" baseline="0" dirty="0">
              <a:solidFill>
                <a:srgbClr val="000000"/>
              </a:solidFill>
              <a:latin typeface="Gill Sans MT" panose="020B0502020104020203" pitchFamily="34" charset="0"/>
            </a:endParaRPr>
          </a:p>
          <a:p>
            <a:r>
              <a:rPr lang="en-US" sz="1100" b="0" i="0" u="none" strike="noStrike" baseline="0" dirty="0">
                <a:solidFill>
                  <a:srgbClr val="000000"/>
                </a:solidFill>
                <a:latin typeface="Gill Sans MT" panose="020B0502020104020203" pitchFamily="34" charset="0"/>
              </a:rPr>
              <a:t>The fund assisted 39 Veteran households. The Veterans Assistance Center received 387 veteran visits. The Free Clinic served 2 veterans. WDVA processed 602 claims with 86 percent acceptance. The Fund balance at the end of April was $830,340. </a:t>
            </a:r>
          </a:p>
          <a:p>
            <a:endParaRPr lang="en-US" sz="1100" b="1" i="0" u="none" strike="noStrike" baseline="0" dirty="0">
              <a:solidFill>
                <a:srgbClr val="000000"/>
              </a:solidFill>
              <a:latin typeface="Gill Sans MT" panose="020B0502020104020203" pitchFamily="34" charset="0"/>
            </a:endParaRPr>
          </a:p>
          <a:p>
            <a:r>
              <a:rPr lang="en-US" sz="1100" b="1" i="0" u="none" strike="noStrike" baseline="0" dirty="0">
                <a:solidFill>
                  <a:srgbClr val="000000"/>
                </a:solidFill>
                <a:latin typeface="Gill Sans MT" panose="020B0502020104020203" pitchFamily="34" charset="0"/>
              </a:rPr>
              <a:t>Veterans Assistance Center (VAC) Update </a:t>
            </a:r>
            <a:endParaRPr lang="en-US" sz="1100" b="0" i="0" u="none" strike="noStrike" baseline="0" dirty="0">
              <a:solidFill>
                <a:srgbClr val="000000"/>
              </a:solidFill>
              <a:latin typeface="Gill Sans MT" panose="020B0502020104020203" pitchFamily="34" charset="0"/>
            </a:endParaRPr>
          </a:p>
          <a:p>
            <a:r>
              <a:rPr lang="en-US" sz="1100" b="0" i="0" u="none" strike="noStrike" baseline="0" dirty="0">
                <a:solidFill>
                  <a:srgbClr val="000000"/>
                </a:solidFill>
                <a:latin typeface="Gill Sans MT" panose="020B0502020104020203" pitchFamily="34" charset="0"/>
              </a:rPr>
              <a:t>• In-person Stand Down September 9, 9am-3pm, at River City Church. Many donations have been received. To volunteer, call 360.793.7030. </a:t>
            </a:r>
          </a:p>
          <a:p>
            <a:r>
              <a:rPr lang="en-US" sz="1100" b="0" i="0" u="none" strike="noStrike" baseline="0" dirty="0">
                <a:solidFill>
                  <a:srgbClr val="000000"/>
                </a:solidFill>
                <a:latin typeface="Gill Sans MT" panose="020B0502020104020203" pitchFamily="34" charset="0"/>
              </a:rPr>
              <a:t>• Client services in office have increased. VSO backlog has also increased. </a:t>
            </a:r>
          </a:p>
          <a:p>
            <a:endParaRPr lang="en-US" sz="1100" b="0" i="0" u="none" strike="noStrike" baseline="0" dirty="0">
              <a:solidFill>
                <a:srgbClr val="000000"/>
              </a:solidFill>
              <a:latin typeface="Gill Sans MT" panose="020B0502020104020203" pitchFamily="34" charset="0"/>
            </a:endParaRPr>
          </a:p>
          <a:p>
            <a:r>
              <a:rPr lang="en-US" sz="1100" b="1" i="0" u="none" strike="noStrike" baseline="0" dirty="0">
                <a:solidFill>
                  <a:srgbClr val="000000"/>
                </a:solidFill>
                <a:latin typeface="Gill Sans MT" panose="020B0502020104020203" pitchFamily="34" charset="0"/>
              </a:rPr>
              <a:t>Old Business </a:t>
            </a:r>
            <a:endParaRPr lang="en-US" sz="1100" b="0" i="0" u="none" strike="noStrike" baseline="0" dirty="0">
              <a:solidFill>
                <a:srgbClr val="000000"/>
              </a:solidFill>
              <a:latin typeface="Gill Sans MT" panose="020B0502020104020203" pitchFamily="34" charset="0"/>
            </a:endParaRPr>
          </a:p>
          <a:p>
            <a:r>
              <a:rPr lang="en-US" sz="1100" b="0" i="0" u="none" strike="noStrike" baseline="0" dirty="0">
                <a:solidFill>
                  <a:srgbClr val="000000"/>
                </a:solidFill>
                <a:latin typeface="Gill Sans MT" panose="020B0502020104020203" pitchFamily="34" charset="0"/>
              </a:rPr>
              <a:t>• A meeting to review all Policies and Procedures and Board Bylaws is 1:30-3pm, September 1 </a:t>
            </a:r>
          </a:p>
          <a:p>
            <a:r>
              <a:rPr lang="en-US" sz="1100" b="0" i="0" u="none" strike="noStrike" baseline="0" dirty="0">
                <a:solidFill>
                  <a:srgbClr val="000000"/>
                </a:solidFill>
                <a:latin typeface="Gill Sans MT" panose="020B0502020104020203" pitchFamily="34" charset="0"/>
              </a:rPr>
              <a:t>• Veterans now qualify for free parking at County parks </a:t>
            </a:r>
            <a:endParaRPr lang="en-US" sz="1100" b="0" i="0" u="none" strike="noStrike" baseline="0" dirty="0">
              <a:latin typeface="Gill Sans MT" panose="020B0502020104020203" pitchFamily="34" charset="0"/>
            </a:endParaRPr>
          </a:p>
          <a:p>
            <a:endParaRPr lang="en-US" sz="1100" b="1" i="0" u="none" strike="noStrike" baseline="0" dirty="0">
              <a:latin typeface="Gill Sans MT" panose="020B0502020104020203" pitchFamily="34" charset="0"/>
            </a:endParaRPr>
          </a:p>
          <a:p>
            <a:r>
              <a:rPr lang="en-US" sz="1100" b="1" i="0" u="none" strike="noStrike" baseline="0" dirty="0">
                <a:latin typeface="Gill Sans MT" panose="020B0502020104020203" pitchFamily="34" charset="0"/>
              </a:rPr>
              <a:t>New Business </a:t>
            </a:r>
            <a:r>
              <a:rPr lang="en-US" sz="1100" b="0" i="0" u="none" strike="noStrike" baseline="0" dirty="0">
                <a:latin typeface="Gill Sans MT" panose="020B0502020104020203" pitchFamily="34" charset="0"/>
              </a:rPr>
              <a:t>No discussion </a:t>
            </a:r>
          </a:p>
          <a:p>
            <a:endParaRPr lang="en-US" sz="1100" b="1" i="0" u="none" strike="noStrike" baseline="0" dirty="0">
              <a:latin typeface="Gill Sans MT" panose="020B0502020104020203" pitchFamily="34" charset="0"/>
            </a:endParaRPr>
          </a:p>
          <a:p>
            <a:r>
              <a:rPr lang="en-US" sz="1100" b="1" i="0" u="none" strike="noStrike" baseline="0" dirty="0">
                <a:latin typeface="Gill Sans MT" panose="020B0502020104020203" pitchFamily="34" charset="0"/>
              </a:rPr>
              <a:t>Open Forum </a:t>
            </a:r>
            <a:endParaRPr lang="en-US" sz="1100" b="0" i="0" u="none" strike="noStrike" baseline="0" dirty="0">
              <a:latin typeface="Gill Sans MT" panose="020B0502020104020203" pitchFamily="34" charset="0"/>
            </a:endParaRPr>
          </a:p>
          <a:p>
            <a:r>
              <a:rPr lang="en-US" sz="1100" b="0" i="0" u="none" strike="noStrike" baseline="0" dirty="0">
                <a:latin typeface="Gill Sans MT" panose="020B0502020104020203" pitchFamily="34" charset="0"/>
              </a:rPr>
              <a:t>• National Veteran Wheelchair Games (NVWG) Tournament coming to Portland July 4-29, 2023. Contact </a:t>
            </a:r>
            <a:r>
              <a:rPr lang="en-US" sz="1100" b="0" i="0" u="none" strike="noStrike" baseline="0" dirty="0">
                <a:solidFill>
                  <a:srgbClr val="0000FF"/>
                </a:solidFill>
                <a:latin typeface="Gill Sans MT" panose="020B0502020104020203" pitchFamily="34" charset="0"/>
              </a:rPr>
              <a:t>Shawn.Benson@va.gov </a:t>
            </a:r>
            <a:r>
              <a:rPr lang="en-US" sz="1100" b="0" i="0" u="none" strike="noStrike" baseline="0" dirty="0">
                <a:solidFill>
                  <a:srgbClr val="000000"/>
                </a:solidFill>
                <a:latin typeface="Gill Sans MT" panose="020B0502020104020203" pitchFamily="34" charset="0"/>
              </a:rPr>
              <a:t>for more information or to volunteer. </a:t>
            </a:r>
          </a:p>
          <a:p>
            <a:r>
              <a:rPr lang="en-US" sz="1100" b="0" i="0" u="none" strike="noStrike" baseline="0" dirty="0">
                <a:solidFill>
                  <a:srgbClr val="000000"/>
                </a:solidFill>
                <a:latin typeface="Gill Sans MT" panose="020B0502020104020203" pitchFamily="34" charset="0"/>
              </a:rPr>
              <a:t>• Building 24 on VA campus to be renovated in 2024. Imaging building nearly complete. </a:t>
            </a:r>
          </a:p>
          <a:p>
            <a:r>
              <a:rPr lang="en-US" sz="1100" b="0" i="0" u="none" strike="noStrike" baseline="0" dirty="0">
                <a:solidFill>
                  <a:srgbClr val="000000"/>
                </a:solidFill>
                <a:latin typeface="Gill Sans MT" panose="020B0502020104020203" pitchFamily="34" charset="0"/>
              </a:rPr>
              <a:t>• VA needs volunteer drivers for veteran transportation, and/or to stay with patients for outpatient surgery. Community in Motion and C-Tran C-Van may be available for transportation. Social workers may be available for in-person supports. Clark County does not have a DAV van, which can be purchased by WDVA. </a:t>
            </a:r>
          </a:p>
          <a:p>
            <a:r>
              <a:rPr lang="en-US" sz="1100" b="0" i="0" u="none" strike="noStrike" baseline="0" dirty="0">
                <a:solidFill>
                  <a:srgbClr val="000000"/>
                </a:solidFill>
                <a:latin typeface="Gill Sans MT" panose="020B0502020104020203" pitchFamily="34" charset="0"/>
              </a:rPr>
              <a:t>• Lifeline is expanding veteran services through group therapy and equine therapy for PTSD. Will provide more information at Stand Down and at the next VAB. </a:t>
            </a:r>
          </a:p>
          <a:p>
            <a:r>
              <a:rPr lang="en-US" sz="1100" b="0" i="0" u="none" strike="noStrike" baseline="0" dirty="0">
                <a:solidFill>
                  <a:srgbClr val="000000"/>
                </a:solidFill>
                <a:latin typeface="Gill Sans MT" panose="020B0502020104020203" pitchFamily="34" charset="0"/>
              </a:rPr>
              <a:t>• Post 4278 annual picnic, 12pm, August 21, at Fallen Leaf Park. </a:t>
            </a:r>
          </a:p>
          <a:p>
            <a:endParaRPr lang="en-US" sz="1100" b="0" i="0" u="none" strike="noStrike" baseline="0" dirty="0">
              <a:solidFill>
                <a:srgbClr val="000000"/>
              </a:solidFill>
              <a:latin typeface="Gill Sans MT" panose="020B0502020104020203" pitchFamily="34" charset="0"/>
            </a:endParaRPr>
          </a:p>
          <a:p>
            <a:r>
              <a:rPr lang="en-US" sz="1100" b="1" i="0" u="none" strike="noStrike" baseline="0" dirty="0">
                <a:solidFill>
                  <a:srgbClr val="000000"/>
                </a:solidFill>
                <a:latin typeface="Gill Sans MT" panose="020B0502020104020203" pitchFamily="34" charset="0"/>
              </a:rPr>
              <a:t>Adjourn </a:t>
            </a:r>
            <a:r>
              <a:rPr lang="en-US" sz="1100" b="0" i="0" u="none" strike="noStrike" baseline="0" dirty="0">
                <a:solidFill>
                  <a:srgbClr val="000000"/>
                </a:solidFill>
                <a:latin typeface="Gill Sans MT" panose="020B0502020104020203" pitchFamily="34" charset="0"/>
              </a:rPr>
              <a:t>Meeting adjourned. </a:t>
            </a:r>
            <a:endParaRPr lang="en-US" sz="11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979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45F24D-608A-4A3D-ACE3-873B32DC7DA8}"/>
              </a:ext>
            </a:extLst>
          </p:cNvPr>
          <p:cNvSpPr>
            <a:spLocks noGrp="1"/>
          </p:cNvSpPr>
          <p:nvPr>
            <p:ph type="title"/>
          </p:nvPr>
        </p:nvSpPr>
        <p:spPr/>
        <p:txBody>
          <a:bodyPr>
            <a:normAutofit/>
          </a:bodyPr>
          <a:lstStyle/>
          <a:p>
            <a:r>
              <a:rPr lang="en-US" sz="2600" b="1" dirty="0"/>
              <a:t>Agenda Item III. Lifeline Connections Overview</a:t>
            </a:r>
          </a:p>
        </p:txBody>
      </p:sp>
      <p:sp>
        <p:nvSpPr>
          <p:cNvPr id="4" name="Date Placeholder 3">
            <a:extLst>
              <a:ext uri="{FF2B5EF4-FFF2-40B4-BE49-F238E27FC236}">
                <a16:creationId xmlns:a16="http://schemas.microsoft.com/office/drawing/2014/main" id="{AD7E5893-F290-41B1-BFF7-911832031ED0}"/>
              </a:ext>
            </a:extLst>
          </p:cNvPr>
          <p:cNvSpPr>
            <a:spLocks noGrp="1"/>
          </p:cNvSpPr>
          <p:nvPr>
            <p:ph type="dt" sz="half" idx="16"/>
          </p:nvPr>
        </p:nvSpPr>
        <p:spPr/>
        <p:txBody>
          <a:bodyPr/>
          <a:lstStyle/>
          <a:p>
            <a:r>
              <a:rPr lang="en-US" dirty="0"/>
              <a:t>9/8/2022</a:t>
            </a:r>
          </a:p>
        </p:txBody>
      </p:sp>
      <p:sp>
        <p:nvSpPr>
          <p:cNvPr id="5" name="Footer Placeholder 4">
            <a:extLst>
              <a:ext uri="{FF2B5EF4-FFF2-40B4-BE49-F238E27FC236}">
                <a16:creationId xmlns:a16="http://schemas.microsoft.com/office/drawing/2014/main" id="{3203A6AD-A7B8-42FC-91F7-8D08EC489BF5}"/>
              </a:ext>
            </a:extLst>
          </p:cNvPr>
          <p:cNvSpPr>
            <a:spLocks noGrp="1"/>
          </p:cNvSpPr>
          <p:nvPr>
            <p:ph type="ftr" sz="quarter" idx="17"/>
          </p:nvPr>
        </p:nvSpPr>
        <p:spPr/>
        <p:txBody>
          <a:bodyPr/>
          <a:lstStyle/>
          <a:p>
            <a:pPr algn="ctr"/>
            <a:r>
              <a:rPr lang="en-US"/>
              <a:t>Veterans Advisory Board</a:t>
            </a:r>
            <a:endParaRPr lang="en-US" dirty="0"/>
          </a:p>
        </p:txBody>
      </p:sp>
      <p:sp>
        <p:nvSpPr>
          <p:cNvPr id="6" name="Slide Number Placeholder 5">
            <a:extLst>
              <a:ext uri="{FF2B5EF4-FFF2-40B4-BE49-F238E27FC236}">
                <a16:creationId xmlns:a16="http://schemas.microsoft.com/office/drawing/2014/main" id="{9C986FDB-2AE3-423D-B596-96E629B782C6}"/>
              </a:ext>
            </a:extLst>
          </p:cNvPr>
          <p:cNvSpPr>
            <a:spLocks noGrp="1"/>
          </p:cNvSpPr>
          <p:nvPr>
            <p:ph type="sldNum" sz="quarter" idx="18"/>
          </p:nvPr>
        </p:nvSpPr>
        <p:spPr/>
        <p:txBody>
          <a:bodyPr/>
          <a:lstStyle/>
          <a:p>
            <a:fld id="{BD3A08C5-CC68-3947-88A8-A9E34C1A68A7}" type="slidenum">
              <a:rPr lang="en-US" smtClean="0"/>
              <a:pPr/>
              <a:t>4</a:t>
            </a:fld>
            <a:endParaRPr lang="en-US" dirty="0"/>
          </a:p>
        </p:txBody>
      </p:sp>
      <p:sp>
        <p:nvSpPr>
          <p:cNvPr id="11" name="TextBox 10">
            <a:extLst>
              <a:ext uri="{FF2B5EF4-FFF2-40B4-BE49-F238E27FC236}">
                <a16:creationId xmlns:a16="http://schemas.microsoft.com/office/drawing/2014/main" id="{54F47749-1FC5-4716-9194-EC679517EA15}"/>
              </a:ext>
            </a:extLst>
          </p:cNvPr>
          <p:cNvSpPr txBox="1"/>
          <p:nvPr/>
        </p:nvSpPr>
        <p:spPr>
          <a:xfrm>
            <a:off x="843379" y="1331650"/>
            <a:ext cx="7430609" cy="1107996"/>
          </a:xfrm>
          <a:prstGeom prst="rect">
            <a:avLst/>
          </a:prstGeom>
          <a:noFill/>
        </p:spPr>
        <p:txBody>
          <a:bodyPr wrap="square" rtlCol="0">
            <a:spAutoFit/>
          </a:bodyPr>
          <a:lstStyle/>
          <a:p>
            <a:r>
              <a:rPr lang="en-US" sz="2200" b="1" dirty="0">
                <a:latin typeface="+mj-lt"/>
              </a:rPr>
              <a:t>Kara Seibert, LICSW</a:t>
            </a:r>
          </a:p>
          <a:p>
            <a:r>
              <a:rPr lang="en-US" sz="2200" dirty="0">
                <a:effectLst/>
                <a:latin typeface="+mj-lt"/>
                <a:ea typeface="Calibri" panose="020F0502020204030204" pitchFamily="34" charset="0"/>
              </a:rPr>
              <a:t>Healing Animal Partners Program Director</a:t>
            </a:r>
          </a:p>
          <a:p>
            <a:r>
              <a:rPr lang="en-US" sz="2200" dirty="0">
                <a:effectLst/>
                <a:latin typeface="+mj-lt"/>
                <a:ea typeface="Calibri" panose="020F0502020204030204" pitchFamily="34" charset="0"/>
              </a:rPr>
              <a:t>Lifeline Connections </a:t>
            </a:r>
          </a:p>
        </p:txBody>
      </p:sp>
      <p:pic>
        <p:nvPicPr>
          <p:cNvPr id="13" name="Picture 12">
            <a:extLst>
              <a:ext uri="{FF2B5EF4-FFF2-40B4-BE49-F238E27FC236}">
                <a16:creationId xmlns:a16="http://schemas.microsoft.com/office/drawing/2014/main" id="{68530696-6BFB-4A97-849B-DFE7A452E4F6}"/>
              </a:ext>
            </a:extLst>
          </p:cNvPr>
          <p:cNvPicPr>
            <a:picLocks noChangeAspect="1"/>
          </p:cNvPicPr>
          <p:nvPr/>
        </p:nvPicPr>
        <p:blipFill>
          <a:blip r:embed="rId2"/>
          <a:stretch>
            <a:fillRect/>
          </a:stretch>
        </p:blipFill>
        <p:spPr>
          <a:xfrm>
            <a:off x="1580225" y="2439646"/>
            <a:ext cx="5792894" cy="3258503"/>
          </a:xfrm>
          <a:prstGeom prst="rect">
            <a:avLst/>
          </a:prstGeom>
        </p:spPr>
      </p:pic>
    </p:spTree>
    <p:extLst>
      <p:ext uri="{BB962C8B-B14F-4D97-AF65-F5344CB8AC3E}">
        <p14:creationId xmlns:p14="http://schemas.microsoft.com/office/powerpoint/2010/main" val="334739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428C8-3A39-4B17-BAF7-4B4472C3FDA0}"/>
              </a:ext>
            </a:extLst>
          </p:cNvPr>
          <p:cNvSpPr>
            <a:spLocks noGrp="1"/>
          </p:cNvSpPr>
          <p:nvPr>
            <p:ph type="title"/>
          </p:nvPr>
        </p:nvSpPr>
        <p:spPr/>
        <p:txBody>
          <a:bodyPr/>
          <a:lstStyle/>
          <a:p>
            <a:r>
              <a:rPr lang="en-US" sz="2800" b="1" dirty="0"/>
              <a:t>Agenda Item III. Lifeline Connections Overview</a:t>
            </a:r>
            <a:endParaRPr lang="en-US" dirty="0"/>
          </a:p>
        </p:txBody>
      </p:sp>
      <p:sp>
        <p:nvSpPr>
          <p:cNvPr id="4" name="Date Placeholder 3">
            <a:extLst>
              <a:ext uri="{FF2B5EF4-FFF2-40B4-BE49-F238E27FC236}">
                <a16:creationId xmlns:a16="http://schemas.microsoft.com/office/drawing/2014/main" id="{A860AF11-6AFA-4FD5-9462-8AF6220929B0}"/>
              </a:ext>
            </a:extLst>
          </p:cNvPr>
          <p:cNvSpPr>
            <a:spLocks noGrp="1"/>
          </p:cNvSpPr>
          <p:nvPr>
            <p:ph type="dt" sz="half" idx="14"/>
          </p:nvPr>
        </p:nvSpPr>
        <p:spPr/>
        <p:txBody>
          <a:bodyPr/>
          <a:lstStyle/>
          <a:p>
            <a:r>
              <a:rPr lang="en-US" dirty="0"/>
              <a:t>9/8/2022</a:t>
            </a:r>
          </a:p>
        </p:txBody>
      </p:sp>
      <p:sp>
        <p:nvSpPr>
          <p:cNvPr id="5" name="Footer Placeholder 4">
            <a:extLst>
              <a:ext uri="{FF2B5EF4-FFF2-40B4-BE49-F238E27FC236}">
                <a16:creationId xmlns:a16="http://schemas.microsoft.com/office/drawing/2014/main" id="{C897AA3F-25AC-4815-99DB-C2578843FB7F}"/>
              </a:ext>
            </a:extLst>
          </p:cNvPr>
          <p:cNvSpPr>
            <a:spLocks noGrp="1"/>
          </p:cNvSpPr>
          <p:nvPr>
            <p:ph type="ftr" sz="quarter" idx="15"/>
          </p:nvPr>
        </p:nvSpPr>
        <p:spPr/>
        <p:txBody>
          <a:bodyPr/>
          <a:lstStyle/>
          <a:p>
            <a:pPr algn="ctr"/>
            <a:r>
              <a:rPr lang="en-US" dirty="0"/>
              <a:t>Veterans Advisory Board</a:t>
            </a:r>
          </a:p>
        </p:txBody>
      </p:sp>
      <p:sp>
        <p:nvSpPr>
          <p:cNvPr id="6" name="Slide Number Placeholder 5">
            <a:extLst>
              <a:ext uri="{FF2B5EF4-FFF2-40B4-BE49-F238E27FC236}">
                <a16:creationId xmlns:a16="http://schemas.microsoft.com/office/drawing/2014/main" id="{D3F7487A-ED5E-4708-B9A0-1DDE13C733F3}"/>
              </a:ext>
            </a:extLst>
          </p:cNvPr>
          <p:cNvSpPr>
            <a:spLocks noGrp="1"/>
          </p:cNvSpPr>
          <p:nvPr>
            <p:ph type="sldNum" sz="quarter" idx="16"/>
          </p:nvPr>
        </p:nvSpPr>
        <p:spPr/>
        <p:txBody>
          <a:bodyPr/>
          <a:lstStyle/>
          <a:p>
            <a:fld id="{BD3A08C5-CC68-3947-88A8-A9E34C1A68A7}" type="slidenum">
              <a:rPr lang="en-US" smtClean="0"/>
              <a:pPr/>
              <a:t>5</a:t>
            </a:fld>
            <a:endParaRPr lang="en-US" dirty="0"/>
          </a:p>
        </p:txBody>
      </p:sp>
      <p:pic>
        <p:nvPicPr>
          <p:cNvPr id="10" name="Picture 9">
            <a:extLst>
              <a:ext uri="{FF2B5EF4-FFF2-40B4-BE49-F238E27FC236}">
                <a16:creationId xmlns:a16="http://schemas.microsoft.com/office/drawing/2014/main" id="{2886A617-F497-4E6F-BB7D-3163C8217AC3}"/>
              </a:ext>
            </a:extLst>
          </p:cNvPr>
          <p:cNvPicPr>
            <a:picLocks noChangeAspect="1"/>
          </p:cNvPicPr>
          <p:nvPr/>
        </p:nvPicPr>
        <p:blipFill>
          <a:blip r:embed="rId2"/>
          <a:stretch>
            <a:fillRect/>
          </a:stretch>
        </p:blipFill>
        <p:spPr>
          <a:xfrm>
            <a:off x="2320966" y="1595842"/>
            <a:ext cx="6684885" cy="3076978"/>
          </a:xfrm>
          <a:prstGeom prst="rect">
            <a:avLst/>
          </a:prstGeom>
        </p:spPr>
      </p:pic>
      <p:pic>
        <p:nvPicPr>
          <p:cNvPr id="8" name="Picture 7">
            <a:extLst>
              <a:ext uri="{FF2B5EF4-FFF2-40B4-BE49-F238E27FC236}">
                <a16:creationId xmlns:a16="http://schemas.microsoft.com/office/drawing/2014/main" id="{621B6BDD-3C79-4B80-9491-CD8FD8ED0698}"/>
              </a:ext>
            </a:extLst>
          </p:cNvPr>
          <p:cNvPicPr>
            <a:picLocks noChangeAspect="1"/>
          </p:cNvPicPr>
          <p:nvPr/>
        </p:nvPicPr>
        <p:blipFill rotWithShape="1">
          <a:blip r:embed="rId3"/>
          <a:srcRect t="1173" b="1"/>
          <a:stretch/>
        </p:blipFill>
        <p:spPr>
          <a:xfrm>
            <a:off x="52624" y="1225118"/>
            <a:ext cx="3390703" cy="5416929"/>
          </a:xfrm>
          <a:prstGeom prst="rect">
            <a:avLst/>
          </a:prstGeom>
        </p:spPr>
      </p:pic>
    </p:spTree>
    <p:extLst>
      <p:ext uri="{BB962C8B-B14F-4D97-AF65-F5344CB8AC3E}">
        <p14:creationId xmlns:p14="http://schemas.microsoft.com/office/powerpoint/2010/main" val="226201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2F8BC-08F8-4630-B817-0227C8DCE4A1}"/>
              </a:ext>
            </a:extLst>
          </p:cNvPr>
          <p:cNvSpPr>
            <a:spLocks noGrp="1"/>
          </p:cNvSpPr>
          <p:nvPr>
            <p:ph type="title"/>
          </p:nvPr>
        </p:nvSpPr>
        <p:spPr/>
        <p:txBody>
          <a:bodyPr/>
          <a:lstStyle/>
          <a:p>
            <a:r>
              <a:rPr lang="en-US" sz="2400" b="1" dirty="0"/>
              <a:t>Agenda Item III. Lifeline Connections Overview</a:t>
            </a:r>
            <a:endParaRPr lang="en-US" dirty="0"/>
          </a:p>
        </p:txBody>
      </p:sp>
      <p:sp>
        <p:nvSpPr>
          <p:cNvPr id="4" name="Date Placeholder 3">
            <a:extLst>
              <a:ext uri="{FF2B5EF4-FFF2-40B4-BE49-F238E27FC236}">
                <a16:creationId xmlns:a16="http://schemas.microsoft.com/office/drawing/2014/main" id="{18D137DF-0997-4DC6-90C6-B0FA6350AAB7}"/>
              </a:ext>
            </a:extLst>
          </p:cNvPr>
          <p:cNvSpPr>
            <a:spLocks noGrp="1"/>
          </p:cNvSpPr>
          <p:nvPr>
            <p:ph type="dt" sz="half" idx="14"/>
          </p:nvPr>
        </p:nvSpPr>
        <p:spPr/>
        <p:txBody>
          <a:bodyPr/>
          <a:lstStyle/>
          <a:p>
            <a:r>
              <a:rPr lang="en-US" dirty="0"/>
              <a:t>9/8/2022</a:t>
            </a:r>
          </a:p>
        </p:txBody>
      </p:sp>
      <p:sp>
        <p:nvSpPr>
          <p:cNvPr id="5" name="Footer Placeholder 4">
            <a:extLst>
              <a:ext uri="{FF2B5EF4-FFF2-40B4-BE49-F238E27FC236}">
                <a16:creationId xmlns:a16="http://schemas.microsoft.com/office/drawing/2014/main" id="{4BF27414-A954-4C8A-AC63-0F2F03D5C4AC}"/>
              </a:ext>
            </a:extLst>
          </p:cNvPr>
          <p:cNvSpPr>
            <a:spLocks noGrp="1"/>
          </p:cNvSpPr>
          <p:nvPr>
            <p:ph type="ftr" sz="quarter" idx="15"/>
          </p:nvPr>
        </p:nvSpPr>
        <p:spPr/>
        <p:txBody>
          <a:bodyPr/>
          <a:lstStyle/>
          <a:p>
            <a:pPr algn="ctr"/>
            <a:r>
              <a:rPr lang="en-US" dirty="0"/>
              <a:t>Veterans Advisory Board</a:t>
            </a:r>
          </a:p>
        </p:txBody>
      </p:sp>
      <p:sp>
        <p:nvSpPr>
          <p:cNvPr id="6" name="Slide Number Placeholder 5">
            <a:extLst>
              <a:ext uri="{FF2B5EF4-FFF2-40B4-BE49-F238E27FC236}">
                <a16:creationId xmlns:a16="http://schemas.microsoft.com/office/drawing/2014/main" id="{A0981A33-25EB-40EC-AB06-EBEFB162209A}"/>
              </a:ext>
            </a:extLst>
          </p:cNvPr>
          <p:cNvSpPr>
            <a:spLocks noGrp="1"/>
          </p:cNvSpPr>
          <p:nvPr>
            <p:ph type="sldNum" sz="quarter" idx="16"/>
          </p:nvPr>
        </p:nvSpPr>
        <p:spPr/>
        <p:txBody>
          <a:bodyPr/>
          <a:lstStyle/>
          <a:p>
            <a:fld id="{BD3A08C5-CC68-3947-88A8-A9E34C1A68A7}" type="slidenum">
              <a:rPr lang="en-US" smtClean="0"/>
              <a:pPr/>
              <a:t>6</a:t>
            </a:fld>
            <a:endParaRPr lang="en-US" dirty="0"/>
          </a:p>
        </p:txBody>
      </p:sp>
      <p:pic>
        <p:nvPicPr>
          <p:cNvPr id="8" name="Picture 7">
            <a:extLst>
              <a:ext uri="{FF2B5EF4-FFF2-40B4-BE49-F238E27FC236}">
                <a16:creationId xmlns:a16="http://schemas.microsoft.com/office/drawing/2014/main" id="{B0FCF238-A18C-466D-83BB-E04262555BB4}"/>
              </a:ext>
            </a:extLst>
          </p:cNvPr>
          <p:cNvPicPr>
            <a:picLocks noChangeAspect="1"/>
          </p:cNvPicPr>
          <p:nvPr/>
        </p:nvPicPr>
        <p:blipFill>
          <a:blip r:embed="rId2"/>
          <a:stretch>
            <a:fillRect/>
          </a:stretch>
        </p:blipFill>
        <p:spPr>
          <a:xfrm>
            <a:off x="1182132" y="1167067"/>
            <a:ext cx="6779735" cy="4940769"/>
          </a:xfrm>
          <a:prstGeom prst="rect">
            <a:avLst/>
          </a:prstGeom>
        </p:spPr>
      </p:pic>
    </p:spTree>
    <p:extLst>
      <p:ext uri="{BB962C8B-B14F-4D97-AF65-F5344CB8AC3E}">
        <p14:creationId xmlns:p14="http://schemas.microsoft.com/office/powerpoint/2010/main" val="242269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C0423-5147-42EE-AC85-59CF7A8B131D}"/>
              </a:ext>
            </a:extLst>
          </p:cNvPr>
          <p:cNvSpPr>
            <a:spLocks noGrp="1"/>
          </p:cNvSpPr>
          <p:nvPr>
            <p:ph type="title"/>
          </p:nvPr>
        </p:nvSpPr>
        <p:spPr/>
        <p:txBody>
          <a:bodyPr/>
          <a:lstStyle/>
          <a:p>
            <a:r>
              <a:rPr lang="en-US" sz="2800" b="1" dirty="0"/>
              <a:t>Agenda Item III. Lifeline Connections Overview</a:t>
            </a:r>
            <a:endParaRPr lang="en-US" dirty="0"/>
          </a:p>
        </p:txBody>
      </p:sp>
      <p:sp>
        <p:nvSpPr>
          <p:cNvPr id="4" name="Date Placeholder 3">
            <a:extLst>
              <a:ext uri="{FF2B5EF4-FFF2-40B4-BE49-F238E27FC236}">
                <a16:creationId xmlns:a16="http://schemas.microsoft.com/office/drawing/2014/main" id="{57679DB8-AC9E-4519-8F27-B0101ED312DB}"/>
              </a:ext>
            </a:extLst>
          </p:cNvPr>
          <p:cNvSpPr>
            <a:spLocks noGrp="1"/>
          </p:cNvSpPr>
          <p:nvPr>
            <p:ph type="dt" sz="half" idx="14"/>
          </p:nvPr>
        </p:nvSpPr>
        <p:spPr/>
        <p:txBody>
          <a:bodyPr/>
          <a:lstStyle/>
          <a:p>
            <a:r>
              <a:rPr lang="en-US" dirty="0"/>
              <a:t>9/8/2022</a:t>
            </a:r>
          </a:p>
        </p:txBody>
      </p:sp>
      <p:sp>
        <p:nvSpPr>
          <p:cNvPr id="5" name="Footer Placeholder 4">
            <a:extLst>
              <a:ext uri="{FF2B5EF4-FFF2-40B4-BE49-F238E27FC236}">
                <a16:creationId xmlns:a16="http://schemas.microsoft.com/office/drawing/2014/main" id="{C7E1476C-618E-4DEB-B8AB-B8D08CF7A30D}"/>
              </a:ext>
            </a:extLst>
          </p:cNvPr>
          <p:cNvSpPr>
            <a:spLocks noGrp="1"/>
          </p:cNvSpPr>
          <p:nvPr>
            <p:ph type="ftr" sz="quarter" idx="15"/>
          </p:nvPr>
        </p:nvSpPr>
        <p:spPr/>
        <p:txBody>
          <a:bodyPr/>
          <a:lstStyle/>
          <a:p>
            <a:pPr algn="ctr"/>
            <a:r>
              <a:rPr lang="en-US" dirty="0"/>
              <a:t>Veterans Advisory Board</a:t>
            </a:r>
          </a:p>
        </p:txBody>
      </p:sp>
      <p:sp>
        <p:nvSpPr>
          <p:cNvPr id="6" name="Slide Number Placeholder 5">
            <a:extLst>
              <a:ext uri="{FF2B5EF4-FFF2-40B4-BE49-F238E27FC236}">
                <a16:creationId xmlns:a16="http://schemas.microsoft.com/office/drawing/2014/main" id="{27A1EECA-2AAA-4294-96E8-6F0376F15889}"/>
              </a:ext>
            </a:extLst>
          </p:cNvPr>
          <p:cNvSpPr>
            <a:spLocks noGrp="1"/>
          </p:cNvSpPr>
          <p:nvPr>
            <p:ph type="sldNum" sz="quarter" idx="16"/>
          </p:nvPr>
        </p:nvSpPr>
        <p:spPr/>
        <p:txBody>
          <a:bodyPr/>
          <a:lstStyle/>
          <a:p>
            <a:fld id="{BD3A08C5-CC68-3947-88A8-A9E34C1A68A7}" type="slidenum">
              <a:rPr lang="en-US" smtClean="0"/>
              <a:pPr/>
              <a:t>7</a:t>
            </a:fld>
            <a:endParaRPr lang="en-US" dirty="0"/>
          </a:p>
        </p:txBody>
      </p:sp>
      <p:pic>
        <p:nvPicPr>
          <p:cNvPr id="8" name="Picture 7">
            <a:extLst>
              <a:ext uri="{FF2B5EF4-FFF2-40B4-BE49-F238E27FC236}">
                <a16:creationId xmlns:a16="http://schemas.microsoft.com/office/drawing/2014/main" id="{CD5ABBF3-7767-4CC3-A920-0979559D4EC7}"/>
              </a:ext>
            </a:extLst>
          </p:cNvPr>
          <p:cNvPicPr>
            <a:picLocks noChangeAspect="1"/>
          </p:cNvPicPr>
          <p:nvPr/>
        </p:nvPicPr>
        <p:blipFill>
          <a:blip r:embed="rId2"/>
          <a:stretch>
            <a:fillRect/>
          </a:stretch>
        </p:blipFill>
        <p:spPr>
          <a:xfrm>
            <a:off x="970488" y="1056469"/>
            <a:ext cx="3530492" cy="5413020"/>
          </a:xfrm>
          <a:prstGeom prst="rect">
            <a:avLst/>
          </a:prstGeom>
        </p:spPr>
      </p:pic>
      <p:sp>
        <p:nvSpPr>
          <p:cNvPr id="12" name="TextBox 11">
            <a:extLst>
              <a:ext uri="{FF2B5EF4-FFF2-40B4-BE49-F238E27FC236}">
                <a16:creationId xmlns:a16="http://schemas.microsoft.com/office/drawing/2014/main" id="{E2A09F3F-4243-4DA4-9A63-D961C05DD9CC}"/>
              </a:ext>
            </a:extLst>
          </p:cNvPr>
          <p:cNvSpPr txBox="1"/>
          <p:nvPr/>
        </p:nvSpPr>
        <p:spPr>
          <a:xfrm>
            <a:off x="4811697" y="3355759"/>
            <a:ext cx="3777751" cy="923330"/>
          </a:xfrm>
          <a:prstGeom prst="rect">
            <a:avLst/>
          </a:prstGeom>
          <a:noFill/>
        </p:spPr>
        <p:txBody>
          <a:bodyPr wrap="square">
            <a:spAutoFit/>
          </a:bodyPr>
          <a:lstStyle/>
          <a:p>
            <a:r>
              <a:rPr lang="en-US" dirty="0">
                <a:hlinkClick r:id="rId3"/>
              </a:rPr>
              <a:t>https://lifelineconnections.org/services/veterans-services/</a:t>
            </a:r>
            <a:endParaRPr lang="en-US" dirty="0"/>
          </a:p>
          <a:p>
            <a:endParaRPr lang="en-US" dirty="0"/>
          </a:p>
        </p:txBody>
      </p:sp>
      <p:sp>
        <p:nvSpPr>
          <p:cNvPr id="13" name="TextBox 12">
            <a:extLst>
              <a:ext uri="{FF2B5EF4-FFF2-40B4-BE49-F238E27FC236}">
                <a16:creationId xmlns:a16="http://schemas.microsoft.com/office/drawing/2014/main" id="{40A27B94-CFAF-45B2-9741-97A8D9050D64}"/>
              </a:ext>
            </a:extLst>
          </p:cNvPr>
          <p:cNvSpPr txBox="1"/>
          <p:nvPr/>
        </p:nvSpPr>
        <p:spPr>
          <a:xfrm>
            <a:off x="4811698" y="2556769"/>
            <a:ext cx="3361816" cy="646331"/>
          </a:xfrm>
          <a:prstGeom prst="rect">
            <a:avLst/>
          </a:prstGeom>
          <a:noFill/>
        </p:spPr>
        <p:txBody>
          <a:bodyPr wrap="square" rtlCol="0">
            <a:spAutoFit/>
          </a:bodyPr>
          <a:lstStyle/>
          <a:p>
            <a:r>
              <a:rPr lang="en-US" dirty="0"/>
              <a:t>Lifeline website information about Veterans Services:</a:t>
            </a:r>
          </a:p>
        </p:txBody>
      </p:sp>
    </p:spTree>
    <p:extLst>
      <p:ext uri="{BB962C8B-B14F-4D97-AF65-F5344CB8AC3E}">
        <p14:creationId xmlns:p14="http://schemas.microsoft.com/office/powerpoint/2010/main" val="428885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800" b="1" dirty="0"/>
              <a:t>Agenda Item IV. Committee Reports</a:t>
            </a:r>
            <a:endParaRPr lang="en-US" b="1" dirty="0"/>
          </a:p>
        </p:txBody>
      </p:sp>
      <p:sp>
        <p:nvSpPr>
          <p:cNvPr id="5" name="Date Placeholder 4"/>
          <p:cNvSpPr>
            <a:spLocks noGrp="1"/>
          </p:cNvSpPr>
          <p:nvPr>
            <p:ph type="dt" sz="half" idx="14"/>
          </p:nvPr>
        </p:nvSpPr>
        <p:spPr/>
        <p:txBody>
          <a:bodyPr/>
          <a:lstStyle/>
          <a:p>
            <a:r>
              <a:rPr lang="en-US" dirty="0"/>
              <a:t>9/8/2022</a:t>
            </a:r>
          </a:p>
        </p:txBody>
      </p:sp>
      <p:sp>
        <p:nvSpPr>
          <p:cNvPr id="6" name="Footer Placeholder 5"/>
          <p:cNvSpPr>
            <a:spLocks noGrp="1"/>
          </p:cNvSpPr>
          <p:nvPr>
            <p:ph type="ftr" sz="quarter" idx="15"/>
          </p:nvPr>
        </p:nvSpPr>
        <p:spPr/>
        <p:txBody>
          <a:bodyPr/>
          <a:lstStyle/>
          <a:p>
            <a:pPr algn="ctr"/>
            <a:r>
              <a:rPr lang="en-US" dirty="0"/>
              <a:t>Veterans Advisory Board</a:t>
            </a:r>
          </a:p>
        </p:txBody>
      </p:sp>
      <p:sp>
        <p:nvSpPr>
          <p:cNvPr id="7" name="Slide Number Placeholder 6"/>
          <p:cNvSpPr>
            <a:spLocks noGrp="1"/>
          </p:cNvSpPr>
          <p:nvPr>
            <p:ph type="sldNum" sz="quarter" idx="16"/>
          </p:nvPr>
        </p:nvSpPr>
        <p:spPr/>
        <p:txBody>
          <a:bodyPr/>
          <a:lstStyle/>
          <a:p>
            <a:fld id="{BD3A08C5-CC68-3947-88A8-A9E34C1A68A7}" type="slidenum">
              <a:rPr lang="en-US" smtClean="0"/>
              <a:pPr/>
              <a:t>8</a:t>
            </a:fld>
            <a:endParaRPr lang="en-US" dirty="0"/>
          </a:p>
        </p:txBody>
      </p:sp>
      <p:sp>
        <p:nvSpPr>
          <p:cNvPr id="2" name="TextBox 1">
            <a:extLst>
              <a:ext uri="{FF2B5EF4-FFF2-40B4-BE49-F238E27FC236}">
                <a16:creationId xmlns:a16="http://schemas.microsoft.com/office/drawing/2014/main" id="{FDA5FDF5-0B5C-4DC1-9A69-C8208C29DFE1}"/>
              </a:ext>
            </a:extLst>
          </p:cNvPr>
          <p:cNvSpPr txBox="1"/>
          <p:nvPr/>
        </p:nvSpPr>
        <p:spPr>
          <a:xfrm>
            <a:off x="633118" y="1482811"/>
            <a:ext cx="7700210" cy="3139321"/>
          </a:xfrm>
          <a:prstGeom prst="rect">
            <a:avLst/>
          </a:prstGeom>
          <a:noFill/>
        </p:spPr>
        <p:txBody>
          <a:bodyPr wrap="square" rtlCol="0">
            <a:spAutoFit/>
          </a:bodyPr>
          <a:lstStyle/>
          <a:p>
            <a:r>
              <a:rPr lang="en-US" b="1" dirty="0"/>
              <a:t>Appeals</a:t>
            </a:r>
          </a:p>
          <a:p>
            <a:endParaRPr lang="en-US" dirty="0"/>
          </a:p>
          <a:p>
            <a:r>
              <a:rPr lang="en-US" b="1" dirty="0"/>
              <a:t>Policies and Procedures</a:t>
            </a:r>
          </a:p>
          <a:p>
            <a:pPr marL="742950" lvl="1" indent="-285750">
              <a:buFont typeface="Arial" panose="020B0604020202020204" pitchFamily="34" charset="0"/>
              <a:buChar char="•"/>
            </a:pPr>
            <a:r>
              <a:rPr lang="en-US" dirty="0"/>
              <a:t>Met September 1</a:t>
            </a:r>
          </a:p>
          <a:p>
            <a:pPr marL="742950" lvl="1" indent="-285750">
              <a:buFont typeface="Arial" panose="020B0604020202020204" pitchFamily="34" charset="0"/>
              <a:buChar char="•"/>
            </a:pPr>
            <a:r>
              <a:rPr lang="en-US" dirty="0"/>
              <a:t>Will meet again September 29, 1:30-3pm to discuss VAB Bylaws and other policy recommendations. Send discussion points to Emily prior to the meeting.</a:t>
            </a:r>
          </a:p>
          <a:p>
            <a:pPr marL="742950" lvl="1" indent="-285750">
              <a:buFont typeface="Arial" panose="020B0604020202020204" pitchFamily="34" charset="0"/>
              <a:buChar char="•"/>
            </a:pPr>
            <a:r>
              <a:rPr lang="en-US" dirty="0"/>
              <a:t>At the October 13 regular VAB meeting, the Board will vote on recommendations to send to County Council. Amended policy language will be distributed to the Board for review prior to this meeting.</a:t>
            </a:r>
          </a:p>
        </p:txBody>
      </p:sp>
    </p:spTree>
    <p:extLst>
      <p:ext uri="{BB962C8B-B14F-4D97-AF65-F5344CB8AC3E}">
        <p14:creationId xmlns:p14="http://schemas.microsoft.com/office/powerpoint/2010/main" val="100882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1896" y="1237535"/>
            <a:ext cx="7839378" cy="5019574"/>
          </a:xfrm>
        </p:spPr>
        <p:txBody>
          <a:bodyPr>
            <a:normAutofit/>
          </a:bodyPr>
          <a:lstStyle/>
          <a:p>
            <a:r>
              <a:rPr lang="en-US" dirty="0"/>
              <a:t>CCVAC </a:t>
            </a:r>
          </a:p>
          <a:p>
            <a:pPr lvl="1"/>
            <a:r>
              <a:rPr lang="en-US" dirty="0"/>
              <a:t>36 Veterans served in July, services totaling $24,556.98</a:t>
            </a:r>
          </a:p>
          <a:p>
            <a:pPr lvl="1"/>
            <a:r>
              <a:rPr lang="en-US" dirty="0"/>
              <a:t>33 men, 3 women</a:t>
            </a:r>
          </a:p>
          <a:p>
            <a:pPr lvl="1"/>
            <a:r>
              <a:rPr lang="en-US" dirty="0"/>
              <a:t>388 visits to the center for essentials and food; 416 meals served</a:t>
            </a:r>
          </a:p>
          <a:p>
            <a:pPr lvl="1"/>
            <a:r>
              <a:rPr lang="en-US" dirty="0"/>
              <a:t>671 Volunteer hours, totaling $16,567 value </a:t>
            </a:r>
          </a:p>
          <a:p>
            <a:r>
              <a:rPr lang="en-US" dirty="0"/>
              <a:t>Free Clinic Dental Program</a:t>
            </a:r>
          </a:p>
          <a:p>
            <a:pPr lvl="1"/>
            <a:r>
              <a:rPr lang="en-US" dirty="0"/>
              <a:t>Not yet available </a:t>
            </a:r>
          </a:p>
          <a:p>
            <a:r>
              <a:rPr lang="en-US" dirty="0"/>
              <a:t>Veterans Assistance Fund</a:t>
            </a:r>
          </a:p>
          <a:p>
            <a:pPr lvl="1"/>
            <a:r>
              <a:rPr lang="en-US" dirty="0"/>
              <a:t>Revenue: $5,316.47</a:t>
            </a:r>
            <a:r>
              <a:rPr lang="en-US" sz="1800" b="0" i="0" u="none" strike="noStrike" baseline="0" dirty="0">
                <a:latin typeface="ArialMT"/>
              </a:rPr>
              <a:t>;</a:t>
            </a:r>
            <a:r>
              <a:rPr lang="en-US" dirty="0"/>
              <a:t> Expenses: $67,171.19; Balance: $768,485.43.</a:t>
            </a:r>
          </a:p>
        </p:txBody>
      </p:sp>
      <p:sp>
        <p:nvSpPr>
          <p:cNvPr id="13" name="Title 12"/>
          <p:cNvSpPr>
            <a:spLocks noGrp="1"/>
          </p:cNvSpPr>
          <p:nvPr>
            <p:ph type="title"/>
          </p:nvPr>
        </p:nvSpPr>
        <p:spPr/>
        <p:txBody>
          <a:bodyPr>
            <a:normAutofit/>
          </a:bodyPr>
          <a:lstStyle/>
          <a:p>
            <a:r>
              <a:rPr lang="en-US" sz="2800" b="1" dirty="0"/>
              <a:t>Agenda Item V. July Contractor &amp; Fund Reports</a:t>
            </a:r>
            <a:endParaRPr lang="en-US" b="1" dirty="0"/>
          </a:p>
        </p:txBody>
      </p:sp>
      <p:sp>
        <p:nvSpPr>
          <p:cNvPr id="5" name="Date Placeholder 4"/>
          <p:cNvSpPr>
            <a:spLocks noGrp="1"/>
          </p:cNvSpPr>
          <p:nvPr>
            <p:ph type="dt" sz="half" idx="16"/>
          </p:nvPr>
        </p:nvSpPr>
        <p:spPr>
          <a:xfrm>
            <a:off x="7676836" y="6459485"/>
            <a:ext cx="884438" cy="365125"/>
          </a:xfrm>
        </p:spPr>
        <p:txBody>
          <a:bodyPr/>
          <a:lstStyle/>
          <a:p>
            <a:r>
              <a:rPr lang="en-US" dirty="0"/>
              <a:t>9/8/2022</a:t>
            </a:r>
          </a:p>
        </p:txBody>
      </p:sp>
      <p:sp>
        <p:nvSpPr>
          <p:cNvPr id="6" name="Footer Placeholder 5"/>
          <p:cNvSpPr>
            <a:spLocks noGrp="1"/>
          </p:cNvSpPr>
          <p:nvPr>
            <p:ph type="ftr" sz="quarter" idx="17"/>
          </p:nvPr>
        </p:nvSpPr>
        <p:spPr/>
        <p:txBody>
          <a:bodyPr/>
          <a:lstStyle/>
          <a:p>
            <a:pPr algn="ctr"/>
            <a:r>
              <a:rPr lang="en-US" dirty="0"/>
              <a:t>Veterans Advisory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9</a:t>
            </a:fld>
            <a:endParaRPr lang="en-US" dirty="0"/>
          </a:p>
        </p:txBody>
      </p:sp>
    </p:spTree>
    <p:extLst>
      <p:ext uri="{BB962C8B-B14F-4D97-AF65-F5344CB8AC3E}">
        <p14:creationId xmlns:p14="http://schemas.microsoft.com/office/powerpoint/2010/main" val="2218547877"/>
      </p:ext>
    </p:extLst>
  </p:cSld>
  <p:clrMapOvr>
    <a:masterClrMapping/>
  </p:clrMapOvr>
</p:sld>
</file>

<file path=ppt/theme/theme1.xml><?xml version="1.0" encoding="utf-8"?>
<a:theme xmlns:a="http://schemas.openxmlformats.org/drawingml/2006/main" name="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2.xml><?xml version="1.0" encoding="utf-8"?>
<a:theme xmlns:a="http://schemas.openxmlformats.org/drawingml/2006/main" name="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3.xml><?xml version="1.0" encoding="utf-8"?>
<a:theme xmlns:a="http://schemas.openxmlformats.org/drawingml/2006/main" name="MASTER 3: simple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4: blank">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6.xml><?xml version="1.0" encoding="utf-8"?>
<a:theme xmlns:a="http://schemas.openxmlformats.org/drawingml/2006/main" name="1_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7.xml><?xml version="1.0" encoding="utf-8"?>
<a:theme xmlns:a="http://schemas.openxmlformats.org/drawingml/2006/main" name="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ClarkCo_template</Template>
  <TotalTime>10947</TotalTime>
  <Words>743</Words>
  <Application>Microsoft Office PowerPoint</Application>
  <PresentationFormat>On-screen Show (4:3)</PresentationFormat>
  <Paragraphs>102</Paragraphs>
  <Slides>11</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ArialMT</vt:lpstr>
      <vt:lpstr>Calibri</vt:lpstr>
      <vt:lpstr>Garamond</vt:lpstr>
      <vt:lpstr>Gill Sans</vt:lpstr>
      <vt:lpstr>Gill Sans MT</vt:lpstr>
      <vt:lpstr>Times New Roman</vt:lpstr>
      <vt:lpstr>MASTER 1: standard slide</vt:lpstr>
      <vt:lpstr>MASTER 2: full color slide</vt:lpstr>
      <vt:lpstr>MASTER 3: simple slide</vt:lpstr>
      <vt:lpstr>MASTER 4: blank</vt:lpstr>
      <vt:lpstr>1_MASTER 1: standard slide</vt:lpstr>
      <vt:lpstr>1_MASTER 2: full color slide</vt:lpstr>
      <vt:lpstr>Blank Slide</vt:lpstr>
      <vt:lpstr>VAB Agenda – 9/8/2022</vt:lpstr>
      <vt:lpstr>Agenda Item I. Call to Order/Pledge/Invocation/Roll Call</vt:lpstr>
      <vt:lpstr>Agenda Item II. Approval of August 11 minutes</vt:lpstr>
      <vt:lpstr>Agenda Item III. Lifeline Connections Overview</vt:lpstr>
      <vt:lpstr>Agenda Item III. Lifeline Connections Overview</vt:lpstr>
      <vt:lpstr>Agenda Item III. Lifeline Connections Overview</vt:lpstr>
      <vt:lpstr>Agenda Item III. Lifeline Connections Overview</vt:lpstr>
      <vt:lpstr>Agenda Item IV. Committee Reports</vt:lpstr>
      <vt:lpstr>Agenda Item V. July Contractor &amp; Fund Reports</vt:lpstr>
      <vt:lpstr>Agenda Item VI. CCVAC updates</vt:lpstr>
      <vt:lpstr>Agenda Items VII. – X.</vt:lpstr>
    </vt:vector>
  </TitlesOfParts>
  <Company>Clark County /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Leigh Radford</dc:creator>
  <cp:lastModifiedBy>Emily Langston</cp:lastModifiedBy>
  <cp:revision>225</cp:revision>
  <cp:lastPrinted>2017-08-07T16:32:17Z</cp:lastPrinted>
  <dcterms:created xsi:type="dcterms:W3CDTF">2017-07-26T13:51:17Z</dcterms:created>
  <dcterms:modified xsi:type="dcterms:W3CDTF">2022-09-08T19:42:04Z</dcterms:modified>
</cp:coreProperties>
</file>