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3"/>
  </p:notesMasterIdLst>
  <p:sldIdLst>
    <p:sldId id="256" r:id="rId2"/>
    <p:sldId id="257" r:id="rId3"/>
    <p:sldId id="258" r:id="rId4"/>
    <p:sldId id="259" r:id="rId5"/>
    <p:sldId id="261" r:id="rId6"/>
    <p:sldId id="263" r:id="rId7"/>
    <p:sldId id="264" r:id="rId8"/>
    <p:sldId id="265" r:id="rId9"/>
    <p:sldId id="266" r:id="rId10"/>
    <p:sldId id="267" r:id="rId11"/>
    <p:sldId id="268" r:id="rId12"/>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A805AACF-3413-4A7A-88D8-B1B175FE6238}" type="datetimeFigureOut">
              <a:rPr lang="en-US" smtClean="0"/>
              <a:t>11/30/2022</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E0B109E1-19F3-4975-9395-53C0F8E0AAA8}" type="slidenum">
              <a:rPr lang="en-US" smtClean="0"/>
              <a:t>‹#›</a:t>
            </a:fld>
            <a:endParaRPr lang="en-US"/>
          </a:p>
        </p:txBody>
      </p:sp>
    </p:spTree>
    <p:extLst>
      <p:ext uri="{BB962C8B-B14F-4D97-AF65-F5344CB8AC3E}">
        <p14:creationId xmlns:p14="http://schemas.microsoft.com/office/powerpoint/2010/main" val="278083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shs.wa.gov/sites/default/files/DDA/dda/documents/Housing%20Needs%20for%20Individuals%20with%20Intellectual%20and%20Developmental%20Disabilities%20in%20Washington%20Stat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lark.wa.gov/community-planning/housing-options-study-and-action-pla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lark.wa.gov/community-planning/project-librar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B109E1-19F3-4975-9395-53C0F8E0AAA8}" type="slidenum">
              <a:rPr lang="en-US" smtClean="0"/>
              <a:t>1</a:t>
            </a:fld>
            <a:endParaRPr lang="en-US"/>
          </a:p>
        </p:txBody>
      </p:sp>
    </p:spTree>
    <p:extLst>
      <p:ext uri="{BB962C8B-B14F-4D97-AF65-F5344CB8AC3E}">
        <p14:creationId xmlns:p14="http://schemas.microsoft.com/office/powerpoint/2010/main" val="332844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B109E1-19F3-4975-9395-53C0F8E0AAA8}" type="slidenum">
              <a:rPr lang="en-US" smtClean="0"/>
              <a:t>10</a:t>
            </a:fld>
            <a:endParaRPr lang="en-US"/>
          </a:p>
        </p:txBody>
      </p:sp>
    </p:spTree>
    <p:extLst>
      <p:ext uri="{BB962C8B-B14F-4D97-AF65-F5344CB8AC3E}">
        <p14:creationId xmlns:p14="http://schemas.microsoft.com/office/powerpoint/2010/main" val="323991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B109E1-19F3-4975-9395-53C0F8E0AAA8}" type="slidenum">
              <a:rPr lang="en-US" smtClean="0"/>
              <a:t>11</a:t>
            </a:fld>
            <a:endParaRPr lang="en-US"/>
          </a:p>
        </p:txBody>
      </p:sp>
    </p:spTree>
    <p:extLst>
      <p:ext uri="{BB962C8B-B14F-4D97-AF65-F5344CB8AC3E}">
        <p14:creationId xmlns:p14="http://schemas.microsoft.com/office/powerpoint/2010/main" val="374880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1" dirty="0">
                <a:solidFill>
                  <a:srgbClr val="315FC3"/>
                </a:solidFill>
                <a:latin typeface="Georgia" panose="02040502050405020303" pitchFamily="18" charset="0"/>
                <a:ea typeface="Calibri" panose="020F0502020204030204" pitchFamily="34" charset="0"/>
                <a:cs typeface="Calibri" panose="020F0502020204030204" pitchFamily="34" charset="0"/>
              </a:rPr>
              <a:t>Full report at </a:t>
            </a:r>
            <a:r>
              <a:rPr lang="en-US" b="1" i="0" dirty="0">
                <a:solidFill>
                  <a:srgbClr val="212529"/>
                </a:solidFill>
                <a:effectLst/>
                <a:latin typeface="Montserrat" panose="00000500000000000000" pitchFamily="2" charset="0"/>
              </a:rPr>
              <a:t>tinyurl.com/yf38j9hh .  Final report at </a:t>
            </a:r>
            <a:r>
              <a:rPr lang="en-US" sz="1800" u="sng" dirty="0">
                <a:solidFill>
                  <a:srgbClr val="0563C1"/>
                </a:solidFill>
                <a:effectLst/>
                <a:latin typeface="Calibri" panose="020F0502020204030204" pitchFamily="34" charset="0"/>
                <a:ea typeface="Calibri" panose="020F0502020204030204" pitchFamily="34" charset="0"/>
                <a:hlinkClick r:id="rId3"/>
              </a:rPr>
              <a:t>Housing Needs for Individuals with Intellectual and Developmental Disabilities in Washington State.pdf</a:t>
            </a:r>
            <a:endParaRPr lang="en-US" dirty="0"/>
          </a:p>
        </p:txBody>
      </p:sp>
      <p:sp>
        <p:nvSpPr>
          <p:cNvPr id="4" name="Slide Number Placeholder 3"/>
          <p:cNvSpPr>
            <a:spLocks noGrp="1"/>
          </p:cNvSpPr>
          <p:nvPr>
            <p:ph type="sldNum" sz="quarter" idx="5"/>
          </p:nvPr>
        </p:nvSpPr>
        <p:spPr/>
        <p:txBody>
          <a:bodyPr/>
          <a:lstStyle/>
          <a:p>
            <a:fld id="{E0B109E1-19F3-4975-9395-53C0F8E0AAA8}" type="slidenum">
              <a:rPr lang="en-US" smtClean="0"/>
              <a:t>2</a:t>
            </a:fld>
            <a:endParaRPr lang="en-US"/>
          </a:p>
        </p:txBody>
      </p:sp>
    </p:spTree>
    <p:extLst>
      <p:ext uri="{BB962C8B-B14F-4D97-AF65-F5344CB8AC3E}">
        <p14:creationId xmlns:p14="http://schemas.microsoft.com/office/powerpoint/2010/main" val="301629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prstClr val="black"/>
                </a:solidFill>
                <a:latin typeface="Calibri" panose="020F0502020204030204"/>
              </a:rPr>
              <a:t>As we know, the housing shortage is not just an IDD issue – it’s a local, state and national issue, that needs to be addressed at all issues. Trish asked me to report on a couple of local responses I’ve been a part of. </a:t>
            </a:r>
          </a:p>
          <a:p>
            <a:endParaRPr lang="en-US" dirty="0"/>
          </a:p>
        </p:txBody>
      </p:sp>
      <p:sp>
        <p:nvSpPr>
          <p:cNvPr id="4" name="Slide Number Placeholder 3"/>
          <p:cNvSpPr>
            <a:spLocks noGrp="1"/>
          </p:cNvSpPr>
          <p:nvPr>
            <p:ph type="sldNum" sz="quarter" idx="5"/>
          </p:nvPr>
        </p:nvSpPr>
        <p:spPr/>
        <p:txBody>
          <a:bodyPr/>
          <a:lstStyle/>
          <a:p>
            <a:fld id="{E0B109E1-19F3-4975-9395-53C0F8E0AAA8}" type="slidenum">
              <a:rPr lang="en-US" smtClean="0"/>
              <a:t>3</a:t>
            </a:fld>
            <a:endParaRPr lang="en-US"/>
          </a:p>
        </p:txBody>
      </p:sp>
    </p:spTree>
    <p:extLst>
      <p:ext uri="{BB962C8B-B14F-4D97-AF65-F5344CB8AC3E}">
        <p14:creationId xmlns:p14="http://schemas.microsoft.com/office/powerpoint/2010/main" val="239527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B109E1-19F3-4975-9395-53C0F8E0AAA8}" type="slidenum">
              <a:rPr lang="en-US" smtClean="0"/>
              <a:t>4</a:t>
            </a:fld>
            <a:endParaRPr lang="en-US"/>
          </a:p>
        </p:txBody>
      </p:sp>
    </p:spTree>
    <p:extLst>
      <p:ext uri="{BB962C8B-B14F-4D97-AF65-F5344CB8AC3E}">
        <p14:creationId xmlns:p14="http://schemas.microsoft.com/office/powerpoint/2010/main" val="319902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complete list of members, see: https://clark.wa.gov/community-planning/housing-project-advisory-group-members</a:t>
            </a:r>
          </a:p>
          <a:p>
            <a:r>
              <a:rPr lang="en-US" dirty="0"/>
              <a:t>Schedule at: https://clark.wa.gov/sites/default/files/media/image/2021-08/ClarkCo%20Graphic%20Project%20Schedule%202021-08-24.jpg</a:t>
            </a:r>
          </a:p>
        </p:txBody>
      </p:sp>
      <p:sp>
        <p:nvSpPr>
          <p:cNvPr id="4" name="Slide Number Placeholder 3"/>
          <p:cNvSpPr>
            <a:spLocks noGrp="1"/>
          </p:cNvSpPr>
          <p:nvPr>
            <p:ph type="sldNum" sz="quarter" idx="5"/>
          </p:nvPr>
        </p:nvSpPr>
        <p:spPr/>
        <p:txBody>
          <a:bodyPr/>
          <a:lstStyle/>
          <a:p>
            <a:fld id="{E0B109E1-19F3-4975-9395-53C0F8E0AAA8}" type="slidenum">
              <a:rPr lang="en-US" smtClean="0"/>
              <a:t>5</a:t>
            </a:fld>
            <a:endParaRPr lang="en-US"/>
          </a:p>
        </p:txBody>
      </p:sp>
    </p:spTree>
    <p:extLst>
      <p:ext uri="{BB962C8B-B14F-4D97-AF65-F5344CB8AC3E}">
        <p14:creationId xmlns:p14="http://schemas.microsoft.com/office/powerpoint/2010/main" val="278569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the whole plan here: </a:t>
            </a:r>
            <a:r>
              <a:rPr lang="en-US" dirty="0">
                <a:hlinkClick r:id="rId3"/>
              </a:rPr>
              <a:t>Housing Options Study and Action Plan | Clark County (wa.gov)</a:t>
            </a:r>
            <a:r>
              <a:rPr lang="en-US" dirty="0"/>
              <a:t>  </a:t>
            </a:r>
          </a:p>
          <a:p>
            <a:r>
              <a:rPr lang="en-US" dirty="0"/>
              <a:t>The objectives are in-line with what individuals with IDD need. </a:t>
            </a:r>
          </a:p>
        </p:txBody>
      </p:sp>
      <p:sp>
        <p:nvSpPr>
          <p:cNvPr id="4" name="Slide Number Placeholder 3"/>
          <p:cNvSpPr>
            <a:spLocks noGrp="1"/>
          </p:cNvSpPr>
          <p:nvPr>
            <p:ph type="sldNum" sz="quarter" idx="5"/>
          </p:nvPr>
        </p:nvSpPr>
        <p:spPr/>
        <p:txBody>
          <a:bodyPr/>
          <a:lstStyle/>
          <a:p>
            <a:fld id="{E0B109E1-19F3-4975-9395-53C0F8E0AAA8}" type="slidenum">
              <a:rPr lang="en-US" smtClean="0"/>
              <a:t>6</a:t>
            </a:fld>
            <a:endParaRPr lang="en-US"/>
          </a:p>
        </p:txBody>
      </p:sp>
    </p:spTree>
    <p:extLst>
      <p:ext uri="{BB962C8B-B14F-4D97-AF65-F5344CB8AC3E}">
        <p14:creationId xmlns:p14="http://schemas.microsoft.com/office/powerpoint/2010/main" val="346041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Zoning is a way to discriminate… replaces redlining, by keeping lower income people out of certain neighborhoods.</a:t>
            </a:r>
          </a:p>
          <a:p>
            <a:r>
              <a:rPr lang="en-US" dirty="0" err="1"/>
              <a:t>Visitability</a:t>
            </a:r>
            <a:r>
              <a:rPr lang="en-US" dirty="0"/>
              <a:t> allows people with mobility limitations to visit by requiring a no-step, barrier free entrance, bathroom and living area accessible to the main entrance with wheelchair accessible doorways</a:t>
            </a:r>
          </a:p>
        </p:txBody>
      </p:sp>
      <p:sp>
        <p:nvSpPr>
          <p:cNvPr id="4" name="Slide Number Placeholder 3"/>
          <p:cNvSpPr>
            <a:spLocks noGrp="1"/>
          </p:cNvSpPr>
          <p:nvPr>
            <p:ph type="sldNum" sz="quarter" idx="5"/>
          </p:nvPr>
        </p:nvSpPr>
        <p:spPr/>
        <p:txBody>
          <a:bodyPr/>
          <a:lstStyle/>
          <a:p>
            <a:fld id="{E0B109E1-19F3-4975-9395-53C0F8E0AAA8}" type="slidenum">
              <a:rPr lang="en-US" smtClean="0"/>
              <a:t>7</a:t>
            </a:fld>
            <a:endParaRPr lang="en-US"/>
          </a:p>
        </p:txBody>
      </p:sp>
    </p:spTree>
    <p:extLst>
      <p:ext uri="{BB962C8B-B14F-4D97-AF65-F5344CB8AC3E}">
        <p14:creationId xmlns:p14="http://schemas.microsoft.com/office/powerpoint/2010/main" val="185590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library  can be found at: </a:t>
            </a:r>
            <a:r>
              <a:rPr lang="en-US" dirty="0">
                <a:hlinkClick r:id="rId3"/>
              </a:rPr>
              <a:t>Project Library | Clark County (wa.gov)</a:t>
            </a:r>
            <a:endParaRPr lang="en-US" dirty="0"/>
          </a:p>
        </p:txBody>
      </p:sp>
      <p:sp>
        <p:nvSpPr>
          <p:cNvPr id="4" name="Slide Number Placeholder 3"/>
          <p:cNvSpPr>
            <a:spLocks noGrp="1"/>
          </p:cNvSpPr>
          <p:nvPr>
            <p:ph type="sldNum" sz="quarter" idx="5"/>
          </p:nvPr>
        </p:nvSpPr>
        <p:spPr/>
        <p:txBody>
          <a:bodyPr/>
          <a:lstStyle/>
          <a:p>
            <a:fld id="{E0B109E1-19F3-4975-9395-53C0F8E0AAA8}" type="slidenum">
              <a:rPr lang="en-US" smtClean="0"/>
              <a:t>8</a:t>
            </a:fld>
            <a:endParaRPr lang="en-US"/>
          </a:p>
        </p:txBody>
      </p:sp>
    </p:spTree>
    <p:extLst>
      <p:ext uri="{BB962C8B-B14F-4D97-AF65-F5344CB8AC3E}">
        <p14:creationId xmlns:p14="http://schemas.microsoft.com/office/powerpoint/2010/main" val="377151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B109E1-19F3-4975-9395-53C0F8E0AAA8}" type="slidenum">
              <a:rPr lang="en-US" smtClean="0"/>
              <a:t>9</a:t>
            </a:fld>
            <a:endParaRPr lang="en-US"/>
          </a:p>
        </p:txBody>
      </p:sp>
    </p:spTree>
    <p:extLst>
      <p:ext uri="{BB962C8B-B14F-4D97-AF65-F5344CB8AC3E}">
        <p14:creationId xmlns:p14="http://schemas.microsoft.com/office/powerpoint/2010/main" val="116406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11/30/2022</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57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11/30/2022</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69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11/30/2022</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25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11/30/2022</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329799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11/30/2022</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10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11/30/2022</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83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11/30/2022</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18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11/30/2022</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08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11/30/2022</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336356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11/30/2022</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05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11/30/2022</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13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11/30/2022</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906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peacenw.org/h-o-m-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Jigsaw puzzles in plastic figures">
            <a:extLst>
              <a:ext uri="{FF2B5EF4-FFF2-40B4-BE49-F238E27FC236}">
                <a16:creationId xmlns:a16="http://schemas.microsoft.com/office/drawing/2014/main" id="{FE2A2168-2B2D-1730-00D7-B8239362F127}"/>
              </a:ext>
            </a:extLst>
          </p:cNvPr>
          <p:cNvPicPr>
            <a:picLocks noChangeAspect="1"/>
          </p:cNvPicPr>
          <p:nvPr/>
        </p:nvPicPr>
        <p:blipFill rotWithShape="1">
          <a:blip r:embed="rId3"/>
          <a:srcRect t="5539" b="13233"/>
          <a:stretch/>
        </p:blipFill>
        <p:spPr>
          <a:xfrm>
            <a:off x="0" y="-177543"/>
            <a:ext cx="12191980" cy="6857990"/>
          </a:xfrm>
          <a:prstGeom prst="rect">
            <a:avLst/>
          </a:prstGeom>
        </p:spPr>
      </p:pic>
      <p:sp>
        <p:nvSpPr>
          <p:cNvPr id="9" name="Rectangle 8">
            <a:extLst>
              <a:ext uri="{FF2B5EF4-FFF2-40B4-BE49-F238E27FC236}">
                <a16:creationId xmlns:a16="http://schemas.microsoft.com/office/drawing/2014/main" id="{111363A0-DE10-4C5C-827C-9CE8FB380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8DD0E-2504-2D3F-7594-94D4BE08036C}"/>
              </a:ext>
            </a:extLst>
          </p:cNvPr>
          <p:cNvSpPr>
            <a:spLocks noGrp="1"/>
          </p:cNvSpPr>
          <p:nvPr>
            <p:ph type="ctrTitle"/>
          </p:nvPr>
        </p:nvSpPr>
        <p:spPr>
          <a:xfrm>
            <a:off x="674237" y="758284"/>
            <a:ext cx="3657600" cy="2118081"/>
          </a:xfrm>
        </p:spPr>
        <p:txBody>
          <a:bodyPr>
            <a:normAutofit fontScale="90000"/>
          </a:bodyPr>
          <a:lstStyle/>
          <a:p>
            <a:r>
              <a:rPr lang="en-US" dirty="0"/>
              <a:t>Clark County I/DD Housing Update</a:t>
            </a:r>
            <a:br>
              <a:rPr lang="en-US" dirty="0"/>
            </a:br>
            <a:endParaRPr lang="en-US" dirty="0"/>
          </a:p>
        </p:txBody>
      </p:sp>
      <p:sp>
        <p:nvSpPr>
          <p:cNvPr id="3" name="Subtitle 2">
            <a:extLst>
              <a:ext uri="{FF2B5EF4-FFF2-40B4-BE49-F238E27FC236}">
                <a16:creationId xmlns:a16="http://schemas.microsoft.com/office/drawing/2014/main" id="{D1F61C8F-E590-5376-0130-F0F672A16666}"/>
              </a:ext>
            </a:extLst>
          </p:cNvPr>
          <p:cNvSpPr>
            <a:spLocks noGrp="1"/>
          </p:cNvSpPr>
          <p:nvPr>
            <p:ph type="subTitle" idx="1"/>
          </p:nvPr>
        </p:nvSpPr>
        <p:spPr>
          <a:xfrm>
            <a:off x="655721" y="2692756"/>
            <a:ext cx="3657600" cy="1241432"/>
          </a:xfrm>
        </p:spPr>
        <p:txBody>
          <a:bodyPr>
            <a:normAutofit/>
          </a:bodyPr>
          <a:lstStyle/>
          <a:p>
            <a:r>
              <a:rPr lang="en-US" sz="2000" dirty="0">
                <a:solidFill>
                  <a:schemeClr val="tx2"/>
                </a:solidFill>
              </a:rPr>
              <a:t>Report to DDAB</a:t>
            </a:r>
          </a:p>
          <a:p>
            <a:r>
              <a:rPr lang="en-US" sz="2000" dirty="0">
                <a:solidFill>
                  <a:schemeClr val="tx2"/>
                </a:solidFill>
              </a:rPr>
              <a:t>January 2023</a:t>
            </a:r>
          </a:p>
        </p:txBody>
      </p:sp>
      <p:cxnSp>
        <p:nvCxnSpPr>
          <p:cNvPr id="11" name="Straight Connector 10">
            <a:extLst>
              <a:ext uri="{FF2B5EF4-FFF2-40B4-BE49-F238E27FC236}">
                <a16:creationId xmlns:a16="http://schemas.microsoft.com/office/drawing/2014/main" id="{35A1A9B2-DA9A-487B-8B22-CFE8E073CC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4063141"/>
            <a:ext cx="2586790" cy="0"/>
          </a:xfrm>
          <a:prstGeom prst="line">
            <a:avLst/>
          </a:prstGeom>
          <a:ln w="22225">
            <a:solidFill>
              <a:srgbClr val="A7A25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24758E6-E583-89B7-0670-8A1D0DB1360F}"/>
              </a:ext>
            </a:extLst>
          </p:cNvPr>
          <p:cNvSpPr txBox="1"/>
          <p:nvPr/>
        </p:nvSpPr>
        <p:spPr>
          <a:xfrm>
            <a:off x="754602" y="4561862"/>
            <a:ext cx="3302493" cy="1584536"/>
          </a:xfrm>
          <a:prstGeom prst="rect">
            <a:avLst/>
          </a:prstGeom>
          <a:noFill/>
        </p:spPr>
        <p:txBody>
          <a:bodyPr wrap="square" rtlCol="0">
            <a:spAutoFit/>
          </a:bodyPr>
          <a:lstStyle/>
          <a:p>
            <a:pPr marL="0" marR="0" lvl="0" indent="0" algn="l" defTabSz="914400" rtl="0" eaLnBrk="1" fontAlgn="auto" latinLnBrk="0" hangingPunct="1">
              <a:lnSpc>
                <a:spcPct val="130000"/>
              </a:lnSpc>
              <a:spcBef>
                <a:spcPts val="1000"/>
              </a:spcBef>
              <a:spcAft>
                <a:spcPts val="0"/>
              </a:spcAft>
              <a:buClrTx/>
              <a:buSzPct val="80000"/>
              <a:buFont typeface="Arial" panose="020B0604020202020204" pitchFamily="34" charset="0"/>
              <a:buNone/>
              <a:tabLst/>
              <a:defRPr/>
            </a:pPr>
            <a:r>
              <a:rPr kumimoji="0" lang="en-US" sz="700" b="0" i="0" u="none" strike="noStrike" kern="1200" cap="all" spc="300" normalizeH="0" baseline="0" noProof="0" dirty="0" err="1">
                <a:ln>
                  <a:noFill/>
                </a:ln>
                <a:solidFill>
                  <a:srgbClr val="1B2F2C"/>
                </a:solidFill>
                <a:effectLst/>
                <a:uLnTx/>
                <a:uFillTx/>
                <a:latin typeface="Avenir Next LT Pro Light"/>
                <a:ea typeface="+mn-ea"/>
                <a:cs typeface="+mn-cs"/>
              </a:rPr>
              <a:t>PreSentation</a:t>
            </a:r>
            <a:r>
              <a:rPr kumimoji="0" lang="en-US" sz="700" b="0" i="0" u="none" strike="noStrike" kern="1200" cap="all" spc="300" normalizeH="0" baseline="0" noProof="0" dirty="0">
                <a:ln>
                  <a:noFill/>
                </a:ln>
                <a:solidFill>
                  <a:srgbClr val="1B2F2C"/>
                </a:solidFill>
                <a:effectLst/>
                <a:uLnTx/>
                <a:uFillTx/>
                <a:latin typeface="Avenir Next LT Pro Light"/>
                <a:ea typeface="+mn-ea"/>
                <a:cs typeface="+mn-cs"/>
              </a:rPr>
              <a:t> BY Martha Maier,</a:t>
            </a:r>
          </a:p>
          <a:p>
            <a:pPr marL="171450" marR="0" lvl="0" indent="-171450" algn="l" defTabSz="914400" rtl="0" eaLnBrk="1" fontAlgn="auto" latinLnBrk="0" hangingPunct="1">
              <a:lnSpc>
                <a:spcPct val="130000"/>
              </a:lnSpc>
              <a:spcBef>
                <a:spcPts val="1000"/>
              </a:spcBef>
              <a:spcAft>
                <a:spcPts val="0"/>
              </a:spcAft>
              <a:buClrTx/>
              <a:buSzPct val="80000"/>
              <a:buFont typeface="Arial" panose="020B0604020202020204" pitchFamily="34" charset="0"/>
              <a:buChar char="•"/>
              <a:tabLst/>
              <a:defRPr/>
            </a:pPr>
            <a:r>
              <a:rPr lang="en-US" sz="700" cap="all" spc="300" dirty="0">
                <a:solidFill>
                  <a:srgbClr val="1B2F2C"/>
                </a:solidFill>
                <a:latin typeface="Avenir Next LT Pro Light"/>
              </a:rPr>
              <a:t>Parent Advocate</a:t>
            </a:r>
          </a:p>
          <a:p>
            <a:pPr marL="171450" marR="0" lvl="0" indent="-171450" algn="l" defTabSz="914400" rtl="0" eaLnBrk="1" fontAlgn="auto" latinLnBrk="0" hangingPunct="1">
              <a:lnSpc>
                <a:spcPct val="130000"/>
              </a:lnSpc>
              <a:spcBef>
                <a:spcPts val="1000"/>
              </a:spcBef>
              <a:spcAft>
                <a:spcPts val="0"/>
              </a:spcAft>
              <a:buClrTx/>
              <a:buSzPct val="80000"/>
              <a:buFont typeface="Arial" panose="020B0604020202020204" pitchFamily="34" charset="0"/>
              <a:buChar char="•"/>
              <a:tabLst/>
              <a:defRPr/>
            </a:pPr>
            <a:r>
              <a:rPr kumimoji="0" lang="en-US" sz="700" b="0" i="0" u="none" strike="noStrike" kern="1200" cap="all" spc="300" normalizeH="0" baseline="0" noProof="0" dirty="0">
                <a:ln>
                  <a:noFill/>
                </a:ln>
                <a:solidFill>
                  <a:srgbClr val="1B2F2C"/>
                </a:solidFill>
                <a:effectLst/>
                <a:uLnTx/>
                <a:uFillTx/>
                <a:latin typeface="Avenir Next LT Pro Light"/>
                <a:ea typeface="+mn-ea"/>
                <a:cs typeface="+mn-cs"/>
              </a:rPr>
              <a:t>Convener of PEACE Housing Committee </a:t>
            </a:r>
          </a:p>
          <a:p>
            <a:pPr marL="171450" marR="0" lvl="0" indent="-171450" algn="l" defTabSz="914400" rtl="0" eaLnBrk="1" fontAlgn="auto" latinLnBrk="0" hangingPunct="1">
              <a:lnSpc>
                <a:spcPct val="130000"/>
              </a:lnSpc>
              <a:spcBef>
                <a:spcPts val="1000"/>
              </a:spcBef>
              <a:spcAft>
                <a:spcPts val="0"/>
              </a:spcAft>
              <a:buClrTx/>
              <a:buSzPct val="80000"/>
              <a:buFont typeface="Arial" panose="020B0604020202020204" pitchFamily="34" charset="0"/>
              <a:buChar char="•"/>
              <a:tabLst/>
              <a:defRPr/>
            </a:pPr>
            <a:r>
              <a:rPr kumimoji="0" lang="en-US" sz="700" b="0" i="0" u="none" strike="noStrike" kern="1200" cap="all" spc="300" normalizeH="0" baseline="0" noProof="0" dirty="0">
                <a:ln>
                  <a:noFill/>
                </a:ln>
                <a:solidFill>
                  <a:srgbClr val="1B2F2C"/>
                </a:solidFill>
                <a:effectLst/>
                <a:uLnTx/>
                <a:uFillTx/>
                <a:latin typeface="Avenir Next LT Pro Light"/>
                <a:ea typeface="+mn-ea"/>
                <a:cs typeface="+mn-cs"/>
              </a:rPr>
              <a:t>Persons with Disabilities Advocate on the CC Housing Options Study </a:t>
            </a:r>
            <a:r>
              <a:rPr kumimoji="0" lang="en-US" sz="700" b="0" i="0" u="none" strike="noStrike" kern="1200" cap="all" spc="300" normalizeH="0" baseline="0" noProof="0" dirty="0" err="1">
                <a:ln>
                  <a:noFill/>
                </a:ln>
                <a:solidFill>
                  <a:srgbClr val="1B2F2C"/>
                </a:solidFill>
                <a:effectLst/>
                <a:uLnTx/>
                <a:uFillTx/>
                <a:latin typeface="Avenir Next LT Pro Light"/>
                <a:ea typeface="+mn-ea"/>
                <a:cs typeface="+mn-cs"/>
              </a:rPr>
              <a:t>ProJect</a:t>
            </a:r>
            <a:r>
              <a:rPr kumimoji="0" lang="en-US" sz="700" b="0" i="0" u="none" strike="noStrike" kern="1200" cap="all" spc="300" normalizeH="0" baseline="0" noProof="0" dirty="0">
                <a:ln>
                  <a:noFill/>
                </a:ln>
                <a:solidFill>
                  <a:srgbClr val="1B2F2C"/>
                </a:solidFill>
                <a:effectLst/>
                <a:uLnTx/>
                <a:uFillTx/>
                <a:latin typeface="Avenir Next LT Pro Light"/>
                <a:ea typeface="+mn-ea"/>
                <a:cs typeface="+mn-cs"/>
              </a:rPr>
              <a:t> advisory Group</a:t>
            </a:r>
          </a:p>
        </p:txBody>
      </p:sp>
    </p:spTree>
    <p:extLst>
      <p:ext uri="{BB962C8B-B14F-4D97-AF65-F5344CB8AC3E}">
        <p14:creationId xmlns:p14="http://schemas.microsoft.com/office/powerpoint/2010/main" val="4056218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F912-429B-E6AB-4293-CD439B55FF3B}"/>
              </a:ext>
            </a:extLst>
          </p:cNvPr>
          <p:cNvSpPr>
            <a:spLocks noGrp="1"/>
          </p:cNvSpPr>
          <p:nvPr>
            <p:ph type="title"/>
          </p:nvPr>
        </p:nvSpPr>
        <p:spPr/>
        <p:txBody>
          <a:bodyPr/>
          <a:lstStyle/>
          <a:p>
            <a:pPr algn="r"/>
            <a:r>
              <a:rPr lang="en-US" dirty="0"/>
              <a:t>Some of what we’ve done:</a:t>
            </a:r>
          </a:p>
        </p:txBody>
      </p:sp>
      <p:sp>
        <p:nvSpPr>
          <p:cNvPr id="4" name="Text Placeholder 3">
            <a:extLst>
              <a:ext uri="{FF2B5EF4-FFF2-40B4-BE49-F238E27FC236}">
                <a16:creationId xmlns:a16="http://schemas.microsoft.com/office/drawing/2014/main" id="{3A3E3D67-DB6C-1FAA-473E-3F29A0290975}"/>
              </a:ext>
            </a:extLst>
          </p:cNvPr>
          <p:cNvSpPr>
            <a:spLocks noGrp="1"/>
          </p:cNvSpPr>
          <p:nvPr>
            <p:ph type="body" sz="half" idx="2"/>
          </p:nvPr>
        </p:nvSpPr>
        <p:spPr/>
        <p:txBody>
          <a:bodyPr>
            <a:normAutofit fontScale="77500" lnSpcReduction="20000"/>
          </a:bodyPr>
          <a:lstStyle/>
          <a:p>
            <a:r>
              <a:rPr lang="en-US" b="1" i="1" dirty="0"/>
              <a:t>Other guests/members of the Committee who have joined over time:</a:t>
            </a:r>
          </a:p>
          <a:p>
            <a:r>
              <a:rPr lang="en-US" dirty="0"/>
              <a:t>Aruna Bhuta: parent, advocate, PEACE Board (from Spokane)</a:t>
            </a:r>
          </a:p>
          <a:p>
            <a:r>
              <a:rPr lang="en-US" dirty="0"/>
              <a:t>Darci Ladwig: PEACE housing coordinator</a:t>
            </a:r>
          </a:p>
          <a:p>
            <a:r>
              <a:rPr lang="en-US" dirty="0"/>
              <a:t>Kathleen Gregg: DSHS</a:t>
            </a:r>
          </a:p>
          <a:p>
            <a:r>
              <a:rPr lang="en-US" dirty="0"/>
              <a:t>Ricki Bournival: DSHS</a:t>
            </a:r>
          </a:p>
          <a:p>
            <a:r>
              <a:rPr lang="en-US" dirty="0"/>
              <a:t>Samantha Whitley: Housing Program Manager, City of Vancouver </a:t>
            </a:r>
          </a:p>
          <a:p>
            <a:r>
              <a:rPr lang="en-US" dirty="0"/>
              <a:t>Sheng Fang: Accessible/Affordable Housing Program Manager for DDA</a:t>
            </a:r>
          </a:p>
          <a:p>
            <a:r>
              <a:rPr lang="en-US" dirty="0"/>
              <a:t>Note: Kris Krohn has retired from DSHS, but asked to stay on this Committee</a:t>
            </a:r>
          </a:p>
        </p:txBody>
      </p:sp>
      <p:sp>
        <p:nvSpPr>
          <p:cNvPr id="7" name="Content Placeholder 6">
            <a:extLst>
              <a:ext uri="{FF2B5EF4-FFF2-40B4-BE49-F238E27FC236}">
                <a16:creationId xmlns:a16="http://schemas.microsoft.com/office/drawing/2014/main" id="{1C83290D-6513-B707-C2BF-4D14BE2BB963}"/>
              </a:ext>
            </a:extLst>
          </p:cNvPr>
          <p:cNvSpPr>
            <a:spLocks noGrp="1"/>
          </p:cNvSpPr>
          <p:nvPr>
            <p:ph idx="1"/>
          </p:nvPr>
        </p:nvSpPr>
        <p:spPr/>
        <p:txBody>
          <a:bodyPr>
            <a:normAutofit fontScale="70000" lnSpcReduction="20000"/>
          </a:bodyPr>
          <a:lstStyle/>
          <a:p>
            <a:r>
              <a:rPr lang="en-US" dirty="0"/>
              <a:t>Shared information about housing openings for those with IDD such as those at Teammates and Covington Commons.</a:t>
            </a:r>
          </a:p>
          <a:p>
            <a:r>
              <a:rPr lang="en-US" dirty="0"/>
              <a:t>Worked with the VHA so that  PEACE is able to recommend up to 25 people for section 8 housing vouchers. </a:t>
            </a:r>
          </a:p>
          <a:p>
            <a:r>
              <a:rPr lang="en-US" dirty="0"/>
              <a:t>Met with Sheng Fang, Accessible/Affordable Housing Program Manager for DDA</a:t>
            </a:r>
          </a:p>
          <a:p>
            <a:r>
              <a:rPr lang="en-US" dirty="0"/>
              <a:t>Provided input to the city of Vancouver on the need for “deeply affordable” housing for those who depend on SSI, which will be included in the next tax levy for affordable housing </a:t>
            </a:r>
          </a:p>
        </p:txBody>
      </p:sp>
    </p:spTree>
    <p:extLst>
      <p:ext uri="{BB962C8B-B14F-4D97-AF65-F5344CB8AC3E}">
        <p14:creationId xmlns:p14="http://schemas.microsoft.com/office/powerpoint/2010/main" val="3257356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359D-F28F-11B0-8B7E-39F97195C6B1}"/>
              </a:ext>
            </a:extLst>
          </p:cNvPr>
          <p:cNvSpPr>
            <a:spLocks noGrp="1"/>
          </p:cNvSpPr>
          <p:nvPr>
            <p:ph type="title"/>
          </p:nvPr>
        </p:nvSpPr>
        <p:spPr/>
        <p:txBody>
          <a:bodyPr/>
          <a:lstStyle/>
          <a:p>
            <a:pPr algn="r"/>
            <a:r>
              <a:rPr lang="en-US" dirty="0"/>
              <a:t>Other housing work by PEACE:</a:t>
            </a:r>
          </a:p>
        </p:txBody>
      </p:sp>
      <p:sp>
        <p:nvSpPr>
          <p:cNvPr id="3" name="Content Placeholder 2">
            <a:extLst>
              <a:ext uri="{FF2B5EF4-FFF2-40B4-BE49-F238E27FC236}">
                <a16:creationId xmlns:a16="http://schemas.microsoft.com/office/drawing/2014/main" id="{D3992EBF-E197-ED9B-6CE8-A5B497828A91}"/>
              </a:ext>
            </a:extLst>
          </p:cNvPr>
          <p:cNvSpPr>
            <a:spLocks noGrp="1"/>
          </p:cNvSpPr>
          <p:nvPr>
            <p:ph idx="1"/>
          </p:nvPr>
        </p:nvSpPr>
        <p:spPr/>
        <p:txBody>
          <a:bodyPr>
            <a:normAutofit fontScale="55000" lnSpcReduction="20000"/>
          </a:bodyPr>
          <a:lstStyle/>
          <a:p>
            <a:r>
              <a:rPr lang="en-US" dirty="0"/>
              <a:t>Created resources available on the PEACE website</a:t>
            </a:r>
          </a:p>
          <a:p>
            <a:r>
              <a:rPr lang="en-US" dirty="0"/>
              <a:t>Will begin roommate matching soon using partners4housing model and funding they received from the Dan Thompson grant </a:t>
            </a:r>
          </a:p>
          <a:p>
            <a:r>
              <a:rPr lang="en-US" dirty="0"/>
              <a:t>Building supports and wrap-around services for those seeking housing so they can be successful</a:t>
            </a:r>
          </a:p>
          <a:p>
            <a:r>
              <a:rPr lang="en-US" dirty="0"/>
              <a:t>Applied for a Dan Thompson grant to fund buying houses, roommate matching, a technology “library” and housing navigation.</a:t>
            </a:r>
          </a:p>
          <a:p>
            <a:r>
              <a:rPr lang="en-US" dirty="0"/>
              <a:t>Partnering with </a:t>
            </a:r>
            <a:r>
              <a:rPr lang="en-US" dirty="0" err="1"/>
              <a:t>Ablelight</a:t>
            </a:r>
            <a:r>
              <a:rPr lang="en-US" dirty="0"/>
              <a:t> (formerly Bethesda) who wants to offer supported living (and beyond) in Clark County</a:t>
            </a:r>
          </a:p>
          <a:p>
            <a:r>
              <a:rPr lang="en-US" dirty="0"/>
              <a:t>As of October 11, seven </a:t>
            </a:r>
            <a:r>
              <a:rPr lang="en-US" dirty="0" err="1"/>
              <a:t>adutls</a:t>
            </a:r>
            <a:r>
              <a:rPr lang="en-US" dirty="0"/>
              <a:t> with IDD were in process to get a voucher (or have one) and 20-25 people were in the housing process</a:t>
            </a:r>
          </a:p>
          <a:p>
            <a:endParaRPr lang="en-US" dirty="0"/>
          </a:p>
        </p:txBody>
      </p:sp>
      <p:sp>
        <p:nvSpPr>
          <p:cNvPr id="4" name="Text Placeholder 3">
            <a:extLst>
              <a:ext uri="{FF2B5EF4-FFF2-40B4-BE49-F238E27FC236}">
                <a16:creationId xmlns:a16="http://schemas.microsoft.com/office/drawing/2014/main" id="{00DDB2B1-9B08-022B-1091-E5C9E67E5C3A}"/>
              </a:ext>
            </a:extLst>
          </p:cNvPr>
          <p:cNvSpPr>
            <a:spLocks noGrp="1"/>
          </p:cNvSpPr>
          <p:nvPr>
            <p:ph type="body" sz="half" idx="2"/>
          </p:nvPr>
        </p:nvSpPr>
        <p:spPr/>
        <p:txBody>
          <a:bodyPr/>
          <a:lstStyle/>
          <a:p>
            <a:r>
              <a:rPr lang="en-US" dirty="0"/>
              <a:t>Darci Ladwig is the PEACE housing coordinator for HOME. She lives in Spokane and has started a housing committee there similar to the one we have here. </a:t>
            </a:r>
          </a:p>
          <a:p>
            <a:r>
              <a:rPr lang="en-US" dirty="0"/>
              <a:t>For housing resources, see:</a:t>
            </a:r>
          </a:p>
          <a:p>
            <a:r>
              <a:rPr lang="en-US" dirty="0">
                <a:hlinkClick r:id="rId3"/>
              </a:rPr>
              <a:t>HOME (peacenw.org)</a:t>
            </a:r>
            <a:endParaRPr lang="en-US" dirty="0"/>
          </a:p>
        </p:txBody>
      </p:sp>
    </p:spTree>
    <p:extLst>
      <p:ext uri="{BB962C8B-B14F-4D97-AF65-F5344CB8AC3E}">
        <p14:creationId xmlns:p14="http://schemas.microsoft.com/office/powerpoint/2010/main" val="299170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B8A1-685F-0910-EC16-B84853F4036D}"/>
              </a:ext>
            </a:extLst>
          </p:cNvPr>
          <p:cNvSpPr>
            <a:spLocks noGrp="1"/>
          </p:cNvSpPr>
          <p:nvPr>
            <p:ph type="title"/>
          </p:nvPr>
        </p:nvSpPr>
        <p:spPr/>
        <p:txBody>
          <a:bodyPr>
            <a:normAutofit fontScale="90000"/>
          </a:bodyPr>
          <a:lstStyle/>
          <a:p>
            <a:r>
              <a:rPr lang="en-US" dirty="0"/>
              <a:t>The Problem:</a:t>
            </a:r>
            <a:br>
              <a:rPr lang="en-US" dirty="0"/>
            </a:br>
            <a:r>
              <a:rPr lang="en-US" dirty="0"/>
              <a:t>Not enough housing</a:t>
            </a:r>
          </a:p>
        </p:txBody>
      </p:sp>
      <p:pic>
        <p:nvPicPr>
          <p:cNvPr id="6" name="Content Placeholder 5">
            <a:extLst>
              <a:ext uri="{FF2B5EF4-FFF2-40B4-BE49-F238E27FC236}">
                <a16:creationId xmlns:a16="http://schemas.microsoft.com/office/drawing/2014/main" id="{AF5C4A3D-3D51-9762-6E2A-E3A31A3FC705}"/>
              </a:ext>
            </a:extLst>
          </p:cNvPr>
          <p:cNvPicPr>
            <a:picLocks noGrp="1" noChangeAspect="1"/>
          </p:cNvPicPr>
          <p:nvPr>
            <p:ph idx="1"/>
          </p:nvPr>
        </p:nvPicPr>
        <p:blipFill>
          <a:blip r:embed="rId3"/>
          <a:stretch>
            <a:fillRect/>
          </a:stretch>
        </p:blipFill>
        <p:spPr>
          <a:xfrm>
            <a:off x="5494275" y="523782"/>
            <a:ext cx="5460770" cy="5798115"/>
          </a:xfrm>
        </p:spPr>
      </p:pic>
      <p:sp>
        <p:nvSpPr>
          <p:cNvPr id="4" name="Text Placeholder 3">
            <a:extLst>
              <a:ext uri="{FF2B5EF4-FFF2-40B4-BE49-F238E27FC236}">
                <a16:creationId xmlns:a16="http://schemas.microsoft.com/office/drawing/2014/main" id="{29B1A8BA-2C56-8865-BBCC-CB7692C631A4}"/>
              </a:ext>
            </a:extLst>
          </p:cNvPr>
          <p:cNvSpPr>
            <a:spLocks noGrp="1"/>
          </p:cNvSpPr>
          <p:nvPr>
            <p:ph type="body" sz="half" idx="2"/>
          </p:nvPr>
        </p:nvSpPr>
        <p:spPr/>
        <p:txBody>
          <a:bodyPr/>
          <a:lstStyle/>
          <a:p>
            <a:r>
              <a:rPr lang="en-US" dirty="0"/>
              <a:t>From: </a:t>
            </a:r>
          </a:p>
          <a:p>
            <a:r>
              <a:rPr lang="en-US" dirty="0"/>
              <a:t>Report to the Legislature</a:t>
            </a:r>
          </a:p>
          <a:p>
            <a:r>
              <a:rPr lang="en-US" dirty="0"/>
              <a:t>Housing fund priority study report</a:t>
            </a:r>
          </a:p>
          <a:p>
            <a:r>
              <a:rPr lang="en-US" dirty="0"/>
              <a:t>October 1, 2022</a:t>
            </a:r>
          </a:p>
          <a:p>
            <a:endParaRPr lang="en-US" dirty="0"/>
          </a:p>
          <a:p>
            <a:endParaRPr lang="en-US" dirty="0"/>
          </a:p>
          <a:p>
            <a:r>
              <a:rPr lang="en-US" dirty="0"/>
              <a:t>Full report at: tinyurl.com/yf38j9hh </a:t>
            </a:r>
          </a:p>
          <a:p>
            <a:endParaRPr lang="en-US" dirty="0"/>
          </a:p>
        </p:txBody>
      </p:sp>
    </p:spTree>
    <p:extLst>
      <p:ext uri="{BB962C8B-B14F-4D97-AF65-F5344CB8AC3E}">
        <p14:creationId xmlns:p14="http://schemas.microsoft.com/office/powerpoint/2010/main" val="270495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C188-326F-65D6-A7F9-86EC0AAC7697}"/>
              </a:ext>
            </a:extLst>
          </p:cNvPr>
          <p:cNvSpPr>
            <a:spLocks noGrp="1"/>
          </p:cNvSpPr>
          <p:nvPr>
            <p:ph type="title"/>
          </p:nvPr>
        </p:nvSpPr>
        <p:spPr/>
        <p:txBody>
          <a:bodyPr/>
          <a:lstStyle/>
          <a:p>
            <a:r>
              <a:rPr lang="en-US" dirty="0"/>
              <a:t>From the report</a:t>
            </a:r>
          </a:p>
        </p:txBody>
      </p:sp>
      <p:pic>
        <p:nvPicPr>
          <p:cNvPr id="5" name="Content Placeholder 4">
            <a:extLst>
              <a:ext uri="{FF2B5EF4-FFF2-40B4-BE49-F238E27FC236}">
                <a16:creationId xmlns:a16="http://schemas.microsoft.com/office/drawing/2014/main" id="{C1B476BF-5082-9209-C00D-29BE88D15AE6}"/>
              </a:ext>
            </a:extLst>
          </p:cNvPr>
          <p:cNvPicPr>
            <a:picLocks noGrp="1" noChangeAspect="1"/>
          </p:cNvPicPr>
          <p:nvPr>
            <p:ph idx="1"/>
          </p:nvPr>
        </p:nvPicPr>
        <p:blipFill>
          <a:blip r:embed="rId3"/>
          <a:stretch>
            <a:fillRect/>
          </a:stretch>
        </p:blipFill>
        <p:spPr>
          <a:xfrm>
            <a:off x="7686863" y="499622"/>
            <a:ext cx="3067089" cy="5458562"/>
          </a:xfrm>
        </p:spPr>
      </p:pic>
      <p:sp>
        <p:nvSpPr>
          <p:cNvPr id="6" name="TextBox 5">
            <a:extLst>
              <a:ext uri="{FF2B5EF4-FFF2-40B4-BE49-F238E27FC236}">
                <a16:creationId xmlns:a16="http://schemas.microsoft.com/office/drawing/2014/main" id="{B0BE9C65-9B65-CEDA-2643-86CF88ECEB43}"/>
              </a:ext>
            </a:extLst>
          </p:cNvPr>
          <p:cNvSpPr txBox="1"/>
          <p:nvPr/>
        </p:nvSpPr>
        <p:spPr>
          <a:xfrm>
            <a:off x="876693" y="2271860"/>
            <a:ext cx="6221691" cy="3693319"/>
          </a:xfrm>
          <a:prstGeom prst="rect">
            <a:avLst/>
          </a:prstGeom>
          <a:noFill/>
        </p:spPr>
        <p:txBody>
          <a:bodyPr wrap="square" rtlCol="0">
            <a:spAutoFit/>
          </a:bodyPr>
          <a:lstStyle/>
          <a:p>
            <a:pPr marL="285750" indent="-285750">
              <a:buFont typeface="Arial" panose="020B0604020202020204" pitchFamily="34" charset="0"/>
              <a:buChar char="•"/>
            </a:pPr>
            <a:r>
              <a:rPr lang="en-US" dirty="0"/>
              <a:t>Developmental Disabilities Administration does not have a housing strategic plan.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 estimated 37,000 adults with IDD in Washington state are facing housing insecurity. This assumes that all adults with IDD who live with an elderly family caregiver (aged 60+) and about one-third of those living independently or with a roommate face housing insecurity.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Many IDD individuals are below 15% Area Median Income (households earning less than 30% AMI are considered extremely low income).</a:t>
            </a:r>
          </a:p>
        </p:txBody>
      </p:sp>
    </p:spTree>
    <p:extLst>
      <p:ext uri="{BB962C8B-B14F-4D97-AF65-F5344CB8AC3E}">
        <p14:creationId xmlns:p14="http://schemas.microsoft.com/office/powerpoint/2010/main" val="216263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0652-A19A-9CDD-B522-CE08E5676DED}"/>
              </a:ext>
            </a:extLst>
          </p:cNvPr>
          <p:cNvSpPr>
            <a:spLocks noGrp="1"/>
          </p:cNvSpPr>
          <p:nvPr>
            <p:ph type="title"/>
          </p:nvPr>
        </p:nvSpPr>
        <p:spPr/>
        <p:txBody>
          <a:bodyPr>
            <a:normAutofit fontScale="90000"/>
          </a:bodyPr>
          <a:lstStyle/>
          <a:p>
            <a:pPr algn="ctr"/>
            <a:r>
              <a:rPr lang="en-US" dirty="0"/>
              <a:t>Clark Co. Housing Options </a:t>
            </a:r>
            <a:br>
              <a:rPr lang="en-US" dirty="0"/>
            </a:br>
            <a:r>
              <a:rPr lang="en-US" dirty="0"/>
              <a:t>Study Project Advisory Group</a:t>
            </a:r>
          </a:p>
        </p:txBody>
      </p:sp>
      <p:sp>
        <p:nvSpPr>
          <p:cNvPr id="3" name="Content Placeholder 2">
            <a:extLst>
              <a:ext uri="{FF2B5EF4-FFF2-40B4-BE49-F238E27FC236}">
                <a16:creationId xmlns:a16="http://schemas.microsoft.com/office/drawing/2014/main" id="{DAB97C3D-7C89-0097-4E62-BC96DE147B2E}"/>
              </a:ext>
            </a:extLst>
          </p:cNvPr>
          <p:cNvSpPr>
            <a:spLocks noGrp="1"/>
          </p:cNvSpPr>
          <p:nvPr>
            <p:ph idx="1"/>
          </p:nvPr>
        </p:nvSpPr>
        <p:spPr/>
        <p:txBody>
          <a:bodyPr/>
          <a:lstStyle/>
          <a:p>
            <a:pPr marL="0" indent="0">
              <a:buNone/>
            </a:pPr>
            <a:r>
              <a:rPr lang="en-US" b="0" i="0" dirty="0">
                <a:solidFill>
                  <a:srgbClr val="212529"/>
                </a:solidFill>
                <a:effectLst/>
                <a:latin typeface="-apple-system"/>
              </a:rPr>
              <a:t>From the charter (January 2021): “The </a:t>
            </a:r>
            <a:r>
              <a:rPr lang="en-US" b="1" i="0" dirty="0">
                <a:solidFill>
                  <a:srgbClr val="212529"/>
                </a:solidFill>
                <a:effectLst/>
                <a:latin typeface="-apple-system"/>
              </a:rPr>
              <a:t>Clark County Housing Options Study and Action Plan </a:t>
            </a:r>
            <a:r>
              <a:rPr lang="en-US" b="0" i="0" dirty="0">
                <a:solidFill>
                  <a:srgbClr val="212529"/>
                </a:solidFill>
                <a:effectLst/>
                <a:latin typeface="-apple-system"/>
              </a:rPr>
              <a:t>will identify housing challenges within the </a:t>
            </a:r>
            <a:r>
              <a:rPr lang="en-US" b="1" i="0" dirty="0">
                <a:solidFill>
                  <a:srgbClr val="212529"/>
                </a:solidFill>
                <a:effectLst/>
                <a:latin typeface="-apple-system"/>
              </a:rPr>
              <a:t>unincorporated Vancouver Urban Growth Area</a:t>
            </a:r>
            <a:r>
              <a:rPr lang="en-US" b="0" i="0" dirty="0">
                <a:solidFill>
                  <a:srgbClr val="212529"/>
                </a:solidFill>
                <a:effectLst/>
                <a:latin typeface="-apple-system"/>
              </a:rPr>
              <a:t> and opportunities to encourage development of housing that is affordable to a variety of household incomes through the removal of regulatory barriers and/or implementation of other strategies. These strategies are needed to help ensure future generations have access to affordable, quality and diverse housing opportunities.”</a:t>
            </a:r>
          </a:p>
          <a:p>
            <a:pPr marL="0" indent="0">
              <a:buNone/>
            </a:pPr>
            <a:r>
              <a:rPr lang="en-US" b="0" i="0" dirty="0">
                <a:solidFill>
                  <a:srgbClr val="212529"/>
                </a:solidFill>
                <a:effectLst/>
                <a:latin typeface="-apple-system"/>
              </a:rPr>
              <a:t> </a:t>
            </a:r>
            <a:endParaRPr lang="en-US" dirty="0"/>
          </a:p>
        </p:txBody>
      </p:sp>
      <p:pic>
        <p:nvPicPr>
          <p:cNvPr id="5" name="Picture 4" descr="A row of small colorful houses">
            <a:extLst>
              <a:ext uri="{FF2B5EF4-FFF2-40B4-BE49-F238E27FC236}">
                <a16:creationId xmlns:a16="http://schemas.microsoft.com/office/drawing/2014/main" id="{7FF6BD61-FEEC-EC23-ECAD-FF40F0E4DC74}"/>
              </a:ext>
            </a:extLst>
          </p:cNvPr>
          <p:cNvPicPr>
            <a:picLocks noChangeAspect="1"/>
          </p:cNvPicPr>
          <p:nvPr/>
        </p:nvPicPr>
        <p:blipFill rotWithShape="1">
          <a:blip r:embed="rId3">
            <a:extLst>
              <a:ext uri="{28A0092B-C50C-407E-A947-70E740481C1C}">
                <a14:useLocalDpi xmlns:a14="http://schemas.microsoft.com/office/drawing/2010/main" val="0"/>
              </a:ext>
            </a:extLst>
          </a:blip>
          <a:srcRect t="30176" b="32455"/>
          <a:stretch/>
        </p:blipFill>
        <p:spPr>
          <a:xfrm>
            <a:off x="1866628" y="4195866"/>
            <a:ext cx="8270208" cy="2093107"/>
          </a:xfrm>
          <a:prstGeom prst="rect">
            <a:avLst/>
          </a:prstGeom>
        </p:spPr>
      </p:pic>
    </p:spTree>
    <p:extLst>
      <p:ext uri="{BB962C8B-B14F-4D97-AF65-F5344CB8AC3E}">
        <p14:creationId xmlns:p14="http://schemas.microsoft.com/office/powerpoint/2010/main" val="27629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F05C-435E-8EF1-D3D5-D1E349B2D9F9}"/>
              </a:ext>
            </a:extLst>
          </p:cNvPr>
          <p:cNvSpPr>
            <a:spLocks noGrp="1"/>
          </p:cNvSpPr>
          <p:nvPr>
            <p:ph type="title"/>
          </p:nvPr>
        </p:nvSpPr>
        <p:spPr/>
        <p:txBody>
          <a:bodyPr>
            <a:noAutofit/>
          </a:bodyPr>
          <a:lstStyle/>
          <a:p>
            <a:pPr marL="228600" marR="0" lvl="0" indent="-228600" defTabSz="914400" rtl="0" eaLnBrk="1" fontAlgn="auto" latinLnBrk="0" hangingPunct="1">
              <a:lnSpc>
                <a:spcPct val="120000"/>
              </a:lnSpc>
              <a:spcBef>
                <a:spcPts val="1000"/>
              </a:spcBef>
              <a:spcAft>
                <a:spcPts val="0"/>
              </a:spcAft>
              <a:tabLst/>
              <a:defRPr/>
            </a:pPr>
            <a:r>
              <a:rPr lang="en-US" sz="2000" dirty="0"/>
              <a:t>PAG had 18 members representing a broad spectrum of the county, including: </a:t>
            </a:r>
          </a:p>
        </p:txBody>
      </p:sp>
      <p:sp>
        <p:nvSpPr>
          <p:cNvPr id="4" name="Text Placeholder 3">
            <a:extLst>
              <a:ext uri="{FF2B5EF4-FFF2-40B4-BE49-F238E27FC236}">
                <a16:creationId xmlns:a16="http://schemas.microsoft.com/office/drawing/2014/main" id="{B74F2934-0296-9208-DCA0-08C2994F86B6}"/>
              </a:ext>
            </a:extLst>
          </p:cNvPr>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dirty="0"/>
              <a:t>City of Vancouver</a:t>
            </a:r>
          </a:p>
          <a:p>
            <a:pPr marL="285750" indent="-285750">
              <a:buFont typeface="Arial" panose="020B0604020202020204" pitchFamily="34" charset="0"/>
              <a:buChar char="•"/>
            </a:pPr>
            <a:r>
              <a:rPr lang="en-US" dirty="0"/>
              <a:t>County council liaison</a:t>
            </a:r>
          </a:p>
          <a:p>
            <a:pPr marL="285750" indent="-285750">
              <a:buFont typeface="Arial" panose="020B0604020202020204" pitchFamily="34" charset="0"/>
              <a:buChar char="•"/>
            </a:pPr>
            <a:r>
              <a:rPr lang="en-US" dirty="0"/>
              <a:t>Communities of color</a:t>
            </a:r>
          </a:p>
          <a:p>
            <a:pPr marL="285750" indent="-285750">
              <a:buFont typeface="Arial" panose="020B0604020202020204" pitchFamily="34" charset="0"/>
              <a:buChar char="•"/>
            </a:pPr>
            <a:r>
              <a:rPr lang="en-US" dirty="0"/>
              <a:t>Community/neighborhood groups</a:t>
            </a:r>
          </a:p>
          <a:p>
            <a:pPr marL="285750" indent="-285750">
              <a:buFont typeface="Arial" panose="020B0604020202020204" pitchFamily="34" charset="0"/>
              <a:buChar char="•"/>
            </a:pPr>
            <a:r>
              <a:rPr lang="en-US" dirty="0"/>
              <a:t>For-profit housing</a:t>
            </a:r>
          </a:p>
          <a:p>
            <a:pPr marL="285750" indent="-285750">
              <a:buFont typeface="Arial" panose="020B0604020202020204" pitchFamily="34" charset="0"/>
              <a:buChar char="•"/>
            </a:pPr>
            <a:r>
              <a:rPr lang="en-US" dirty="0"/>
              <a:t>Unhoused community </a:t>
            </a:r>
          </a:p>
          <a:p>
            <a:pPr marL="285750" indent="-285750">
              <a:buFont typeface="Arial" panose="020B0604020202020204" pitchFamily="34" charset="0"/>
              <a:buChar char="•"/>
            </a:pPr>
            <a:r>
              <a:rPr lang="en-US" dirty="0"/>
              <a:t>Nonprofit housing</a:t>
            </a:r>
          </a:p>
          <a:p>
            <a:pPr marL="285750" indent="-285750">
              <a:buFont typeface="Arial" panose="020B0604020202020204" pitchFamily="34" charset="0"/>
              <a:buChar char="•"/>
            </a:pPr>
            <a:r>
              <a:rPr lang="en-US" dirty="0"/>
              <a:t>Schools</a:t>
            </a:r>
          </a:p>
          <a:p>
            <a:pPr marL="285750" indent="-285750">
              <a:buFont typeface="Arial" panose="020B0604020202020204" pitchFamily="34" charset="0"/>
              <a:buChar char="•"/>
            </a:pPr>
            <a:r>
              <a:rPr lang="en-US" dirty="0"/>
              <a:t>Persons with disabilities</a:t>
            </a:r>
          </a:p>
        </p:txBody>
      </p:sp>
      <p:pic>
        <p:nvPicPr>
          <p:cNvPr id="8" name="Picture 7">
            <a:extLst>
              <a:ext uri="{FF2B5EF4-FFF2-40B4-BE49-F238E27FC236}">
                <a16:creationId xmlns:a16="http://schemas.microsoft.com/office/drawing/2014/main" id="{D1526E12-C3A8-47F7-6AE5-27C854A65B39}"/>
              </a:ext>
            </a:extLst>
          </p:cNvPr>
          <p:cNvPicPr>
            <a:picLocks noChangeAspect="1"/>
          </p:cNvPicPr>
          <p:nvPr/>
        </p:nvPicPr>
        <p:blipFill>
          <a:blip r:embed="rId3"/>
          <a:stretch>
            <a:fillRect/>
          </a:stretch>
        </p:blipFill>
        <p:spPr>
          <a:xfrm>
            <a:off x="4560063" y="1611622"/>
            <a:ext cx="7059734" cy="4011105"/>
          </a:xfrm>
          <a:prstGeom prst="rect">
            <a:avLst/>
          </a:prstGeom>
        </p:spPr>
      </p:pic>
      <p:sp>
        <p:nvSpPr>
          <p:cNvPr id="10" name="Content Placeholder 9">
            <a:extLst>
              <a:ext uri="{FF2B5EF4-FFF2-40B4-BE49-F238E27FC236}">
                <a16:creationId xmlns:a16="http://schemas.microsoft.com/office/drawing/2014/main" id="{0471AA5F-E8A1-B744-37E3-28F1F32D4F75}"/>
              </a:ext>
            </a:extLst>
          </p:cNvPr>
          <p:cNvSpPr>
            <a:spLocks noGrp="1"/>
          </p:cNvSpPr>
          <p:nvPr>
            <p:ph idx="1"/>
          </p:nvPr>
        </p:nvSpPr>
        <p:spPr>
          <a:xfrm>
            <a:off x="4560063" y="810344"/>
            <a:ext cx="6700679" cy="5079369"/>
          </a:xfrm>
        </p:spPr>
        <p:txBody>
          <a:bodyPr/>
          <a:lstStyle/>
          <a:p>
            <a:pPr marL="0" indent="0">
              <a:buNone/>
            </a:pPr>
            <a:r>
              <a:rPr lang="en-US" dirty="0"/>
              <a:t>Schedule</a:t>
            </a:r>
          </a:p>
        </p:txBody>
      </p:sp>
      <p:sp>
        <p:nvSpPr>
          <p:cNvPr id="12" name="TextBox 11">
            <a:extLst>
              <a:ext uri="{FF2B5EF4-FFF2-40B4-BE49-F238E27FC236}">
                <a16:creationId xmlns:a16="http://schemas.microsoft.com/office/drawing/2014/main" id="{E4E66CE4-4241-6216-4F5B-36A31E200D42}"/>
              </a:ext>
            </a:extLst>
          </p:cNvPr>
          <p:cNvSpPr txBox="1"/>
          <p:nvPr/>
        </p:nvSpPr>
        <p:spPr>
          <a:xfrm>
            <a:off x="4560063" y="5705047"/>
            <a:ext cx="7289429" cy="369332"/>
          </a:xfrm>
          <a:prstGeom prst="rect">
            <a:avLst/>
          </a:prstGeom>
          <a:noFill/>
        </p:spPr>
        <p:txBody>
          <a:bodyPr wrap="square" rtlCol="0">
            <a:spAutoFit/>
          </a:bodyPr>
          <a:lstStyle/>
          <a:p>
            <a:r>
              <a:rPr lang="en-US" dirty="0"/>
              <a:t>The project advisory group (PAG) started meeting in January 2021. </a:t>
            </a:r>
          </a:p>
        </p:txBody>
      </p:sp>
    </p:spTree>
    <p:extLst>
      <p:ext uri="{BB962C8B-B14F-4D97-AF65-F5344CB8AC3E}">
        <p14:creationId xmlns:p14="http://schemas.microsoft.com/office/powerpoint/2010/main" val="76654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A143-BCEB-A013-C49A-A7B689CF7542}"/>
              </a:ext>
            </a:extLst>
          </p:cNvPr>
          <p:cNvSpPr>
            <a:spLocks noGrp="1"/>
          </p:cNvSpPr>
          <p:nvPr>
            <p:ph type="title"/>
          </p:nvPr>
        </p:nvSpPr>
        <p:spPr>
          <a:xfrm>
            <a:off x="407038" y="1973188"/>
            <a:ext cx="3478084" cy="4188609"/>
          </a:xfrm>
        </p:spPr>
        <p:txBody>
          <a:bodyPr>
            <a:normAutofit/>
          </a:bodyPr>
          <a:lstStyle/>
          <a:p>
            <a:pPr algn="ctr"/>
            <a:r>
              <a:rPr lang="en-US" sz="1200" dirty="0"/>
              <a:t>The final plan is 306 pages long </a:t>
            </a:r>
            <a:br>
              <a:rPr lang="en-US" sz="1200" dirty="0"/>
            </a:br>
            <a:r>
              <a:rPr lang="en-US" sz="1200" dirty="0"/>
              <a:t>(but most of that is appendices). </a:t>
            </a:r>
          </a:p>
        </p:txBody>
      </p:sp>
      <p:sp>
        <p:nvSpPr>
          <p:cNvPr id="3" name="Content Placeholder 2">
            <a:extLst>
              <a:ext uri="{FF2B5EF4-FFF2-40B4-BE49-F238E27FC236}">
                <a16:creationId xmlns:a16="http://schemas.microsoft.com/office/drawing/2014/main" id="{5CC10773-C1D3-BC05-1DDB-8A593488FC0A}"/>
              </a:ext>
            </a:extLst>
          </p:cNvPr>
          <p:cNvSpPr>
            <a:spLocks noGrp="1"/>
          </p:cNvSpPr>
          <p:nvPr>
            <p:ph idx="1"/>
          </p:nvPr>
        </p:nvSpPr>
        <p:spPr/>
        <p:txBody>
          <a:bodyPr>
            <a:normAutofit fontScale="55000" lnSpcReduction="20000"/>
          </a:bodyPr>
          <a:lstStyle/>
          <a:p>
            <a:pPr marL="0" indent="0">
              <a:buNone/>
            </a:pPr>
            <a:r>
              <a:rPr lang="en-US" b="1" i="1" dirty="0"/>
              <a:t>PAG developed objectives for evaluating strategies:</a:t>
            </a:r>
          </a:p>
          <a:p>
            <a:r>
              <a:rPr lang="en-US" dirty="0"/>
              <a:t>Encourage housing development that meets the needs of middle-income households.</a:t>
            </a:r>
          </a:p>
          <a:p>
            <a:r>
              <a:rPr lang="en-US" dirty="0"/>
              <a:t>Develop strategies to support the development of housing that is affordable to low, very low, and extremely low-income households.</a:t>
            </a:r>
          </a:p>
          <a:p>
            <a:r>
              <a:rPr lang="en-US" dirty="0"/>
              <a:t>Encourage diversity in housing types including expanding middle housing options and increasing multifamily feasibility.</a:t>
            </a:r>
          </a:p>
          <a:p>
            <a:r>
              <a:rPr lang="en-US" dirty="0"/>
              <a:t>Encourage the creation of a broad range of housing sizes to match the needs of all types of households with a focus on 1-2 person households.</a:t>
            </a:r>
          </a:p>
          <a:p>
            <a:r>
              <a:rPr lang="en-US" dirty="0"/>
              <a:t>Guide development of diverse housing options to areas with access to transportation and services and support the development of these amenities in areas where more housing is added. </a:t>
            </a:r>
          </a:p>
          <a:p>
            <a:endParaRPr lang="en-US" dirty="0"/>
          </a:p>
        </p:txBody>
      </p:sp>
      <p:sp>
        <p:nvSpPr>
          <p:cNvPr id="4" name="Text Placeholder 3">
            <a:extLst>
              <a:ext uri="{FF2B5EF4-FFF2-40B4-BE49-F238E27FC236}">
                <a16:creationId xmlns:a16="http://schemas.microsoft.com/office/drawing/2014/main" id="{2CDAC37D-9F88-BA90-1548-6BE25CDDDCBB}"/>
              </a:ext>
            </a:extLst>
          </p:cNvPr>
          <p:cNvSpPr>
            <a:spLocks noGrp="1"/>
          </p:cNvSpPr>
          <p:nvPr>
            <p:ph type="body" sz="half" idx="2"/>
          </p:nvPr>
        </p:nvSpPr>
        <p:spPr>
          <a:xfrm>
            <a:off x="571512" y="567336"/>
            <a:ext cx="3478783" cy="1647963"/>
          </a:xfrm>
        </p:spPr>
        <p:txBody>
          <a:bodyPr>
            <a:normAutofit/>
          </a:bodyPr>
          <a:lstStyle/>
          <a:p>
            <a:r>
              <a:rPr lang="en-US" sz="1400" b="1" i="0" dirty="0">
                <a:solidFill>
                  <a:srgbClr val="212529"/>
                </a:solidFill>
                <a:effectLst/>
                <a:latin typeface="-apple-system"/>
              </a:rPr>
              <a:t>On May 17, 2022, the Clark County Council voted unanimously to  approve the Housing Options Study and Action Plan and directed staff to begin implementation of the plan.</a:t>
            </a:r>
            <a:endParaRPr lang="en-US" sz="1400" dirty="0"/>
          </a:p>
        </p:txBody>
      </p:sp>
      <p:pic>
        <p:nvPicPr>
          <p:cNvPr id="8" name="Picture 7">
            <a:extLst>
              <a:ext uri="{FF2B5EF4-FFF2-40B4-BE49-F238E27FC236}">
                <a16:creationId xmlns:a16="http://schemas.microsoft.com/office/drawing/2014/main" id="{76232598-38AA-4596-1D4E-0CC81E60BD64}"/>
              </a:ext>
            </a:extLst>
          </p:cNvPr>
          <p:cNvPicPr>
            <a:picLocks noChangeAspect="1"/>
          </p:cNvPicPr>
          <p:nvPr/>
        </p:nvPicPr>
        <p:blipFill rotWithShape="1">
          <a:blip r:embed="rId3"/>
          <a:srcRect l="3282" t="2095" r="1711"/>
          <a:stretch/>
        </p:blipFill>
        <p:spPr>
          <a:xfrm rot="1205905">
            <a:off x="988955" y="2736550"/>
            <a:ext cx="2498104" cy="3336752"/>
          </a:xfrm>
          <a:prstGeom prst="rect">
            <a:avLst/>
          </a:prstGeom>
        </p:spPr>
      </p:pic>
    </p:spTree>
    <p:extLst>
      <p:ext uri="{BB962C8B-B14F-4D97-AF65-F5344CB8AC3E}">
        <p14:creationId xmlns:p14="http://schemas.microsoft.com/office/powerpoint/2010/main" val="321658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1A84-5EF4-D5CF-C26E-B9829D9964C0}"/>
              </a:ext>
            </a:extLst>
          </p:cNvPr>
          <p:cNvSpPr>
            <a:spLocks noGrp="1"/>
          </p:cNvSpPr>
          <p:nvPr>
            <p:ph type="title"/>
          </p:nvPr>
        </p:nvSpPr>
        <p:spPr/>
        <p:txBody>
          <a:bodyPr>
            <a:normAutofit fontScale="90000"/>
          </a:bodyPr>
          <a:lstStyle/>
          <a:p>
            <a:pPr marL="0" marR="0" lvl="0" indent="0" defTabSz="914400" rtl="0" eaLnBrk="1" fontAlgn="auto" latinLnBrk="0" hangingPunct="1">
              <a:lnSpc>
                <a:spcPct val="120000"/>
              </a:lnSpc>
              <a:spcBef>
                <a:spcPts val="1000"/>
              </a:spcBef>
              <a:spcAft>
                <a:spcPts val="0"/>
              </a:spcAft>
              <a:tabLst/>
              <a:defRPr/>
            </a:pPr>
            <a:r>
              <a:rPr kumimoji="0" lang="en-US" sz="1800" b="0" i="1" u="none" strike="noStrike" kern="1200" cap="none" spc="0" normalizeH="0" baseline="0" noProof="0" dirty="0">
                <a:ln>
                  <a:noFill/>
                </a:ln>
                <a:solidFill>
                  <a:srgbClr val="000000"/>
                </a:solidFill>
                <a:effectLst/>
                <a:uLnTx/>
                <a:uFillTx/>
                <a:latin typeface="Avenir Next LT Pro Light"/>
                <a:ea typeface="+mn-ea"/>
                <a:cs typeface="+mn-cs"/>
              </a:rPr>
              <a:t>May 17, 2022 – the Council approved the Study and Action Plan and directed staff to begin implementing the plan. </a:t>
            </a:r>
            <a:br>
              <a:rPr kumimoji="0" lang="en-US" sz="1600" b="0" i="0" u="none" strike="noStrike" kern="1200" cap="none" spc="0" normalizeH="0" baseline="0" noProof="0" dirty="0">
                <a:ln>
                  <a:noFill/>
                </a:ln>
                <a:solidFill>
                  <a:srgbClr val="000000"/>
                </a:solidFill>
                <a:effectLst/>
                <a:uLnTx/>
                <a:uFillTx/>
                <a:latin typeface="Avenir Next LT Pro Light"/>
                <a:ea typeface="+mn-ea"/>
                <a:cs typeface="+mn-cs"/>
              </a:rPr>
            </a:br>
            <a:endParaRPr lang="en-US" dirty="0"/>
          </a:p>
        </p:txBody>
      </p:sp>
      <p:sp>
        <p:nvSpPr>
          <p:cNvPr id="3" name="Content Placeholder 2">
            <a:extLst>
              <a:ext uri="{FF2B5EF4-FFF2-40B4-BE49-F238E27FC236}">
                <a16:creationId xmlns:a16="http://schemas.microsoft.com/office/drawing/2014/main" id="{E59AEBCE-6420-7385-2BE3-7EF8F9689C38}"/>
              </a:ext>
            </a:extLst>
          </p:cNvPr>
          <p:cNvSpPr>
            <a:spLocks noGrp="1"/>
          </p:cNvSpPr>
          <p:nvPr>
            <p:ph idx="1"/>
          </p:nvPr>
        </p:nvSpPr>
        <p:spPr>
          <a:xfrm>
            <a:off x="4919809" y="931232"/>
            <a:ext cx="6700679" cy="5337593"/>
          </a:xfrm>
        </p:spPr>
        <p:txBody>
          <a:bodyPr>
            <a:normAutofit fontScale="40000" lnSpcReduction="20000"/>
          </a:bodyPr>
          <a:lstStyle/>
          <a:p>
            <a:pPr marL="0" indent="0">
              <a:buNone/>
            </a:pPr>
            <a:r>
              <a:rPr lang="en-US" sz="3800" b="1" dirty="0"/>
              <a:t>Some items in this plan that could benefit the IDD community: </a:t>
            </a:r>
          </a:p>
          <a:p>
            <a:r>
              <a:rPr lang="en-US" dirty="0"/>
              <a:t>Minimum lot sizes in some zones would be reduced</a:t>
            </a:r>
          </a:p>
          <a:p>
            <a:r>
              <a:rPr lang="en-US" dirty="0"/>
              <a:t>Middle housing* would be expanded</a:t>
            </a:r>
          </a:p>
          <a:p>
            <a:r>
              <a:rPr lang="en-US" dirty="0"/>
              <a:t>Less parking and more housing</a:t>
            </a:r>
          </a:p>
          <a:p>
            <a:r>
              <a:rPr lang="en-US" dirty="0"/>
              <a:t>Encouragement of ADUs</a:t>
            </a:r>
          </a:p>
          <a:p>
            <a:r>
              <a:rPr lang="en-US" dirty="0"/>
              <a:t>Protection of mobile and manufactured home parks</a:t>
            </a:r>
          </a:p>
          <a:p>
            <a:r>
              <a:rPr lang="en-US" dirty="0"/>
              <a:t>Adoption of a “</a:t>
            </a:r>
            <a:r>
              <a:rPr lang="en-US" dirty="0" err="1"/>
              <a:t>visitability</a:t>
            </a:r>
            <a:r>
              <a:rPr lang="en-US" dirty="0"/>
              <a:t>” program</a:t>
            </a:r>
          </a:p>
          <a:p>
            <a:r>
              <a:rPr lang="en-US" dirty="0"/>
              <a:t>Redefining the definition of a “household’ to remove the numbers of unrelated persons that may define a household</a:t>
            </a:r>
          </a:p>
          <a:p>
            <a:r>
              <a:rPr lang="en-US" dirty="0"/>
              <a:t>Adopt housing affordability metrics as part of the next Comprehensive Plan update per state mandate</a:t>
            </a:r>
          </a:p>
          <a:p>
            <a:r>
              <a:rPr lang="en-US" dirty="0"/>
              <a:t>Allow more residential uses in commercial zones</a:t>
            </a:r>
          </a:p>
          <a:p>
            <a:r>
              <a:rPr lang="en-US" dirty="0"/>
              <a:t>Review impact fees and consider reducing for affordable housing </a:t>
            </a:r>
          </a:p>
          <a:p>
            <a:r>
              <a:rPr lang="en-US" dirty="0"/>
              <a:t>Explore a County Tax increment Financing tool to support affordable housing</a:t>
            </a:r>
          </a:p>
          <a:p>
            <a:r>
              <a:rPr lang="en-US" dirty="0"/>
              <a:t>Working with aging and disabilities advocates to develop a universal design program</a:t>
            </a:r>
          </a:p>
        </p:txBody>
      </p:sp>
      <p:sp>
        <p:nvSpPr>
          <p:cNvPr id="4" name="Text Placeholder 3">
            <a:extLst>
              <a:ext uri="{FF2B5EF4-FFF2-40B4-BE49-F238E27FC236}">
                <a16:creationId xmlns:a16="http://schemas.microsoft.com/office/drawing/2014/main" id="{C30A58E6-B47D-3A47-FFA1-C85DBEF529F6}"/>
              </a:ext>
            </a:extLst>
          </p:cNvPr>
          <p:cNvSpPr>
            <a:spLocks noGrp="1"/>
          </p:cNvSpPr>
          <p:nvPr>
            <p:ph type="body" sz="half" idx="2"/>
          </p:nvPr>
        </p:nvSpPr>
        <p:spPr/>
        <p:txBody>
          <a:bodyPr>
            <a:normAutofit lnSpcReduction="10000"/>
          </a:bodyPr>
          <a:lstStyle/>
          <a:p>
            <a:r>
              <a:rPr lang="en-US" dirty="0"/>
              <a:t>*Middle housing is often “missing” from our neighborhoods. Middle housing includes accessory dwelling units (ADUs), duplexes, triplexes, quadplexes, townhouses, cottage clusters, and courtyard apartments. It provides alternatives to single-family detached dwelling and multi-unit apartment complexes that are in the “middle” in terms of density, scale and size of units. </a:t>
            </a:r>
          </a:p>
        </p:txBody>
      </p:sp>
    </p:spTree>
    <p:extLst>
      <p:ext uri="{BB962C8B-B14F-4D97-AF65-F5344CB8AC3E}">
        <p14:creationId xmlns:p14="http://schemas.microsoft.com/office/powerpoint/2010/main" val="1888704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E58B-492B-DEF2-DFFC-9EA8836C17FD}"/>
              </a:ext>
            </a:extLst>
          </p:cNvPr>
          <p:cNvSpPr>
            <a:spLocks noGrp="1"/>
          </p:cNvSpPr>
          <p:nvPr>
            <p:ph type="title"/>
          </p:nvPr>
        </p:nvSpPr>
        <p:spPr/>
        <p:txBody>
          <a:bodyPr>
            <a:normAutofit fontScale="90000"/>
          </a:bodyPr>
          <a:lstStyle/>
          <a:p>
            <a:r>
              <a:rPr lang="en-US" dirty="0"/>
              <a:t>A few other thoughts/</a:t>
            </a:r>
            <a:br>
              <a:rPr lang="en-US" dirty="0"/>
            </a:br>
            <a:r>
              <a:rPr lang="en-US" dirty="0"/>
              <a:t>take-aways:</a:t>
            </a:r>
          </a:p>
        </p:txBody>
      </p:sp>
      <p:sp>
        <p:nvSpPr>
          <p:cNvPr id="3" name="Content Placeholder 2">
            <a:extLst>
              <a:ext uri="{FF2B5EF4-FFF2-40B4-BE49-F238E27FC236}">
                <a16:creationId xmlns:a16="http://schemas.microsoft.com/office/drawing/2014/main" id="{C63055C9-AFDD-BC55-53FA-FA9BDC5DBF26}"/>
              </a:ext>
            </a:extLst>
          </p:cNvPr>
          <p:cNvSpPr>
            <a:spLocks noGrp="1"/>
          </p:cNvSpPr>
          <p:nvPr>
            <p:ph idx="1"/>
          </p:nvPr>
        </p:nvSpPr>
        <p:spPr/>
        <p:txBody>
          <a:bodyPr>
            <a:normAutofit fontScale="55000" lnSpcReduction="20000"/>
          </a:bodyPr>
          <a:lstStyle/>
          <a:p>
            <a:r>
              <a:rPr lang="en-US" dirty="0"/>
              <a:t>Community support is key and messaging is important. “Expanding housing options” is more appealing than “densification.” Parking is a hot-button issue.</a:t>
            </a:r>
          </a:p>
          <a:p>
            <a:r>
              <a:rPr lang="en-US" dirty="0"/>
              <a:t>There’s an overlap between the needs of seniors and those with IDD.</a:t>
            </a:r>
          </a:p>
          <a:p>
            <a:r>
              <a:rPr lang="en-US" dirty="0"/>
              <a:t>Zoning is a way to discriminate – it keeps people with lower incomes out of certain neighborhoods.</a:t>
            </a:r>
          </a:p>
          <a:p>
            <a:r>
              <a:rPr lang="en-US" dirty="0"/>
              <a:t>Those that show up to zoning meetings are largely those who live in detached single family housing. </a:t>
            </a:r>
          </a:p>
          <a:p>
            <a:r>
              <a:rPr lang="en-US" dirty="0"/>
              <a:t>I didn’t have a lot of specific input as an advocate for persons with disability (other than suggesting a couple of documents for the project library), but I did learn a lot, and it was helpful for building relationships with those in the housing field. Plus I got to go on a field trip to Wolf Industries and see tiny homes being manufactured! </a:t>
            </a:r>
            <a:r>
              <a:rPr lang="en-US" dirty="0">
                <a:sym typeface="Wingdings" panose="05000000000000000000" pitchFamily="2" charset="2"/>
              </a:rPr>
              <a:t> </a:t>
            </a:r>
            <a:endParaRPr lang="en-US" dirty="0"/>
          </a:p>
          <a:p>
            <a:endParaRPr lang="en-US" dirty="0"/>
          </a:p>
        </p:txBody>
      </p:sp>
      <p:pic>
        <p:nvPicPr>
          <p:cNvPr id="5" name="Picture 4">
            <a:extLst>
              <a:ext uri="{FF2B5EF4-FFF2-40B4-BE49-F238E27FC236}">
                <a16:creationId xmlns:a16="http://schemas.microsoft.com/office/drawing/2014/main" id="{82583BCB-48BA-74C8-05FF-FAB146F4D54F}"/>
              </a:ext>
            </a:extLst>
          </p:cNvPr>
          <p:cNvPicPr>
            <a:picLocks noChangeAspect="1"/>
          </p:cNvPicPr>
          <p:nvPr/>
        </p:nvPicPr>
        <p:blipFill>
          <a:blip r:embed="rId3"/>
          <a:stretch>
            <a:fillRect/>
          </a:stretch>
        </p:blipFill>
        <p:spPr>
          <a:xfrm rot="20748109">
            <a:off x="164411" y="3198793"/>
            <a:ext cx="4548010" cy="1981372"/>
          </a:xfrm>
          <a:prstGeom prst="rect">
            <a:avLst/>
          </a:prstGeom>
        </p:spPr>
      </p:pic>
      <p:sp>
        <p:nvSpPr>
          <p:cNvPr id="4" name="Text Placeholder 3">
            <a:extLst>
              <a:ext uri="{FF2B5EF4-FFF2-40B4-BE49-F238E27FC236}">
                <a16:creationId xmlns:a16="http://schemas.microsoft.com/office/drawing/2014/main" id="{821A01EC-9ED7-41B6-1C0D-D1D430A172A7}"/>
              </a:ext>
            </a:extLst>
          </p:cNvPr>
          <p:cNvSpPr>
            <a:spLocks noGrp="1"/>
          </p:cNvSpPr>
          <p:nvPr>
            <p:ph type="body" sz="half" idx="2"/>
          </p:nvPr>
        </p:nvSpPr>
        <p:spPr>
          <a:xfrm>
            <a:off x="863731" y="7791630"/>
            <a:ext cx="3478783" cy="3417244"/>
          </a:xfrm>
        </p:spPr>
        <p:txBody>
          <a:bodyPr/>
          <a:lstStyle/>
          <a:p>
            <a:pPr>
              <a:spcBef>
                <a:spcPts val="0"/>
              </a:spcBef>
            </a:pPr>
            <a:endParaRPr lang="en-US" dirty="0"/>
          </a:p>
        </p:txBody>
      </p:sp>
      <p:sp>
        <p:nvSpPr>
          <p:cNvPr id="6" name="TextBox 5">
            <a:extLst>
              <a:ext uri="{FF2B5EF4-FFF2-40B4-BE49-F238E27FC236}">
                <a16:creationId xmlns:a16="http://schemas.microsoft.com/office/drawing/2014/main" id="{9138B817-AF14-9EB4-E912-68E4940BC265}"/>
              </a:ext>
            </a:extLst>
          </p:cNvPr>
          <p:cNvSpPr txBox="1"/>
          <p:nvPr/>
        </p:nvSpPr>
        <p:spPr>
          <a:xfrm rot="20626756">
            <a:off x="2545381" y="4546223"/>
            <a:ext cx="1789769" cy="307777"/>
          </a:xfrm>
          <a:prstGeom prst="rect">
            <a:avLst/>
          </a:prstGeom>
          <a:noFill/>
        </p:spPr>
        <p:txBody>
          <a:bodyPr wrap="square" rtlCol="0">
            <a:spAutoFit/>
          </a:bodyPr>
          <a:lstStyle/>
          <a:p>
            <a:r>
              <a:rPr lang="en-US" sz="1400" i="1" dirty="0">
                <a:solidFill>
                  <a:srgbClr val="FFFF00"/>
                </a:solidFill>
              </a:rPr>
              <a:t>The PAG in action. </a:t>
            </a:r>
          </a:p>
        </p:txBody>
      </p:sp>
    </p:spTree>
    <p:extLst>
      <p:ext uri="{BB962C8B-B14F-4D97-AF65-F5344CB8AC3E}">
        <p14:creationId xmlns:p14="http://schemas.microsoft.com/office/powerpoint/2010/main" val="155080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3FC66-65A7-36AC-3F40-1BE29A3161EA}"/>
              </a:ext>
            </a:extLst>
          </p:cNvPr>
          <p:cNvSpPr>
            <a:spLocks noGrp="1"/>
          </p:cNvSpPr>
          <p:nvPr>
            <p:ph type="title"/>
          </p:nvPr>
        </p:nvSpPr>
        <p:spPr>
          <a:xfrm>
            <a:off x="443060" y="810344"/>
            <a:ext cx="3607225" cy="1408062"/>
          </a:xfrm>
        </p:spPr>
        <p:txBody>
          <a:bodyPr>
            <a:normAutofit fontScale="90000"/>
          </a:bodyPr>
          <a:lstStyle/>
          <a:p>
            <a:r>
              <a:rPr lang="en-US" sz="4000" b="1" dirty="0"/>
              <a:t>PEACE Housing </a:t>
            </a:r>
            <a:br>
              <a:rPr lang="en-US" sz="4000" b="1" dirty="0"/>
            </a:br>
            <a:r>
              <a:rPr lang="en-US" sz="4000" b="1" dirty="0"/>
              <a:t>Committee</a:t>
            </a:r>
          </a:p>
        </p:txBody>
      </p:sp>
      <p:sp>
        <p:nvSpPr>
          <p:cNvPr id="3" name="Content Placeholder 2">
            <a:extLst>
              <a:ext uri="{FF2B5EF4-FFF2-40B4-BE49-F238E27FC236}">
                <a16:creationId xmlns:a16="http://schemas.microsoft.com/office/drawing/2014/main" id="{AF431E5C-7919-F512-7C62-C6BF6833A736}"/>
              </a:ext>
            </a:extLst>
          </p:cNvPr>
          <p:cNvSpPr>
            <a:spLocks noGrp="1"/>
          </p:cNvSpPr>
          <p:nvPr>
            <p:ph idx="1"/>
          </p:nvPr>
        </p:nvSpPr>
        <p:spPr/>
        <p:txBody>
          <a:bodyPr/>
          <a:lstStyle/>
          <a:p>
            <a:pPr marL="0" marR="0" indent="0" algn="ctr">
              <a:lnSpc>
                <a:spcPct val="100000"/>
              </a:lnSpc>
              <a:spcBef>
                <a:spcPts val="0"/>
              </a:spcBef>
              <a:spcAft>
                <a:spcPts val="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In January, 2021 the PEACE Board approved the formation of this committee to raise the concerns of people who experience I/DD in conversations about affordable housing and to advocate for more housing options for those with I/DD.</a:t>
            </a:r>
          </a:p>
          <a:p>
            <a:pPr marL="0" indent="0">
              <a:buNone/>
            </a:pPr>
            <a:endParaRPr lang="en-US" dirty="0"/>
          </a:p>
        </p:txBody>
      </p:sp>
      <p:sp>
        <p:nvSpPr>
          <p:cNvPr id="4" name="Text Placeholder 3">
            <a:extLst>
              <a:ext uri="{FF2B5EF4-FFF2-40B4-BE49-F238E27FC236}">
                <a16:creationId xmlns:a16="http://schemas.microsoft.com/office/drawing/2014/main" id="{E1CBC19E-2F12-FC29-EDB5-D70B14114AB5}"/>
              </a:ext>
            </a:extLst>
          </p:cNvPr>
          <p:cNvSpPr>
            <a:spLocks noGrp="1"/>
          </p:cNvSpPr>
          <p:nvPr>
            <p:ph type="body" sz="half" idx="2"/>
          </p:nvPr>
        </p:nvSpPr>
        <p:spPr>
          <a:xfrm>
            <a:off x="443060" y="2578608"/>
            <a:ext cx="3864989" cy="3417244"/>
          </a:xfrm>
        </p:spPr>
        <p:txBody>
          <a:bodyPr>
            <a:normAutofit/>
          </a:bodyPr>
          <a:lstStyle/>
          <a:p>
            <a:r>
              <a:rPr lang="en-US" dirty="0"/>
              <a:t>Initial members: </a:t>
            </a:r>
          </a:p>
          <a:p>
            <a:r>
              <a:rPr lang="en-US" sz="1500" dirty="0"/>
              <a:t>Darla Helt – PEACE ED</a:t>
            </a:r>
          </a:p>
          <a:p>
            <a:pPr marL="0" marR="0">
              <a:spcBef>
                <a:spcPts val="0"/>
              </a:spcBef>
              <a:spcAft>
                <a:spcPts val="0"/>
              </a:spcAft>
            </a:pPr>
            <a:r>
              <a:rPr lang="en-US" sz="1500" dirty="0">
                <a:effectLst/>
                <a:ea typeface="Calibri" panose="020F0502020204030204" pitchFamily="34" charset="0"/>
                <a:cs typeface="Times New Roman" panose="02020603050405020304" pitchFamily="18" charset="0"/>
              </a:rPr>
              <a:t>Mona Fuerstenau – Parent and advocate</a:t>
            </a:r>
          </a:p>
          <a:p>
            <a:pPr marL="0" marR="0">
              <a:spcBef>
                <a:spcPts val="0"/>
              </a:spcBef>
              <a:spcAft>
                <a:spcPts val="0"/>
              </a:spcAft>
            </a:pPr>
            <a:r>
              <a:rPr lang="en-US" sz="1500" dirty="0">
                <a:ea typeface="Calibri" panose="020F0502020204030204" pitchFamily="34" charset="0"/>
                <a:cs typeface="Times New Roman" panose="02020603050405020304" pitchFamily="18" charset="0"/>
              </a:rPr>
              <a:t>(and WASILC member)</a:t>
            </a:r>
            <a:endParaRPr lang="en-US" sz="15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ea typeface="Calibri" panose="020F0502020204030204" pitchFamily="34" charset="0"/>
                <a:cs typeface="Times New Roman" panose="02020603050405020304" pitchFamily="18" charset="0"/>
              </a:rPr>
              <a:t>Andy Silver -  Vancouver Housing Authority </a:t>
            </a:r>
          </a:p>
          <a:p>
            <a:pPr marL="0" marR="0">
              <a:spcBef>
                <a:spcPts val="0"/>
              </a:spcBef>
              <a:spcAft>
                <a:spcPts val="0"/>
              </a:spcAft>
            </a:pPr>
            <a:r>
              <a:rPr lang="en-US" sz="1500" dirty="0">
                <a:effectLst/>
                <a:ea typeface="Calibri" panose="020F0502020204030204" pitchFamily="34" charset="0"/>
                <a:cs typeface="Times New Roman" panose="02020603050405020304" pitchFamily="18" charset="0"/>
              </a:rPr>
              <a:t>Kris Krohn – DSHS/DDA</a:t>
            </a:r>
          </a:p>
          <a:p>
            <a:pPr marL="0" marR="0">
              <a:spcBef>
                <a:spcPts val="0"/>
              </a:spcBef>
              <a:spcAft>
                <a:spcPts val="0"/>
              </a:spcAft>
            </a:pPr>
            <a:r>
              <a:rPr lang="en-US" sz="1500" dirty="0">
                <a:effectLst/>
                <a:ea typeface="Calibri" panose="020F0502020204030204" pitchFamily="34" charset="0"/>
                <a:cs typeface="Times New Roman" panose="02020603050405020304" pitchFamily="18" charset="0"/>
              </a:rPr>
              <a:t>Trish Buescher – Clark County DD</a:t>
            </a:r>
          </a:p>
          <a:p>
            <a:pPr marL="0" marR="0">
              <a:spcBef>
                <a:spcPts val="0"/>
              </a:spcBef>
              <a:spcAft>
                <a:spcPts val="0"/>
              </a:spcAft>
            </a:pPr>
            <a:r>
              <a:rPr lang="en-US" sz="1500" dirty="0">
                <a:effectLst/>
                <a:ea typeface="Calibri" panose="020F0502020204030204" pitchFamily="34" charset="0"/>
                <a:cs typeface="Times New Roman" panose="02020603050405020304" pitchFamily="18" charset="0"/>
              </a:rPr>
              <a:t>Mary Strehlow – Advocate</a:t>
            </a:r>
          </a:p>
          <a:p>
            <a:pPr marL="0" marR="0">
              <a:spcBef>
                <a:spcPts val="0"/>
              </a:spcBef>
              <a:spcAft>
                <a:spcPts val="0"/>
              </a:spcAft>
            </a:pPr>
            <a:r>
              <a:rPr lang="en-US" sz="1500" dirty="0">
                <a:ea typeface="Calibri" panose="020F0502020204030204" pitchFamily="34" charset="0"/>
                <a:cs typeface="Times New Roman" panose="02020603050405020304" pitchFamily="18" charset="0"/>
              </a:rPr>
              <a:t>Martha Maier – Parent and advocate (committee facilitator)</a:t>
            </a:r>
          </a:p>
          <a:p>
            <a:pPr marL="0" marR="0">
              <a:spcBef>
                <a:spcPts val="0"/>
              </a:spcBef>
              <a:spcAft>
                <a:spcPts val="0"/>
              </a:spcAft>
            </a:pPr>
            <a:r>
              <a:rPr lang="en-US" sz="1500" dirty="0">
                <a:effectLst/>
                <a:ea typeface="Calibri" panose="020F0502020204030204" pitchFamily="34" charset="0"/>
                <a:cs typeface="Times New Roman" panose="02020603050405020304" pitchFamily="18" charset="0"/>
              </a:rPr>
              <a:t>Carley </a:t>
            </a:r>
            <a:r>
              <a:rPr lang="en-US" sz="1500" dirty="0" err="1">
                <a:effectLst/>
                <a:ea typeface="Calibri" panose="020F0502020204030204" pitchFamily="34" charset="0"/>
                <a:cs typeface="Times New Roman" panose="02020603050405020304" pitchFamily="18" charset="0"/>
              </a:rPr>
              <a:t>Meuchel</a:t>
            </a:r>
            <a:r>
              <a:rPr lang="en-US" sz="1500" dirty="0">
                <a:effectLst/>
                <a:ea typeface="Calibri" panose="020F0502020204030204" pitchFamily="34" charset="0"/>
                <a:cs typeface="Times New Roman" panose="02020603050405020304" pitchFamily="18" charset="0"/>
              </a:rPr>
              <a:t> – self-advocate</a:t>
            </a:r>
          </a:p>
          <a:p>
            <a:endParaRPr lang="en-US" dirty="0"/>
          </a:p>
        </p:txBody>
      </p:sp>
      <p:pic>
        <p:nvPicPr>
          <p:cNvPr id="7" name="Picture 6">
            <a:extLst>
              <a:ext uri="{FF2B5EF4-FFF2-40B4-BE49-F238E27FC236}">
                <a16:creationId xmlns:a16="http://schemas.microsoft.com/office/drawing/2014/main" id="{BA5D44E2-2894-B693-7C27-B3E98EA3F2BA}"/>
              </a:ext>
            </a:extLst>
          </p:cNvPr>
          <p:cNvPicPr>
            <a:picLocks noChangeAspect="1"/>
          </p:cNvPicPr>
          <p:nvPr/>
        </p:nvPicPr>
        <p:blipFill rotWithShape="1">
          <a:blip r:embed="rId3"/>
          <a:srcRect l="8105" t="12993"/>
          <a:stretch/>
        </p:blipFill>
        <p:spPr>
          <a:xfrm>
            <a:off x="5522774" y="4534697"/>
            <a:ext cx="5494747" cy="1461155"/>
          </a:xfrm>
          <a:prstGeom prst="rect">
            <a:avLst/>
          </a:prstGeom>
          <a:ln w="28575">
            <a:solidFill>
              <a:schemeClr val="tx1"/>
            </a:solidFill>
          </a:ln>
        </p:spPr>
      </p:pic>
    </p:spTree>
    <p:extLst>
      <p:ext uri="{BB962C8B-B14F-4D97-AF65-F5344CB8AC3E}">
        <p14:creationId xmlns:p14="http://schemas.microsoft.com/office/powerpoint/2010/main" val="1954773228"/>
      </p:ext>
    </p:extLst>
  </p:cSld>
  <p:clrMapOvr>
    <a:masterClrMapping/>
  </p:clrMapOvr>
</p:sld>
</file>

<file path=ppt/theme/theme1.xml><?xml version="1.0" encoding="utf-8"?>
<a:theme xmlns:a="http://schemas.openxmlformats.org/drawingml/2006/main" name="Alignment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2153</TotalTime>
  <Words>1488</Words>
  <Application>Microsoft Office PowerPoint</Application>
  <PresentationFormat>Widescreen</PresentationFormat>
  <Paragraphs>121</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Batang</vt:lpstr>
      <vt:lpstr>-apple-system</vt:lpstr>
      <vt:lpstr>Arial</vt:lpstr>
      <vt:lpstr>Avenir Next LT Pro Light</vt:lpstr>
      <vt:lpstr>Calibri</vt:lpstr>
      <vt:lpstr>Georgia</vt:lpstr>
      <vt:lpstr>Montserrat</vt:lpstr>
      <vt:lpstr>AlignmentVTI</vt:lpstr>
      <vt:lpstr>Clark County I/DD Housing Update </vt:lpstr>
      <vt:lpstr>The Problem: Not enough housing</vt:lpstr>
      <vt:lpstr>From the report</vt:lpstr>
      <vt:lpstr>Clark Co. Housing Options  Study Project Advisory Group</vt:lpstr>
      <vt:lpstr>PAG had 18 members representing a broad spectrum of the county, including: </vt:lpstr>
      <vt:lpstr>The final plan is 306 pages long  (but most of that is appendices). </vt:lpstr>
      <vt:lpstr>May 17, 2022 – the Council approved the Study and Action Plan and directed staff to begin implementing the plan.  </vt:lpstr>
      <vt:lpstr>A few other thoughts/ take-aways:</vt:lpstr>
      <vt:lpstr>PEACE Housing  Committee</vt:lpstr>
      <vt:lpstr>Some of what we’ve done:</vt:lpstr>
      <vt:lpstr>Other housing work by PEACE: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Maier</dc:creator>
  <cp:lastModifiedBy>Martha Maier</cp:lastModifiedBy>
  <cp:revision>6</cp:revision>
  <cp:lastPrinted>2022-11-01T16:57:50Z</cp:lastPrinted>
  <dcterms:created xsi:type="dcterms:W3CDTF">2022-10-27T20:46:44Z</dcterms:created>
  <dcterms:modified xsi:type="dcterms:W3CDTF">2022-11-30T23:30:32Z</dcterms:modified>
</cp:coreProperties>
</file>