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omments/modernComment_139_77EEC861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8" r:id="rId1"/>
    <p:sldMasterId id="2147483995" r:id="rId2"/>
    <p:sldMasterId id="2147484000" r:id="rId3"/>
    <p:sldMasterId id="2147484010" r:id="rId4"/>
  </p:sldMasterIdLst>
  <p:notesMasterIdLst>
    <p:notesMasterId r:id="rId16"/>
  </p:notesMasterIdLst>
  <p:handoutMasterIdLst>
    <p:handoutMasterId r:id="rId17"/>
  </p:handoutMasterIdLst>
  <p:sldIdLst>
    <p:sldId id="282" r:id="rId5"/>
    <p:sldId id="307" r:id="rId6"/>
    <p:sldId id="293" r:id="rId7"/>
    <p:sldId id="286" r:id="rId8"/>
    <p:sldId id="309" r:id="rId9"/>
    <p:sldId id="310" r:id="rId10"/>
    <p:sldId id="313" r:id="rId11"/>
    <p:sldId id="308" r:id="rId12"/>
    <p:sldId id="312" r:id="rId13"/>
    <p:sldId id="314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2" userDrawn="1">
          <p15:clr>
            <a:srgbClr val="A4A3A4"/>
          </p15:clr>
        </p15:guide>
        <p15:guide id="2" pos="53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53EBF9-9C11-7890-FEC0-7F60CD5D114E}" name="Emily Langston" initials="EL" userId="S::Emily.Langston@clark.wa.gov::79c484e5-bf9f-4518-92a0-2abe1cee842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cca Royce" initials="RR" lastIdx="2" clrIdx="0">
    <p:extLst>
      <p:ext uri="{19B8F6BF-5375-455C-9EA6-DF929625EA0E}">
        <p15:presenceInfo xmlns:p15="http://schemas.microsoft.com/office/powerpoint/2012/main" userId="S::Rebecca.Royce@clark.wa.gov::ca8a75d3-219b-4320-aca9-ed375c98f1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A333"/>
    <a:srgbClr val="005A5B"/>
    <a:srgbClr val="99CCFF"/>
    <a:srgbClr val="D8872A"/>
    <a:srgbClr val="FFFFFF"/>
    <a:srgbClr val="BCC135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22"/>
  </p:normalViewPr>
  <p:slideViewPr>
    <p:cSldViewPr snapToGrid="0" snapToObjects="1">
      <p:cViewPr varScale="1">
        <p:scale>
          <a:sx n="114" d="100"/>
          <a:sy n="114" d="100"/>
        </p:scale>
        <p:origin x="1278" y="102"/>
      </p:cViewPr>
      <p:guideLst>
        <p:guide orient="horz" pos="4152"/>
        <p:guide pos="53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2" d="100"/>
          <a:sy n="142" d="100"/>
        </p:scale>
        <p:origin x="586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omments/modernComment_139_77EEC86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3EA9931-A069-4DC9-AC27-F53CA5594544}" authorId="{C353EBF9-9C11-7890-FEC0-7F60CD5D114E}" created="2023-04-08T00:03:29.928">
    <pc:sldMkLst xmlns:pc="http://schemas.microsoft.com/office/powerpoint/2013/main/command">
      <pc:docMk/>
      <pc:sldMk cId="2012137569" sldId="313"/>
    </pc:sldMkLst>
    <p188:txBody>
      <a:bodyPr/>
      <a:lstStyle/>
      <a:p>
        <a:r>
          <a:rPr lang="en-US"/>
          <a:t>Program income from CDBG is all loan income… we clearly don't need those funds coming in, and they would really be better used as asset building for the low-income families paying us back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9D85E-939B-F44F-A06B-8ADEE0F99366}" type="datetimeFigureOut">
              <a:rPr lang="en-US" smtClean="0"/>
              <a:t>4/7/2023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D8527-D853-AA43-922D-46269FE724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63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D7CEB-8877-C748-AC58-FC405D8BA0F4}" type="datetimeFigureOut">
              <a:rPr lang="en-US" smtClean="0"/>
              <a:t>4/7/2023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D1CD-C9A7-3343-AB3F-0F32B4D81F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57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157102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375157"/>
            <a:ext cx="6858000" cy="48182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3946525"/>
            <a:ext cx="6858000" cy="384843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43000" y="3279465"/>
            <a:ext cx="68580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143000" y="4420914"/>
            <a:ext cx="6858000" cy="384843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679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lumn with 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721896" y="1100033"/>
            <a:ext cx="3516730" cy="470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9"/>
          </p:nvPr>
        </p:nvSpPr>
        <p:spPr>
          <a:xfrm>
            <a:off x="4530749" y="1363802"/>
            <a:ext cx="3891357" cy="4025667"/>
          </a:xfrm>
        </p:spPr>
        <p:txBody>
          <a:bodyPr anchor="ctr"/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8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 with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721896" y="5352254"/>
            <a:ext cx="7700210" cy="5087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Caption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9" hasCustomPrompt="1"/>
          </p:nvPr>
        </p:nvSpPr>
        <p:spPr>
          <a:xfrm>
            <a:off x="721896" y="1132146"/>
            <a:ext cx="7700210" cy="4049454"/>
          </a:xfrm>
        </p:spPr>
        <p:txBody>
          <a:bodyPr anchor="ctr">
            <a:normAutofit/>
          </a:bodyPr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r>
              <a:rPr lang="en-US" dirty="0"/>
              <a:t>Click icon to create a chart/graph 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8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80" y="5244887"/>
            <a:ext cx="3689643" cy="693798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2507" y="5244887"/>
            <a:ext cx="3707814" cy="693798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21895" y="1148159"/>
            <a:ext cx="3690780" cy="3960107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731326" y="1148159"/>
            <a:ext cx="3690780" cy="3960107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80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-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80" y="1127534"/>
            <a:ext cx="3689643" cy="4693164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731326" y="1127534"/>
            <a:ext cx="3690780" cy="469316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75" baseline="0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10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1897" y="1237535"/>
            <a:ext cx="5169242" cy="449467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2"/>
            <a:r>
              <a:rPr lang="en-US" dirty="0"/>
              <a:t>Third level text</a:t>
            </a:r>
          </a:p>
          <a:p>
            <a:pPr lvl="3"/>
            <a:r>
              <a:rPr lang="en-US" dirty="0"/>
              <a:t>Fourth level text</a:t>
            </a:r>
          </a:p>
          <a:p>
            <a:pPr lvl="4"/>
            <a:r>
              <a:rPr lang="en-US" dirty="0"/>
              <a:t>Fifth level text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0"/>
          </p:nvPr>
        </p:nvSpPr>
        <p:spPr>
          <a:xfrm>
            <a:off x="6029541" y="1243753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6029541" y="2787417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029541" y="4331082"/>
            <a:ext cx="2392565" cy="140112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13">
                <a:sym typeface="Wingding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14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665503"/>
            <a:ext cx="6858000" cy="2157102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9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831898" y="3687731"/>
            <a:ext cx="7539533" cy="659493"/>
          </a:xfrm>
        </p:spPr>
        <p:txBody>
          <a:bodyPr anchor="b">
            <a:normAutofit/>
          </a:bodyPr>
          <a:lstStyle>
            <a:lvl1pPr marL="0" indent="0" algn="r">
              <a:buNone/>
              <a:defRPr sz="1350">
                <a:latin typeface="Garamond" charset="0"/>
                <a:ea typeface="Garamond" charset="0"/>
                <a:cs typeface="Garamond" charset="0"/>
              </a:defRPr>
            </a:lvl1pPr>
          </a:lstStyle>
          <a:p>
            <a:pPr lvl="0"/>
            <a:r>
              <a:rPr lang="en-US" dirty="0"/>
              <a:t>-Author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31898" y="693739"/>
            <a:ext cx="7538991" cy="2860734"/>
          </a:xfrm>
        </p:spPr>
        <p:txBody>
          <a:bodyPr anchor="b">
            <a:normAutofit/>
          </a:bodyPr>
          <a:lstStyle>
            <a:lvl1pPr marL="0" indent="0">
              <a:buNone/>
              <a:defRPr sz="2700" b="0" i="1">
                <a:latin typeface="Garamond" charset="0"/>
                <a:ea typeface="Garamond" charset="0"/>
                <a:cs typeface="Garamond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“Quote”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37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665505"/>
            <a:ext cx="6858000" cy="1531459"/>
          </a:xfrm>
          <a:prstGeom prst="rect">
            <a:avLst/>
          </a:prstGeom>
        </p:spPr>
        <p:txBody>
          <a:bodyPr anchor="b"/>
          <a:lstStyle>
            <a:lvl1pPr algn="l">
              <a:defRPr sz="4500" baseline="0"/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1" y="3262032"/>
            <a:ext cx="6876261" cy="756271"/>
          </a:xfrm>
        </p:spPr>
        <p:txBody>
          <a:bodyPr anchor="b">
            <a:normAutofit/>
          </a:bodyPr>
          <a:lstStyle>
            <a:lvl1pPr marL="0" indent="0">
              <a:buNone/>
              <a:defRPr sz="270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1" y="4018305"/>
            <a:ext cx="6876261" cy="1478165"/>
          </a:xfrm>
        </p:spPr>
        <p:txBody>
          <a:bodyPr anchor="b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Additional info</a:t>
            </a:r>
          </a:p>
        </p:txBody>
      </p:sp>
    </p:spTree>
    <p:extLst>
      <p:ext uri="{BB962C8B-B14F-4D97-AF65-F5344CB8AC3E}">
        <p14:creationId xmlns:p14="http://schemas.microsoft.com/office/powerpoint/2010/main" val="1636122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1895" y="365126"/>
            <a:ext cx="7700211" cy="673029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202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heading, short under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721895" y="365126"/>
            <a:ext cx="7700211" cy="673029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21895" y="1038154"/>
            <a:ext cx="4532468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60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21896" y="1120846"/>
            <a:ext cx="7700210" cy="4739180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7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60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, whit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aseline="0">
                <a:latin typeface="Arial" charset="0"/>
                <a:ea typeface="Arial" charset="0"/>
                <a:cs typeface="Arial" charset="0"/>
                <a:sym typeface="Wingdings"/>
              </a:defRPr>
            </a:lvl1pPr>
          </a:lstStyle>
          <a:p>
            <a:r>
              <a:rPr lang="en-US" dirty="0"/>
              <a:t>To place background image, click icon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74107" y="5981332"/>
            <a:ext cx="676656" cy="61264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wrap="none"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73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0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full image,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aseline="0">
                <a:latin typeface="Arial" charset="0"/>
                <a:ea typeface="Arial" charset="0"/>
                <a:cs typeface="Arial" charset="0"/>
                <a:sym typeface="Wingdings"/>
              </a:defRPr>
            </a:lvl1pPr>
          </a:lstStyle>
          <a:p>
            <a:r>
              <a:rPr lang="en-US" dirty="0"/>
              <a:t>To place background image, click icon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1594827"/>
            <a:ext cx="7694455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572203"/>
            <a:ext cx="7694455" cy="1079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FFFFFF"/>
                </a:solidFill>
                <a:latin typeface="Gill Sans" charset="0"/>
                <a:ea typeface="Gill Sans" charset="0"/>
                <a:cs typeface="Gill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74107" y="5981332"/>
            <a:ext cx="676656" cy="61264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wrap="none"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anchor="ctr"/>
          <a:lstStyle>
            <a:lvl1pPr algn="r">
              <a:defRPr sz="9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anchor="ctr"/>
          <a:lstStyle>
            <a:lvl1pPr algn="r">
              <a:defRPr sz="9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591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0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full image,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aseline="0">
                <a:latin typeface="Arial" charset="0"/>
                <a:ea typeface="Arial" charset="0"/>
                <a:cs typeface="Arial" charset="0"/>
                <a:sym typeface="Wingdings"/>
              </a:defRPr>
            </a:lvl1pPr>
          </a:lstStyle>
          <a:p>
            <a:r>
              <a:rPr lang="en-US" dirty="0"/>
              <a:t>To place background image, click icon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1594827"/>
            <a:ext cx="7694455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572203"/>
            <a:ext cx="7694455" cy="1079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>
                <a:solidFill>
                  <a:srgbClr val="005A5B"/>
                </a:solidFill>
                <a:latin typeface="Gill Sans" charset="0"/>
                <a:ea typeface="Gill Sans" charset="0"/>
                <a:cs typeface="Gill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74107" y="5981332"/>
            <a:ext cx="676656" cy="61264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wrap="none"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0" y="6254496"/>
            <a:ext cx="9141714" cy="60350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anchor="ctr"/>
          <a:lstStyle>
            <a:lvl1pPr algn="r">
              <a:defRPr sz="900" b="1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anchor="ctr"/>
          <a:lstStyle>
            <a:lvl1pPr algn="r">
              <a:defRPr sz="900" b="1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56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0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3073" y="5318791"/>
            <a:ext cx="7699046" cy="606090"/>
          </a:xfrm>
        </p:spPr>
        <p:txBody>
          <a:bodyPr anchor="t"/>
          <a:lstStyle>
            <a:lvl1pPr marL="0" indent="0">
              <a:buNone/>
              <a:defRPr sz="1350" b="0"/>
            </a:lvl1pPr>
            <a:lvl2pPr marL="257163" indent="0">
              <a:buNone/>
              <a:defRPr sz="1125" b="1"/>
            </a:lvl2pPr>
            <a:lvl3pPr marL="514325" indent="0">
              <a:buNone/>
              <a:defRPr sz="1013" b="1"/>
            </a:lvl3pPr>
            <a:lvl4pPr marL="771487" indent="0">
              <a:buNone/>
              <a:defRPr sz="900" b="1"/>
            </a:lvl4pPr>
            <a:lvl5pPr marL="1028649" indent="0">
              <a:buNone/>
              <a:defRPr sz="900" b="1"/>
            </a:lvl5pPr>
            <a:lvl6pPr marL="1285811" indent="0">
              <a:buNone/>
              <a:defRPr sz="900" b="1"/>
            </a:lvl6pPr>
            <a:lvl7pPr marL="1542973" indent="0">
              <a:buNone/>
              <a:defRPr sz="900" b="1"/>
            </a:lvl7pPr>
            <a:lvl8pPr marL="1800135" indent="0">
              <a:buNone/>
              <a:defRPr sz="900" b="1"/>
            </a:lvl8pPr>
            <a:lvl9pPr marL="2057298" indent="0">
              <a:buNone/>
              <a:defRPr sz="900" b="1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721896" y="1182536"/>
            <a:ext cx="7700210" cy="3991874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800" baseline="0">
                <a:sym typeface="Wingdings"/>
              </a:defRPr>
            </a:lvl1pPr>
          </a:lstStyle>
          <a:p>
            <a:r>
              <a:rPr lang="en-US" dirty="0"/>
              <a:t>To insert image here, click icon 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3" hasCustomPrompt="1"/>
          </p:nvPr>
        </p:nvSpPr>
        <p:spPr>
          <a:xfrm>
            <a:off x="721896" y="1155032"/>
            <a:ext cx="7690684" cy="4734491"/>
          </a:xfrm>
        </p:spPr>
        <p:txBody>
          <a:bodyPr anchor="ctr"/>
          <a:lstStyle>
            <a:lvl1pPr marL="0" indent="0">
              <a:buNone/>
              <a:defRPr baseline="0">
                <a:sym typeface="Wingdings"/>
              </a:defRPr>
            </a:lvl1pPr>
          </a:lstStyle>
          <a:p>
            <a:r>
              <a:rPr lang="en-US" dirty="0"/>
              <a:t>Click icon to create table 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9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3"/>
          </p:nvPr>
        </p:nvSpPr>
        <p:spPr>
          <a:xfrm>
            <a:off x="721896" y="1182532"/>
            <a:ext cx="7700210" cy="3650725"/>
          </a:xfrm>
        </p:spPr>
        <p:txBody>
          <a:bodyPr anchor="ctr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aseline="0">
                <a:sym typeface="Wingdings"/>
              </a:defRPr>
            </a:lvl1pPr>
          </a:lstStyle>
          <a:p>
            <a:endParaRPr lang="en-US" dirty="0"/>
          </a:p>
          <a:p>
            <a:r>
              <a:rPr lang="en-US" dirty="0"/>
              <a:t>Click icon to create table 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721896" y="5012014"/>
            <a:ext cx="7690684" cy="87750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/>
          <p:cNvSpPr>
            <a:spLocks noGrp="1"/>
          </p:cNvSpPr>
          <p:nvPr>
            <p:ph type="pic" idx="14"/>
          </p:nvPr>
        </p:nvSpPr>
        <p:spPr>
          <a:xfrm>
            <a:off x="721895" y="1230660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 spc="0" baseline="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/>
          </p:nvPr>
        </p:nvSpPr>
        <p:spPr>
          <a:xfrm>
            <a:off x="3375717" y="1230660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6"/>
          </p:nvPr>
        </p:nvSpPr>
        <p:spPr>
          <a:xfrm>
            <a:off x="6029539" y="1230651"/>
            <a:ext cx="2392566" cy="4590038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2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-1 text, 2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/>
          <p:cNvSpPr>
            <a:spLocks noGrp="1"/>
          </p:cNvSpPr>
          <p:nvPr>
            <p:ph type="pic" idx="15"/>
          </p:nvPr>
        </p:nvSpPr>
        <p:spPr>
          <a:xfrm>
            <a:off x="3310572" y="1230660"/>
            <a:ext cx="2457711" cy="4609702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6"/>
          </p:nvPr>
        </p:nvSpPr>
        <p:spPr>
          <a:xfrm>
            <a:off x="5964394" y="1230652"/>
            <a:ext cx="2457711" cy="4609702"/>
          </a:xfrm>
          <a:solidFill>
            <a:srgbClr val="D8872A">
              <a:alpha val="29804"/>
            </a:srgbClr>
          </a:solidFill>
        </p:spPr>
        <p:txBody>
          <a:bodyPr anchor="ctr">
            <a:normAutofit/>
          </a:bodyPr>
          <a:lstStyle>
            <a:lvl1pPr marL="0" indent="0">
              <a:buNone/>
              <a:defRPr sz="1050">
                <a:sym typeface="Wingdings"/>
              </a:defRPr>
            </a:lvl1pPr>
            <a:lvl2pPr marL="257163" indent="0">
              <a:buNone/>
              <a:defRPr sz="1575"/>
            </a:lvl2pPr>
            <a:lvl3pPr marL="514325" indent="0">
              <a:buNone/>
              <a:defRPr sz="1350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5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721896" y="1230651"/>
            <a:ext cx="2351505" cy="4610156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220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21896" y="1120847"/>
            <a:ext cx="7700210" cy="472934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First level text</a:t>
            </a:r>
          </a:p>
          <a:p>
            <a:pPr lvl="1"/>
            <a:r>
              <a:rPr lang="en-US" dirty="0"/>
              <a:t>Second level text</a:t>
            </a:r>
          </a:p>
          <a:p>
            <a:pPr lvl="2"/>
            <a:r>
              <a:rPr lang="en-US" dirty="0"/>
              <a:t>Third level text</a:t>
            </a:r>
          </a:p>
          <a:p>
            <a:pPr lvl="3"/>
            <a:r>
              <a:rPr lang="en-US" dirty="0"/>
              <a:t>Fourth level text</a:t>
            </a:r>
          </a:p>
          <a:p>
            <a:pPr lvl="4"/>
            <a:r>
              <a:rPr lang="en-US" dirty="0"/>
              <a:t>Fifth level text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8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1896" y="1127527"/>
            <a:ext cx="3687530" cy="4722664"/>
          </a:xfrm>
        </p:spPr>
        <p:txBody>
          <a:bodyPr/>
          <a:lstStyle>
            <a:lvl1pPr marL="214313" indent="-214313">
              <a:lnSpc>
                <a:spcPct val="100000"/>
              </a:lnSpc>
              <a:buFont typeface="Arial" charset="0"/>
              <a:buChar char="•"/>
              <a:defRPr baseline="0"/>
            </a:lvl1pPr>
            <a:lvl2pPr marL="257162" indent="0">
              <a:buFont typeface="Arial" charset="0"/>
              <a:buNone/>
              <a:defRPr/>
            </a:lvl2pPr>
            <a:lvl3pPr marL="514324" indent="0">
              <a:buFont typeface="Arial" charset="0"/>
              <a:buNone/>
              <a:defRPr/>
            </a:lvl3pPr>
            <a:lvl4pPr marL="771486" indent="0">
              <a:buFont typeface="Arial" charset="0"/>
              <a:buNone/>
              <a:defRPr/>
            </a:lvl4pPr>
            <a:lvl5pPr marL="1028649" indent="0">
              <a:buFont typeface="Arial" charset="0"/>
              <a:buNone/>
              <a:defRPr/>
            </a:lvl5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34576" y="1127531"/>
            <a:ext cx="3687530" cy="4722663"/>
          </a:xfrm>
        </p:spPr>
        <p:txBody>
          <a:bodyPr/>
          <a:lstStyle>
            <a:lvl1pPr marL="214313" indent="-214313">
              <a:buFont typeface="Arial" charset="0"/>
              <a:buChar char="•"/>
              <a:defRPr/>
            </a:lvl1pPr>
          </a:lstStyle>
          <a:p>
            <a:pPr lvl="0"/>
            <a:r>
              <a:rPr lang="en-US" dirty="0"/>
              <a:t>Point 1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  <a:p>
            <a:pPr lvl="0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21896" y="1038154"/>
            <a:ext cx="7700210" cy="0"/>
          </a:xfrm>
          <a:prstGeom prst="line">
            <a:avLst/>
          </a:prstGeom>
          <a:ln w="38100">
            <a:solidFill>
              <a:srgbClr val="D88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8937"/>
            <a:ext cx="9144000" cy="603428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1896" y="365130"/>
            <a:ext cx="7700210" cy="673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721896" y="1210035"/>
            <a:ext cx="7700210" cy="457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8312"/>
            <a:ext cx="675580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6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1" r:id="rId2"/>
    <p:sldLayoutId id="2147483990" r:id="rId3"/>
    <p:sldLayoutId id="2147483992" r:id="rId4"/>
    <p:sldLayoutId id="2147483993" r:id="rId5"/>
    <p:sldLayoutId id="2147483975" r:id="rId6"/>
    <p:sldLayoutId id="2147483999" r:id="rId7"/>
    <p:sldLayoutId id="2147483978" r:id="rId8"/>
    <p:sldLayoutId id="2147483976" r:id="rId9"/>
    <p:sldLayoutId id="2147483986" r:id="rId10"/>
    <p:sldLayoutId id="2147483987" r:id="rId11"/>
    <p:sldLayoutId id="2147483984" r:id="rId12"/>
    <p:sldLayoutId id="2147483998" r:id="rId13"/>
    <p:sldLayoutId id="2147483977" r:id="rId14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accent1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1000"/>
        </a:spcAft>
        <a:buFont typeface="Arial"/>
        <a:buChar char="•"/>
        <a:defRPr sz="21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 userDrawn="1">
          <p15:clr>
            <a:srgbClr val="F26B43"/>
          </p15:clr>
        </p15:guide>
        <p15:guide id="2" pos="545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CC1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4572"/>
            <a:ext cx="9144000" cy="60342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955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rgbClr val="005A5B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8312"/>
            <a:ext cx="675580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76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6" r:id="rId1"/>
    <p:sldLayoutId id="2147483994" r:id="rId2"/>
    <p:sldLayoutId id="2147483997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5A5B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1000"/>
        </a:spcAft>
        <a:buFont typeface="Arial"/>
        <a:buChar char="•"/>
        <a:defRPr sz="21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014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827762" y="6459485"/>
            <a:ext cx="7260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5A5B">
                    <a:alpha val="45000"/>
                  </a:srgbClr>
                </a:solidFill>
                <a:effectLst>
                  <a:outerShdw sx="1000" sy="1000" algn="ctr" rotWithShape="0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3/8/2021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2563" y="6459485"/>
            <a:ext cx="573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5A5B">
                    <a:alpha val="45000"/>
                  </a:srgbClr>
                </a:solidFill>
                <a:effectLst>
                  <a:outerShdw sx="1000" sy="1000" algn="ctr" rotWithShape="0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7226" y="6459485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rgbClr val="005A5B">
                    <a:alpha val="45000"/>
                  </a:srgbClr>
                </a:solidFill>
                <a:effectLst>
                  <a:outerShdw sx="1000" sy="1000" algn="ctr" rotWithShape="0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D3A08C5-CC68-3947-88A8-A9E34C1A68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8312"/>
            <a:ext cx="675580" cy="61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7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7" r:id="rId2"/>
    <p:sldLayoutId id="2147484009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5A5B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1000"/>
        </a:spcAft>
        <a:buFont typeface="Arial"/>
        <a:buChar char="•"/>
        <a:defRPr sz="21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1000"/>
        </a:spcAft>
        <a:buFont typeface="Arial"/>
        <a:buChar char="•"/>
        <a:defRPr sz="13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455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27" r:id="rId2"/>
    <p:sldLayoutId id="21474840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9_77EEC86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896" y="1237535"/>
            <a:ext cx="7516329" cy="449467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(info)		I.	Introductions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(action)	II.	Approval of March 13, 2023 minutes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(info)		III.	CDBG and HOME Program Annual 					Performance Review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(info)		IV. 	Program updates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/>
              <a:t>(info)		V.	Katie Ullrich, Proud Ground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/>
              <a:t>(info)		VI.	Other	</a:t>
            </a:r>
          </a:p>
          <a:p>
            <a:pPr lvl="6"/>
            <a:r>
              <a:rPr lang="en-US" sz="1800" dirty="0"/>
              <a:t>Public comment</a:t>
            </a:r>
          </a:p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UCPB Agenda 4/10/2023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8065452" y="6459484"/>
            <a:ext cx="726086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059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Katie Ullrich, Proud Ground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7902428" y="6459485"/>
            <a:ext cx="755011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62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896" y="1237535"/>
            <a:ext cx="7516329" cy="4494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VII.	Other	</a:t>
            </a:r>
          </a:p>
          <a:p>
            <a:pPr lvl="1"/>
            <a:r>
              <a:rPr lang="en-US" dirty="0"/>
              <a:t>Public Comment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i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i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/>
              <a:t>Next meeting: May 8, 9:30am, if needed</a:t>
            </a:r>
          </a:p>
          <a:p>
            <a:pPr marL="0" indent="0" algn="ctr">
              <a:buNone/>
            </a:pPr>
            <a:endParaRPr lang="en-US" b="0" i="1" dirty="0"/>
          </a:p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 Up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7935201" y="6459484"/>
            <a:ext cx="726086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5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7375F9-5B58-2D12-D390-5AAED01F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 Item II March 13 Meeting Minutes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A71C8-0BBB-BB37-972E-AB865FC719A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935201" y="6459447"/>
            <a:ext cx="726086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3DC6D-A888-4590-06FF-C828EB258FC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A481F-FFF0-67FD-F837-3C5B1495192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7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21896" y="365130"/>
            <a:ext cx="7831952" cy="673024"/>
          </a:xfrm>
        </p:spPr>
        <p:txBody>
          <a:bodyPr>
            <a:normAutofit/>
          </a:bodyPr>
          <a:lstStyle/>
          <a:p>
            <a:r>
              <a:rPr lang="en-US" sz="2600" b="1" dirty="0"/>
              <a:t>CDBG and HOME Performance Review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8019261" y="6459485"/>
            <a:ext cx="726086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48BC29-F71B-45E2-81DC-3DD13E0206F8}"/>
              </a:ext>
            </a:extLst>
          </p:cNvPr>
          <p:cNvSpPr/>
          <p:nvPr/>
        </p:nvSpPr>
        <p:spPr>
          <a:xfrm>
            <a:off x="721896" y="1101112"/>
            <a:ext cx="78553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b="1" dirty="0"/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8A181B-2177-803A-CD75-DC88C45457A2}"/>
              </a:ext>
            </a:extLst>
          </p:cNvPr>
          <p:cNvSpPr txBox="1"/>
          <p:nvPr/>
        </p:nvSpPr>
        <p:spPr>
          <a:xfrm>
            <a:off x="721896" y="1400961"/>
            <a:ext cx="7831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Covers program year 2021, which ran July 1, 2021 to June 30, 2022.</a:t>
            </a:r>
          </a:p>
          <a:p>
            <a:r>
              <a:rPr lang="en-US" dirty="0"/>
              <a:t>Reported to HUD in 2021 Consolidated Annual Performance Evaluation Report (CAPER)</a:t>
            </a:r>
          </a:p>
          <a:p>
            <a:pPr marL="285750" indent="-285750">
              <a:buFontTx/>
              <a:buChar char="-"/>
            </a:pPr>
            <a:r>
              <a:rPr lang="en-US" dirty="0"/>
              <a:t>CAPER was accepted as satisfactory 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dirty="0"/>
              <a:t>Also reviewed:</a:t>
            </a:r>
          </a:p>
          <a:p>
            <a:pPr marL="285750" indent="-285750">
              <a:buFontTx/>
              <a:buChar char="-"/>
            </a:pPr>
            <a:r>
              <a:rPr lang="en-US" dirty="0"/>
              <a:t>IDIS</a:t>
            </a:r>
          </a:p>
          <a:p>
            <a:pPr marL="285750" indent="-285750">
              <a:buFontTx/>
              <a:buChar char="-"/>
            </a:pPr>
            <a:r>
              <a:rPr lang="en-US" dirty="0"/>
              <a:t>Consolidated Plan and Annual Action Plan</a:t>
            </a:r>
          </a:p>
          <a:p>
            <a:pPr marL="285750" indent="-285750">
              <a:buFontTx/>
              <a:buChar char="-"/>
            </a:pPr>
            <a:r>
              <a:rPr lang="en-US" dirty="0"/>
              <a:t>Results of recent HUD reviews of CDBG and HOME programs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b="1" dirty="0"/>
              <a:t>Clark County met the annual performance review requirements for Program Year 2021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18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CDBG and HOME Performance Review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7902428" y="6459485"/>
            <a:ext cx="755011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91B59-0EF5-443C-E606-CEE0B268F056}"/>
              </a:ext>
            </a:extLst>
          </p:cNvPr>
          <p:cNvSpPr txBox="1"/>
          <p:nvPr/>
        </p:nvSpPr>
        <p:spPr>
          <a:xfrm>
            <a:off x="822121" y="1333850"/>
            <a:ext cx="75999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Activities assisted with CDBG with consistent with the Consolidated Plan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compliance with limitations on spending on public service activities and program administration.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Clark County has a multi-year certification period of 2020 – 2022. At the end of this period, HUD determines whether expenditures meet the requirement of benefitting low and moderate income households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Clark County will meet this requirement, based on our County-level program requirements</a:t>
            </a:r>
          </a:p>
        </p:txBody>
      </p:sp>
    </p:spTree>
    <p:extLst>
      <p:ext uri="{BB962C8B-B14F-4D97-AF65-F5344CB8AC3E}">
        <p14:creationId xmlns:p14="http://schemas.microsoft.com/office/powerpoint/2010/main" val="773908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CDBG and HOME Performance Review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7902428" y="6459485"/>
            <a:ext cx="755011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C69CF1-DB63-6EA5-A99B-958D1CE60CD8}"/>
              </a:ext>
            </a:extLst>
          </p:cNvPr>
          <p:cNvSpPr txBox="1"/>
          <p:nvPr/>
        </p:nvSpPr>
        <p:spPr>
          <a:xfrm>
            <a:off x="721896" y="1359017"/>
            <a:ext cx="77002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Expenditures</a:t>
            </a:r>
          </a:p>
          <a:p>
            <a:endParaRPr lang="en-US" dirty="0"/>
          </a:p>
          <a:p>
            <a:r>
              <a:rPr lang="en-US" dirty="0"/>
              <a:t>In 2020, the County was awarded $2,058,804.00 of CDBG-CV funds to respond to the COVID-19 Pandemic. Required to expend at least 80 percent of CDBG-CV funds by May 15, 2023. Clark County had expended </a:t>
            </a:r>
            <a:r>
              <a:rPr lang="en-US" b="1" dirty="0"/>
              <a:t>93.5</a:t>
            </a:r>
            <a:r>
              <a:rPr lang="en-US" dirty="0"/>
              <a:t> percent at the time of review.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Remaining funds were reallocated to 2023 projects</a:t>
            </a:r>
          </a:p>
          <a:p>
            <a:endParaRPr lang="en-US" dirty="0"/>
          </a:p>
          <a:p>
            <a:r>
              <a:rPr lang="en-US" dirty="0"/>
              <a:t>Met 5-year expenditure requirement for 2014 HOME funds. </a:t>
            </a:r>
          </a:p>
          <a:p>
            <a:endParaRPr lang="en-US" dirty="0"/>
          </a:p>
          <a:p>
            <a:r>
              <a:rPr lang="en-US" dirty="0"/>
              <a:t>Clark County received the full award of $2,006,728 HOME-ARP funds after the Plan was approved in January. Had spent $10,663 admin funds. All funds must be expended by 2030.  </a:t>
            </a:r>
          </a:p>
        </p:txBody>
      </p:sp>
    </p:spTree>
    <p:extLst>
      <p:ext uri="{BB962C8B-B14F-4D97-AF65-F5344CB8AC3E}">
        <p14:creationId xmlns:p14="http://schemas.microsoft.com/office/powerpoint/2010/main" val="133262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CDBG and HOME Performance Review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7902428" y="6459485"/>
            <a:ext cx="755011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C69CF1-DB63-6EA5-A99B-958D1CE60CD8}"/>
              </a:ext>
            </a:extLst>
          </p:cNvPr>
          <p:cNvSpPr txBox="1"/>
          <p:nvPr/>
        </p:nvSpPr>
        <p:spPr>
          <a:xfrm>
            <a:off x="721896" y="1359017"/>
            <a:ext cx="77002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Timeliness </a:t>
            </a:r>
          </a:p>
          <a:p>
            <a:endParaRPr lang="en-US" dirty="0"/>
          </a:p>
          <a:p>
            <a:r>
              <a:rPr lang="en-US" dirty="0"/>
              <a:t>Timeliness = 1.5x CDBG entitlement in current line of credit by May 1, 2023</a:t>
            </a:r>
          </a:p>
          <a:p>
            <a:endParaRPr lang="en-US" dirty="0"/>
          </a:p>
          <a:p>
            <a:r>
              <a:rPr lang="en-US" dirty="0"/>
              <a:t>County will exceed that threshold this year and will need to report to HUD how the program will increase expenditures to draw this down</a:t>
            </a:r>
          </a:p>
          <a:p>
            <a:endParaRPr lang="en-US" dirty="0"/>
          </a:p>
          <a:p>
            <a:r>
              <a:rPr lang="en-US" dirty="0"/>
              <a:t>Timeliness is a very common concern in 2022 and 2023</a:t>
            </a:r>
          </a:p>
          <a:p>
            <a:endParaRPr lang="en-US" dirty="0"/>
          </a:p>
          <a:p>
            <a:r>
              <a:rPr lang="en-US" dirty="0"/>
              <a:t>Causes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Prioritized spending CDBG-CV funds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Admin funds – staff working on multiple new/temporary programs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Construction delays: project changes and competition for contractors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Unusually high program income – real estate market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Tough real estate market for buyers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3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CDBG and HOME Performance Review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7902428" y="6459485"/>
            <a:ext cx="755011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C69CF1-DB63-6EA5-A99B-958D1CE60CD8}"/>
              </a:ext>
            </a:extLst>
          </p:cNvPr>
          <p:cNvSpPr txBox="1"/>
          <p:nvPr/>
        </p:nvSpPr>
        <p:spPr>
          <a:xfrm>
            <a:off x="721896" y="1359017"/>
            <a:ext cx="77002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Timeliness </a:t>
            </a:r>
          </a:p>
          <a:p>
            <a:endParaRPr lang="en-US" dirty="0"/>
          </a:p>
          <a:p>
            <a:r>
              <a:rPr lang="en-US" dirty="0"/>
              <a:t>Addressing timeliness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All CDBG funds are allocated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Upcoming major expenditures: Mothers Recovery House, Proud Ground, Washougal Social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Reprogrammed funds will allow new infrastructure projects to  begin earlier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New Heights Clinic?</a:t>
            </a:r>
          </a:p>
          <a:p>
            <a:pPr lvl="1"/>
            <a:endParaRPr lang="en-US" dirty="0"/>
          </a:p>
          <a:p>
            <a:r>
              <a:rPr lang="en-US" dirty="0"/>
              <a:t>Expect to be timely again </a:t>
            </a:r>
            <a:r>
              <a:rPr lang="en-US"/>
              <a:t>this summer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3756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43696D-754E-84DF-FD59-E0944F3B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CDBG and HOME Performance Review</a:t>
            </a: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E48F6-5873-8FB0-C9B5-6E2BFAC600E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636A5-1C5E-9FC6-84BE-21E90FD3476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Urban County Policy Board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14514-B870-CD3D-E0FA-19F739AD943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C9F798-B0AB-5368-A423-136404B99230}"/>
              </a:ext>
            </a:extLst>
          </p:cNvPr>
          <p:cNvSpPr txBox="1"/>
          <p:nvPr/>
        </p:nvSpPr>
        <p:spPr>
          <a:xfrm>
            <a:off x="721896" y="1308683"/>
            <a:ext cx="729736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Fair Housing and Employment Opportunity </a:t>
            </a:r>
          </a:p>
          <a:p>
            <a:endParaRPr lang="en-US" dirty="0"/>
          </a:p>
          <a:p>
            <a:r>
              <a:rPr lang="en-US" dirty="0"/>
              <a:t>HUD Fair Housing and Employment Opportunity (FHEO) reviewed 2021 CAPER for civil-rights related risks.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Determined Clark County is </a:t>
            </a:r>
            <a:r>
              <a:rPr lang="en-US" b="1" dirty="0"/>
              <a:t>low-risk</a:t>
            </a:r>
            <a:r>
              <a:rPr lang="en-US" dirty="0"/>
              <a:t> for noncompliance with HUD civil-rights related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Reminders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Report on efforts to engage with members of protected classes in the citizen participation process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 future CAPER, provide data on female-headed households and persons with disabilities who benefitted from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Coordinate with community planning efforts related to hazard mitigation and broadband access for low income households  </a:t>
            </a:r>
            <a:r>
              <a:rPr lang="en-US" b="1" dirty="0"/>
              <a:t>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542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Program Updates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7902428" y="6459485"/>
            <a:ext cx="755011" cy="365125"/>
          </a:xfrm>
        </p:spPr>
        <p:txBody>
          <a:bodyPr/>
          <a:lstStyle/>
          <a:p>
            <a:r>
              <a:rPr lang="en-US" dirty="0"/>
              <a:t>4/10/2023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Urban County Policy Board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D3A08C5-CC68-3947-88A8-A9E34C1A68A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C69CF1-DB63-6EA5-A99B-958D1CE60CD8}"/>
              </a:ext>
            </a:extLst>
          </p:cNvPr>
          <p:cNvSpPr txBox="1"/>
          <p:nvPr/>
        </p:nvSpPr>
        <p:spPr>
          <a:xfrm>
            <a:off x="721896" y="1359017"/>
            <a:ext cx="77002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 Action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Will be released for public comment at the end of the week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Public hearing and presentation to County Council in May</a:t>
            </a:r>
          </a:p>
          <a:p>
            <a:pPr lvl="1"/>
            <a:endParaRPr lang="en-US" dirty="0"/>
          </a:p>
          <a:p>
            <a:r>
              <a:rPr lang="en-US" dirty="0"/>
              <a:t>Clark County recertification as CDBG and HOME participating jurisdiction in 2023 for 2024-2026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93411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1: standard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08PPTtemplate-widescreenV2" id="{CE5D76EA-F285-5C46-B7FC-10D67A87D625}" vid="{6584357F-6C1A-5F46-B421-E0E8B8DD0D40}"/>
    </a:ext>
  </a:extLst>
</a:theme>
</file>

<file path=ppt/theme/theme2.xml><?xml version="1.0" encoding="utf-8"?>
<a:theme xmlns:a="http://schemas.openxmlformats.org/drawingml/2006/main" name="MASTER 2: full color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08PPTtemplate-widescreenV2" id="{CE5D76EA-F285-5C46-B7FC-10D67A87D625}" vid="{0B011555-5D57-4640-BBEF-58C720999D0F}"/>
    </a:ext>
  </a:extLst>
</a:theme>
</file>

<file path=ppt/theme/theme3.xml><?xml version="1.0" encoding="utf-8"?>
<a:theme xmlns:a="http://schemas.openxmlformats.org/drawingml/2006/main" name="MASTER 3: simple slide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ASTER 4: blank">
  <a:themeElements>
    <a:clrScheme name="Clark_County">
      <a:dk1>
        <a:srgbClr val="000000"/>
      </a:dk1>
      <a:lt1>
        <a:srgbClr val="FFFFFF"/>
      </a:lt1>
      <a:dk2>
        <a:srgbClr val="565F65"/>
      </a:dk2>
      <a:lt2>
        <a:srgbClr val="E7E6E6"/>
      </a:lt2>
      <a:accent1>
        <a:srgbClr val="00595B"/>
      </a:accent1>
      <a:accent2>
        <a:srgbClr val="BBC035"/>
      </a:accent2>
      <a:accent3>
        <a:srgbClr val="D7872A"/>
      </a:accent3>
      <a:accent4>
        <a:srgbClr val="BB4050"/>
      </a:accent4>
      <a:accent5>
        <a:srgbClr val="81627B"/>
      </a:accent5>
      <a:accent6>
        <a:srgbClr val="D3E2D6"/>
      </a:accent6>
      <a:hlink>
        <a:srgbClr val="BCC135"/>
      </a:hlink>
      <a:folHlink>
        <a:srgbClr val="D7872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ClarkCo_template</Template>
  <TotalTime>10548</TotalTime>
  <Words>697</Words>
  <Application>Microsoft Office PowerPoint</Application>
  <PresentationFormat>On-screen Show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Garamond</vt:lpstr>
      <vt:lpstr>Gill Sans</vt:lpstr>
      <vt:lpstr>MASTER 1: standard slide</vt:lpstr>
      <vt:lpstr>MASTER 2: full color slide</vt:lpstr>
      <vt:lpstr>MASTER 3: simple slide</vt:lpstr>
      <vt:lpstr>MASTER 4: blank</vt:lpstr>
      <vt:lpstr>UCPB Agenda 4/10/2023</vt:lpstr>
      <vt:lpstr>Agenda Item II March 13 Meeting Minutes</vt:lpstr>
      <vt:lpstr>CDBG and HOME Performance Review</vt:lpstr>
      <vt:lpstr>CDBG and HOME Performance Review</vt:lpstr>
      <vt:lpstr>CDBG and HOME Performance Review</vt:lpstr>
      <vt:lpstr>CDBG and HOME Performance Review</vt:lpstr>
      <vt:lpstr>CDBG and HOME Performance Review</vt:lpstr>
      <vt:lpstr>CDBG and HOME Performance Review</vt:lpstr>
      <vt:lpstr>Program Updates</vt:lpstr>
      <vt:lpstr>Katie Ullrich, Proud Ground</vt:lpstr>
      <vt:lpstr>Wrap Up</vt:lpstr>
    </vt:vector>
  </TitlesOfParts>
  <Company>Clark County / Communications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Leigh Radford</dc:creator>
  <cp:lastModifiedBy>Emily Langston</cp:lastModifiedBy>
  <cp:revision>225</cp:revision>
  <cp:lastPrinted>2017-08-07T16:32:17Z</cp:lastPrinted>
  <dcterms:created xsi:type="dcterms:W3CDTF">2017-07-26T13:51:17Z</dcterms:created>
  <dcterms:modified xsi:type="dcterms:W3CDTF">2023-04-08T00:35:06Z</dcterms:modified>
</cp:coreProperties>
</file>