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8" r:id="rId1"/>
    <p:sldMasterId id="2147483995" r:id="rId2"/>
    <p:sldMasterId id="2147484000" r:id="rId3"/>
    <p:sldMasterId id="2147484010" r:id="rId4"/>
    <p:sldMasterId id="2147484030" r:id="rId5"/>
    <p:sldMasterId id="2147484032" r:id="rId6"/>
    <p:sldMasterId id="2147484059" r:id="rId7"/>
    <p:sldMasterId id="2147484076" r:id="rId8"/>
    <p:sldMasterId id="2147484080" r:id="rId9"/>
  </p:sldMasterIdLst>
  <p:notesMasterIdLst>
    <p:notesMasterId r:id="rId16"/>
  </p:notesMasterIdLst>
  <p:handoutMasterIdLst>
    <p:handoutMasterId r:id="rId17"/>
  </p:handoutMasterIdLst>
  <p:sldIdLst>
    <p:sldId id="316" r:id="rId10"/>
    <p:sldId id="317" r:id="rId11"/>
    <p:sldId id="346" r:id="rId12"/>
    <p:sldId id="1870" r:id="rId13"/>
    <p:sldId id="1869" r:id="rId14"/>
    <p:sldId id="18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2" userDrawn="1">
          <p15:clr>
            <a:srgbClr val="A4A3A4"/>
          </p15:clr>
        </p15:guide>
        <p15:guide id="2" pos="53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5A5B"/>
    <a:srgbClr val="D8872A"/>
    <a:srgbClr val="FFFFFF"/>
    <a:srgbClr val="BCC135"/>
    <a:srgbClr val="DFA333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6357" autoAdjust="0"/>
  </p:normalViewPr>
  <p:slideViewPr>
    <p:cSldViewPr snapToGrid="0" snapToObjects="1">
      <p:cViewPr varScale="1">
        <p:scale>
          <a:sx n="78" d="100"/>
          <a:sy n="78" d="100"/>
        </p:scale>
        <p:origin x="1565" y="72"/>
      </p:cViewPr>
      <p:guideLst>
        <p:guide orient="horz" pos="4152"/>
        <p:guide pos="53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2" d="100"/>
          <a:sy n="142" d="100"/>
        </p:scale>
        <p:origin x="586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9D85E-939B-F44F-A06B-8ADEE0F99366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8527-D853-AA43-922D-46269FE724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63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D7CEB-8877-C748-AC58-FC405D8BA0F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D1CD-C9A7-3343-AB3F-0F32B4D81F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57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FBD1CD-C9A7-3343-AB3F-0F32B4D81F2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157102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375157"/>
            <a:ext cx="6858000" cy="48182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3946525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43000" y="3279465"/>
            <a:ext cx="68580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143000" y="4420914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679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lumn with 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1100033"/>
            <a:ext cx="3516730" cy="470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/>
          </p:nvPr>
        </p:nvSpPr>
        <p:spPr>
          <a:xfrm>
            <a:off x="4530749" y="1363802"/>
            <a:ext cx="3891357" cy="4025667"/>
          </a:xfrm>
        </p:spPr>
        <p:txBody>
          <a:bodyPr anchor="ctr"/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8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5352254"/>
            <a:ext cx="7700210" cy="5087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 hasCustomPrompt="1"/>
          </p:nvPr>
        </p:nvSpPr>
        <p:spPr>
          <a:xfrm>
            <a:off x="721896" y="1132146"/>
            <a:ext cx="7700210" cy="4049454"/>
          </a:xfrm>
        </p:spPr>
        <p:txBody>
          <a:bodyPr anchor="ctr">
            <a:normAutofit/>
          </a:bodyPr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r>
              <a:rPr lang="en-US" dirty="0"/>
              <a:t>Click icon to create a chart/graph 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8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5244887"/>
            <a:ext cx="3689643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2507" y="5244887"/>
            <a:ext cx="3707814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21895" y="1148159"/>
            <a:ext cx="3690780" cy="3960107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48159"/>
            <a:ext cx="3690780" cy="3960107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80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-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1127534"/>
            <a:ext cx="3689643" cy="4693164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27534"/>
            <a:ext cx="3690780" cy="469316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10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7" y="1237535"/>
            <a:ext cx="5169242" cy="449467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0"/>
          </p:nvPr>
        </p:nvSpPr>
        <p:spPr>
          <a:xfrm>
            <a:off x="6029541" y="1243753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6029541" y="2787417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029541" y="4331082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14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665503"/>
            <a:ext cx="6858000" cy="2157102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9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31898" y="3687731"/>
            <a:ext cx="7539533" cy="659493"/>
          </a:xfrm>
        </p:spPr>
        <p:txBody>
          <a:bodyPr anchor="b">
            <a:normAutofit/>
          </a:bodyPr>
          <a:lstStyle>
            <a:lvl1pPr marL="0" indent="0" algn="r">
              <a:buNone/>
              <a:defRPr sz="1350">
                <a:latin typeface="Garamond" charset="0"/>
                <a:ea typeface="Garamond" charset="0"/>
                <a:cs typeface="Garamond" charset="0"/>
              </a:defRPr>
            </a:lvl1pPr>
          </a:lstStyle>
          <a:p>
            <a:pPr lvl="0"/>
            <a:r>
              <a:rPr lang="en-US" dirty="0"/>
              <a:t>-Author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31898" y="693739"/>
            <a:ext cx="7538991" cy="2860734"/>
          </a:xfrm>
        </p:spPr>
        <p:txBody>
          <a:bodyPr anchor="b">
            <a:normAutofit/>
          </a:bodyPr>
          <a:lstStyle>
            <a:lvl1pPr marL="0" indent="0">
              <a:buNone/>
              <a:defRPr sz="2700" b="0" i="1">
                <a:latin typeface="Garamond" charset="0"/>
                <a:ea typeface="Garamond" charset="0"/>
                <a:cs typeface="Garamond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“Quote”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37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665505"/>
            <a:ext cx="6858000" cy="1531459"/>
          </a:xfrm>
          <a:prstGeom prst="rect">
            <a:avLst/>
          </a:prstGeom>
        </p:spPr>
        <p:txBody>
          <a:bodyPr anchor="b"/>
          <a:lstStyle>
            <a:lvl1pPr algn="l">
              <a:defRPr sz="4500" baseline="0"/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1" y="3262032"/>
            <a:ext cx="6876261" cy="756271"/>
          </a:xfrm>
        </p:spPr>
        <p:txBody>
          <a:bodyPr anchor="b">
            <a:normAutofit/>
          </a:bodyPr>
          <a:lstStyle>
            <a:lvl1pPr marL="0" indent="0">
              <a:buNone/>
              <a:defRPr sz="27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1" y="4018305"/>
            <a:ext cx="6876261" cy="1478165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Additional info</a:t>
            </a:r>
          </a:p>
        </p:txBody>
      </p:sp>
    </p:spTree>
    <p:extLst>
      <p:ext uri="{BB962C8B-B14F-4D97-AF65-F5344CB8AC3E}">
        <p14:creationId xmlns:p14="http://schemas.microsoft.com/office/powerpoint/2010/main" val="1636122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1895" y="365126"/>
            <a:ext cx="7700211" cy="673029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202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heading, short under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721895" y="365126"/>
            <a:ext cx="7700211" cy="673029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21895" y="1038154"/>
            <a:ext cx="4532468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60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6"/>
            <a:ext cx="7700210" cy="4739180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7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60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, whit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aseline="0">
                <a:latin typeface="Arial" charset="0"/>
                <a:ea typeface="Arial" charset="0"/>
                <a:cs typeface="Arial" charset="0"/>
                <a:sym typeface="Wingdings"/>
              </a:defRPr>
            </a:lvl1pPr>
          </a:lstStyle>
          <a:p>
            <a:r>
              <a:rPr lang="en-US" dirty="0"/>
              <a:t>To place background image, click icon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74107" y="5981332"/>
            <a:ext cx="676656" cy="61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7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0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full image,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aseline="0">
                <a:latin typeface="Arial" charset="0"/>
                <a:ea typeface="Arial" charset="0"/>
                <a:cs typeface="Arial" charset="0"/>
                <a:sym typeface="Wingdings"/>
              </a:defRPr>
            </a:lvl1pPr>
          </a:lstStyle>
          <a:p>
            <a:r>
              <a:rPr lang="en-US" dirty="0"/>
              <a:t>To place background image, click icon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1594827"/>
            <a:ext cx="769445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572203"/>
            <a:ext cx="7694455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74107" y="5981332"/>
            <a:ext cx="676656" cy="61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591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0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full image,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aseline="0">
                <a:latin typeface="Arial" charset="0"/>
                <a:ea typeface="Arial" charset="0"/>
                <a:cs typeface="Arial" charset="0"/>
                <a:sym typeface="Wingdings"/>
              </a:defRPr>
            </a:lvl1pPr>
          </a:lstStyle>
          <a:p>
            <a:r>
              <a:rPr lang="en-US" dirty="0"/>
              <a:t>To place background image, click icon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1594827"/>
            <a:ext cx="769445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572203"/>
            <a:ext cx="7694455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5A5B"/>
                </a:solidFill>
                <a:latin typeface="Gill Sans" charset="0"/>
                <a:ea typeface="Gill Sans" charset="0"/>
                <a:cs typeface="Gill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74107" y="5981332"/>
            <a:ext cx="676656" cy="61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0" y="6254496"/>
            <a:ext cx="9141714" cy="60350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56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0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6478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97176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157102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375157"/>
            <a:ext cx="6858000" cy="48182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3946525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/>
              <a:t>Presenter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43000" y="3279465"/>
            <a:ext cx="6858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143000" y="4420914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80566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6"/>
            <a:ext cx="7700210" cy="4739180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510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73" y="5318791"/>
            <a:ext cx="7699046" cy="606090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721896" y="1182536"/>
            <a:ext cx="7700210" cy="3991874"/>
          </a:xfrm>
          <a:solidFill>
            <a:schemeClr val="accent2">
              <a:alpha val="29804"/>
            </a:schemeClr>
          </a:solidFill>
        </p:spPr>
        <p:txBody>
          <a:bodyPr anchor="ctr"/>
          <a:lstStyle>
            <a:lvl1pPr marL="0" indent="0">
              <a:buNone/>
              <a:defRPr baseline="0">
                <a:sym typeface="Wingdings"/>
              </a:defRPr>
            </a:lvl1pPr>
          </a:lstStyle>
          <a:p>
            <a:r>
              <a:rPr lang="en-US" dirty="0"/>
              <a:t>To insert image here, click icon 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6648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 hasCustomPrompt="1"/>
          </p:nvPr>
        </p:nvSpPr>
        <p:spPr>
          <a:xfrm>
            <a:off x="721896" y="1155032"/>
            <a:ext cx="7690684" cy="4734491"/>
          </a:xfrm>
        </p:spPr>
        <p:txBody>
          <a:bodyPr anchor="ctr"/>
          <a:lstStyle>
            <a:lvl1pPr marL="0" indent="0">
              <a:buNone/>
              <a:defRPr baseline="0">
                <a:sym typeface="Wingdings"/>
              </a:defRPr>
            </a:lvl1pPr>
          </a:lstStyle>
          <a:p>
            <a:r>
              <a:rPr lang="en-US" dirty="0"/>
              <a:t>Click icon to create table 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59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73" y="5318791"/>
            <a:ext cx="7699046" cy="606090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721896" y="1182536"/>
            <a:ext cx="7700210" cy="399187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r>
              <a:rPr lang="en-US" dirty="0"/>
              <a:t>To insert image here, click icon 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34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/>
          </p:nvPr>
        </p:nvSpPr>
        <p:spPr>
          <a:xfrm>
            <a:off x="721896" y="1182532"/>
            <a:ext cx="7700210" cy="3650725"/>
          </a:xfrm>
        </p:spPr>
        <p:txBody>
          <a:bodyPr anchor="ctr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aseline="0">
                <a:sym typeface="Wingdings"/>
              </a:defRPr>
            </a:lvl1pPr>
          </a:lstStyle>
          <a:p>
            <a:endParaRPr lang="en-US" dirty="0"/>
          </a:p>
          <a:p>
            <a:r>
              <a:rPr lang="en-US" dirty="0"/>
              <a:t>Click icon to create table 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721896" y="5012014"/>
            <a:ext cx="7690684" cy="8775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969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/>
          <p:cNvSpPr>
            <a:spLocks noGrp="1"/>
          </p:cNvSpPr>
          <p:nvPr>
            <p:ph type="pic" idx="14"/>
          </p:nvPr>
        </p:nvSpPr>
        <p:spPr>
          <a:xfrm>
            <a:off x="721895" y="1230660"/>
            <a:ext cx="2392566" cy="4590038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50" spc="0" baseline="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75717" y="1230660"/>
            <a:ext cx="2392566" cy="4590038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6029539" y="1230651"/>
            <a:ext cx="2392566" cy="4590038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2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-1 text, 2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10572" y="1230660"/>
            <a:ext cx="2457711" cy="4609702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5964394" y="1230652"/>
            <a:ext cx="2457711" cy="4609702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721896" y="1230651"/>
            <a:ext cx="2351505" cy="4610156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8358096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7"/>
            <a:ext cx="7700210" cy="472934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201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6" y="1127527"/>
            <a:ext cx="3687530" cy="4722664"/>
          </a:xfrm>
        </p:spPr>
        <p:txBody>
          <a:bodyPr/>
          <a:lstStyle>
            <a:lvl1pPr marL="214313" indent="-214313">
              <a:lnSpc>
                <a:spcPct val="100000"/>
              </a:lnSpc>
              <a:buFont typeface="Arial" charset="0"/>
              <a:buChar char="•"/>
              <a:defRPr baseline="0"/>
            </a:lvl1pPr>
            <a:lvl2pPr marL="257162" indent="0">
              <a:buFont typeface="Arial" charset="0"/>
              <a:buNone/>
              <a:defRPr/>
            </a:lvl2pPr>
            <a:lvl3pPr marL="514324" indent="0">
              <a:buFont typeface="Arial" charset="0"/>
              <a:buNone/>
              <a:defRPr/>
            </a:lvl3pPr>
            <a:lvl4pPr marL="771486" indent="0">
              <a:buFont typeface="Arial" charset="0"/>
              <a:buNone/>
              <a:defRPr/>
            </a:lvl4pPr>
            <a:lvl5pPr marL="1028649" indent="0">
              <a:buFont typeface="Arial" charset="0"/>
              <a:buNone/>
              <a:defRPr/>
            </a:lvl5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34576" y="1127531"/>
            <a:ext cx="3687530" cy="4722663"/>
          </a:xfrm>
        </p:spPr>
        <p:txBody>
          <a:bodyPr/>
          <a:lstStyle>
            <a:lvl1pPr marL="214313" indent="-214313">
              <a:buFont typeface="Arial" charset="0"/>
              <a:buChar char="•"/>
              <a:defRPr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  <a:p>
            <a:pPr lvl="0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481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lumn with 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1100033"/>
            <a:ext cx="3516730" cy="470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/>
          </p:nvPr>
        </p:nvSpPr>
        <p:spPr>
          <a:xfrm>
            <a:off x="4530749" y="1766924"/>
            <a:ext cx="3891357" cy="4025667"/>
          </a:xfrm>
        </p:spPr>
        <p:txBody>
          <a:bodyPr anchor="ctr"/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19"/>
          <p:cNvSpPr>
            <a:spLocks noGrp="1"/>
          </p:cNvSpPr>
          <p:nvPr>
            <p:ph sz="quarter" idx="20" hasCustomPrompt="1"/>
          </p:nvPr>
        </p:nvSpPr>
        <p:spPr>
          <a:xfrm>
            <a:off x="4530749" y="1100033"/>
            <a:ext cx="3891357" cy="605015"/>
          </a:xfrm>
        </p:spPr>
        <p:txBody>
          <a:bodyPr anchor="t"/>
          <a:lstStyle>
            <a:lvl1pPr marL="0" indent="0">
              <a:buNone/>
              <a:defRPr b="1">
                <a:solidFill>
                  <a:srgbClr val="005A5B"/>
                </a:solidFill>
              </a:defRPr>
            </a:lvl1pPr>
          </a:lstStyle>
          <a:p>
            <a:pPr lvl="0"/>
            <a:r>
              <a:rPr lang="en-US" dirty="0"/>
              <a:t>Chart/graph title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736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5352254"/>
            <a:ext cx="7700210" cy="5087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 hasCustomPrompt="1"/>
          </p:nvPr>
        </p:nvSpPr>
        <p:spPr>
          <a:xfrm>
            <a:off x="721896" y="1132146"/>
            <a:ext cx="7700210" cy="4049454"/>
          </a:xfrm>
        </p:spPr>
        <p:txBody>
          <a:bodyPr anchor="ctr">
            <a:normAutofit/>
          </a:bodyPr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r>
              <a:rPr lang="en-US" dirty="0"/>
              <a:t>Click icon to create a chart/graph 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13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5244887"/>
            <a:ext cx="3689643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2507" y="5244887"/>
            <a:ext cx="3707814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21895" y="1148159"/>
            <a:ext cx="3690780" cy="3960107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48159"/>
            <a:ext cx="3690780" cy="3960107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430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-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1127534"/>
            <a:ext cx="3689643" cy="4693164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27534"/>
            <a:ext cx="3690780" cy="4693164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875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450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7" y="1237535"/>
            <a:ext cx="5169242" cy="449467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0"/>
          </p:nvPr>
        </p:nvSpPr>
        <p:spPr>
          <a:xfrm>
            <a:off x="6029541" y="1243753"/>
            <a:ext cx="2392565" cy="1401124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6029541" y="2787417"/>
            <a:ext cx="2392565" cy="1401124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029541" y="4331082"/>
            <a:ext cx="2392565" cy="1401124"/>
          </a:xfrm>
          <a:solidFill>
            <a:schemeClr val="accent2">
              <a:alpha val="29804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3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 hasCustomPrompt="1"/>
          </p:nvPr>
        </p:nvSpPr>
        <p:spPr>
          <a:xfrm>
            <a:off x="721896" y="1155032"/>
            <a:ext cx="7690684" cy="4734491"/>
          </a:xfrm>
        </p:spPr>
        <p:txBody>
          <a:bodyPr anchor="ctr"/>
          <a:lstStyle>
            <a:lvl1pPr marL="0" indent="0">
              <a:buNone/>
              <a:defRPr baseline="0">
                <a:sym typeface="Wingdings"/>
              </a:defRPr>
            </a:lvl1pPr>
          </a:lstStyle>
          <a:p>
            <a:r>
              <a:rPr lang="en-US" dirty="0"/>
              <a:t>Click icon to create table 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929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3FD2-95EA-4388-809F-FC9F52E5A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ACAC3-6EE7-4DC4-8C4A-25491A59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538B2-C6E9-4B75-88D6-A5090D244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59DFDD-93AF-47BD-97E2-400E10987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E7E2BB-F2F5-4300-8CFB-2829C1F0C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1BBAB3-F405-473E-99D2-DFD19CF0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2088E-8BE5-473A-815A-761196ED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C28067-5F6B-463C-9249-A9AF6620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3BC3C-7891-4636-9C9A-FC4D7613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802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665503"/>
            <a:ext cx="6858000" cy="2157102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421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31898" y="3687731"/>
            <a:ext cx="7539533" cy="659493"/>
          </a:xfrm>
        </p:spPr>
        <p:txBody>
          <a:bodyPr anchor="b">
            <a:normAutofit/>
          </a:bodyPr>
          <a:lstStyle>
            <a:lvl1pPr marL="0" indent="0" algn="r">
              <a:buNone/>
              <a:defRPr sz="1350">
                <a:latin typeface="Minion Pro" charset="0"/>
                <a:ea typeface="Minion Pro" charset="0"/>
                <a:cs typeface="Minion Pro" charset="0"/>
              </a:defRPr>
            </a:lvl1pPr>
          </a:lstStyle>
          <a:p>
            <a:pPr lvl="0"/>
            <a:r>
              <a:rPr lang="en-US" dirty="0"/>
              <a:t>-Author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31898" y="693739"/>
            <a:ext cx="7538991" cy="2860734"/>
          </a:xfrm>
        </p:spPr>
        <p:txBody>
          <a:bodyPr anchor="b">
            <a:normAutofit/>
          </a:bodyPr>
          <a:lstStyle>
            <a:lvl1pPr marL="0" indent="0">
              <a:buNone/>
              <a:defRPr sz="2700" b="0" i="1">
                <a:latin typeface="Minion Pro" charset="0"/>
                <a:ea typeface="Minion Pro" charset="0"/>
                <a:cs typeface="Minion Pro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“Quote”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857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665505"/>
            <a:ext cx="6858000" cy="1531459"/>
          </a:xfrm>
          <a:prstGeom prst="rect">
            <a:avLst/>
          </a:prstGeom>
        </p:spPr>
        <p:txBody>
          <a:bodyPr anchor="b"/>
          <a:lstStyle>
            <a:lvl1pPr algn="l">
              <a:defRPr sz="4500" baseline="0"/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1" y="3262032"/>
            <a:ext cx="6876261" cy="756271"/>
          </a:xfrm>
        </p:spPr>
        <p:txBody>
          <a:bodyPr anchor="b">
            <a:normAutofit/>
          </a:bodyPr>
          <a:lstStyle>
            <a:lvl1pPr marL="0" indent="0">
              <a:buNone/>
              <a:defRPr sz="27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Subhead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1" y="4018305"/>
            <a:ext cx="6876261" cy="1478165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Additional info</a:t>
            </a:r>
          </a:p>
        </p:txBody>
      </p:sp>
    </p:spTree>
    <p:extLst>
      <p:ext uri="{BB962C8B-B14F-4D97-AF65-F5344CB8AC3E}">
        <p14:creationId xmlns:p14="http://schemas.microsoft.com/office/powerpoint/2010/main" val="31344561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157102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375157"/>
            <a:ext cx="6858000" cy="48182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3946525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43000" y="3279465"/>
            <a:ext cx="68580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143000" y="4420914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159537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6"/>
            <a:ext cx="7700210" cy="4739180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396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73" y="5318791"/>
            <a:ext cx="7699046" cy="606090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721896" y="1182536"/>
            <a:ext cx="7700210" cy="399187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r>
              <a:rPr lang="en-US" dirty="0"/>
              <a:t>To insert image here, click icon 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4884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 hasCustomPrompt="1"/>
          </p:nvPr>
        </p:nvSpPr>
        <p:spPr>
          <a:xfrm>
            <a:off x="721896" y="1155032"/>
            <a:ext cx="7690684" cy="4734491"/>
          </a:xfrm>
        </p:spPr>
        <p:txBody>
          <a:bodyPr anchor="ctr"/>
          <a:lstStyle>
            <a:lvl1pPr marL="0" indent="0">
              <a:buNone/>
              <a:defRPr baseline="0">
                <a:sym typeface="Wingdings"/>
              </a:defRPr>
            </a:lvl1pPr>
          </a:lstStyle>
          <a:p>
            <a:r>
              <a:rPr lang="en-US" dirty="0"/>
              <a:t>Click icon to create table 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94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/>
          </p:nvPr>
        </p:nvSpPr>
        <p:spPr>
          <a:xfrm>
            <a:off x="721896" y="1182532"/>
            <a:ext cx="7700210" cy="3650725"/>
          </a:xfrm>
        </p:spPr>
        <p:txBody>
          <a:bodyPr anchor="ctr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aseline="0">
                <a:sym typeface="Wingdings"/>
              </a:defRPr>
            </a:lvl1pPr>
          </a:lstStyle>
          <a:p>
            <a:endParaRPr lang="en-US" dirty="0"/>
          </a:p>
          <a:p>
            <a:r>
              <a:rPr lang="en-US" dirty="0"/>
              <a:t>Click icon to create table 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721896" y="5012014"/>
            <a:ext cx="7690684" cy="8775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08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/>
          <p:cNvSpPr>
            <a:spLocks noGrp="1"/>
          </p:cNvSpPr>
          <p:nvPr>
            <p:ph type="pic" idx="14"/>
          </p:nvPr>
        </p:nvSpPr>
        <p:spPr>
          <a:xfrm>
            <a:off x="721895" y="1230660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 spc="0" baseline="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75717" y="1230660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6029539" y="1230651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5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/>
          </p:nvPr>
        </p:nvSpPr>
        <p:spPr>
          <a:xfrm>
            <a:off x="721896" y="1182532"/>
            <a:ext cx="7700210" cy="3650725"/>
          </a:xfrm>
        </p:spPr>
        <p:txBody>
          <a:bodyPr anchor="ctr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aseline="0">
                <a:sym typeface="Wingdings"/>
              </a:defRPr>
            </a:lvl1pPr>
          </a:lstStyle>
          <a:p>
            <a:endParaRPr lang="en-US" dirty="0"/>
          </a:p>
          <a:p>
            <a:r>
              <a:rPr lang="en-US" dirty="0"/>
              <a:t>Click icon to create table 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721896" y="5012014"/>
            <a:ext cx="7690684" cy="8775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0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-1 text, 2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10572" y="1230660"/>
            <a:ext cx="2457711" cy="4609702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5964394" y="1230652"/>
            <a:ext cx="2457711" cy="4609702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721896" y="1230651"/>
            <a:ext cx="2351505" cy="4610156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210309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7"/>
            <a:ext cx="7700210" cy="472934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594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6" y="1127527"/>
            <a:ext cx="3687530" cy="4722664"/>
          </a:xfrm>
        </p:spPr>
        <p:txBody>
          <a:bodyPr/>
          <a:lstStyle>
            <a:lvl1pPr marL="214313" indent="-214313">
              <a:lnSpc>
                <a:spcPct val="100000"/>
              </a:lnSpc>
              <a:buFont typeface="Arial" charset="0"/>
              <a:buChar char="•"/>
              <a:defRPr baseline="0"/>
            </a:lvl1pPr>
            <a:lvl2pPr marL="257162" indent="0">
              <a:buFont typeface="Arial" charset="0"/>
              <a:buNone/>
              <a:defRPr/>
            </a:lvl2pPr>
            <a:lvl3pPr marL="514324" indent="0">
              <a:buFont typeface="Arial" charset="0"/>
              <a:buNone/>
              <a:defRPr/>
            </a:lvl3pPr>
            <a:lvl4pPr marL="771486" indent="0">
              <a:buFont typeface="Arial" charset="0"/>
              <a:buNone/>
              <a:defRPr/>
            </a:lvl4pPr>
            <a:lvl5pPr marL="1028649" indent="0">
              <a:buFont typeface="Arial" charset="0"/>
              <a:buNone/>
              <a:defRPr/>
            </a:lvl5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34576" y="1127531"/>
            <a:ext cx="3687530" cy="4722663"/>
          </a:xfrm>
        </p:spPr>
        <p:txBody>
          <a:bodyPr/>
          <a:lstStyle>
            <a:lvl1pPr marL="214313" indent="-214313">
              <a:buFont typeface="Arial" charset="0"/>
              <a:buChar char="•"/>
              <a:defRPr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  <a:p>
            <a:pPr lvl="0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063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lumn with 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1100033"/>
            <a:ext cx="3516730" cy="470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/>
          </p:nvPr>
        </p:nvSpPr>
        <p:spPr>
          <a:xfrm>
            <a:off x="4530749" y="1363802"/>
            <a:ext cx="3891357" cy="4025667"/>
          </a:xfrm>
        </p:spPr>
        <p:txBody>
          <a:bodyPr anchor="ctr"/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218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5352254"/>
            <a:ext cx="7700210" cy="5087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 hasCustomPrompt="1"/>
          </p:nvPr>
        </p:nvSpPr>
        <p:spPr>
          <a:xfrm>
            <a:off x="721896" y="1132146"/>
            <a:ext cx="7700210" cy="4049454"/>
          </a:xfrm>
        </p:spPr>
        <p:txBody>
          <a:bodyPr anchor="ctr">
            <a:normAutofit/>
          </a:bodyPr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r>
              <a:rPr lang="en-US" dirty="0"/>
              <a:t>Click icon to create a chart/graph 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035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5244887"/>
            <a:ext cx="3689643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2507" y="5244887"/>
            <a:ext cx="3707814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21895" y="1148159"/>
            <a:ext cx="3690780" cy="3960107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48159"/>
            <a:ext cx="3690780" cy="3960107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312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-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1127534"/>
            <a:ext cx="3689643" cy="4693164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27534"/>
            <a:ext cx="3690780" cy="469316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0607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7" y="1237535"/>
            <a:ext cx="5169242" cy="449467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0"/>
          </p:nvPr>
        </p:nvSpPr>
        <p:spPr>
          <a:xfrm>
            <a:off x="6029541" y="1243753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6029541" y="2787417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029541" y="4331082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9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/>
          <p:cNvSpPr>
            <a:spLocks noGrp="1"/>
          </p:cNvSpPr>
          <p:nvPr>
            <p:ph type="pic" idx="14"/>
          </p:nvPr>
        </p:nvSpPr>
        <p:spPr>
          <a:xfrm>
            <a:off x="721895" y="1230660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 spc="0" baseline="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75717" y="1230660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6029539" y="1230651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2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-1 text, 2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10572" y="1230660"/>
            <a:ext cx="2457711" cy="4609702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5964394" y="1230652"/>
            <a:ext cx="2457711" cy="4609702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721896" y="1230651"/>
            <a:ext cx="2351505" cy="4610156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220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7"/>
            <a:ext cx="7700210" cy="472934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8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6" y="1127527"/>
            <a:ext cx="3687530" cy="4722664"/>
          </a:xfrm>
        </p:spPr>
        <p:txBody>
          <a:bodyPr/>
          <a:lstStyle>
            <a:lvl1pPr marL="214313" indent="-214313">
              <a:lnSpc>
                <a:spcPct val="100000"/>
              </a:lnSpc>
              <a:buFont typeface="Arial" charset="0"/>
              <a:buChar char="•"/>
              <a:defRPr baseline="0"/>
            </a:lvl1pPr>
            <a:lvl2pPr marL="257162" indent="0">
              <a:buFont typeface="Arial" charset="0"/>
              <a:buNone/>
              <a:defRPr/>
            </a:lvl2pPr>
            <a:lvl3pPr marL="514324" indent="0">
              <a:buFont typeface="Arial" charset="0"/>
              <a:buNone/>
              <a:defRPr/>
            </a:lvl3pPr>
            <a:lvl4pPr marL="771486" indent="0">
              <a:buFont typeface="Arial" charset="0"/>
              <a:buNone/>
              <a:defRPr/>
            </a:lvl4pPr>
            <a:lvl5pPr marL="1028649" indent="0">
              <a:buFont typeface="Arial" charset="0"/>
              <a:buNone/>
              <a:defRPr/>
            </a:lvl5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34576" y="1127531"/>
            <a:ext cx="3687530" cy="4722663"/>
          </a:xfrm>
        </p:spPr>
        <p:txBody>
          <a:bodyPr/>
          <a:lstStyle>
            <a:lvl1pPr marL="214313" indent="-214313">
              <a:buFont typeface="Arial" charset="0"/>
              <a:buChar char="•"/>
              <a:defRPr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  <a:p>
            <a:pPr lvl="0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7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4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8937"/>
            <a:ext cx="9144000" cy="603428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1896" y="365130"/>
            <a:ext cx="7700210" cy="673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21896" y="1210035"/>
            <a:ext cx="7700210" cy="457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8312"/>
            <a:ext cx="675580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1" r:id="rId2"/>
    <p:sldLayoutId id="2147483990" r:id="rId3"/>
    <p:sldLayoutId id="2147483992" r:id="rId4"/>
    <p:sldLayoutId id="2147483993" r:id="rId5"/>
    <p:sldLayoutId id="2147483975" r:id="rId6"/>
    <p:sldLayoutId id="2147483999" r:id="rId7"/>
    <p:sldLayoutId id="2147483978" r:id="rId8"/>
    <p:sldLayoutId id="2147483976" r:id="rId9"/>
    <p:sldLayoutId id="2147483986" r:id="rId10"/>
    <p:sldLayoutId id="2147483987" r:id="rId11"/>
    <p:sldLayoutId id="2147483984" r:id="rId12"/>
    <p:sldLayoutId id="2147483998" r:id="rId13"/>
    <p:sldLayoutId id="2147483977" r:id="rId14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accent1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1000"/>
        </a:spcAft>
        <a:buFont typeface="Arial"/>
        <a:buChar char="•"/>
        <a:defRPr sz="21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 userDrawn="1">
          <p15:clr>
            <a:srgbClr val="F26B43"/>
          </p15:clr>
        </p15:guide>
        <p15:guide id="2" pos="54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CC1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4572"/>
            <a:ext cx="9144000" cy="60342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955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8312"/>
            <a:ext cx="675580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76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6" r:id="rId1"/>
    <p:sldLayoutId id="2147483994" r:id="rId2"/>
    <p:sldLayoutId id="2147483997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5A5B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1000"/>
        </a:spcAft>
        <a:buFont typeface="Arial"/>
        <a:buChar char="•"/>
        <a:defRPr sz="21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014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A5B">
                    <a:alpha val="45000"/>
                  </a:srgbClr>
                </a:solidFill>
                <a:effectLst>
                  <a:outerShdw sx="1000" sy="1000" algn="ctr" rotWithShape="0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A5B">
                    <a:alpha val="45000"/>
                  </a:srgbClr>
                </a:solidFill>
                <a:effectLst>
                  <a:outerShdw sx="1000" sy="1000" algn="ctr" rotWithShape="0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005A5B">
                    <a:alpha val="45000"/>
                  </a:srgbClr>
                </a:solidFill>
                <a:effectLst>
                  <a:outerShdw sx="1000" sy="1000" algn="ctr" rotWithShape="0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8312"/>
            <a:ext cx="675580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7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7" r:id="rId2"/>
    <p:sldLayoutId id="2147484009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5A5B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1000"/>
        </a:spcAft>
        <a:buFont typeface="Arial"/>
        <a:buChar char="•"/>
        <a:defRPr sz="21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455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27" r:id="rId2"/>
    <p:sldLayoutId id="21474840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829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784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8937"/>
            <a:ext cx="9144000" cy="599395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1896" y="365130"/>
            <a:ext cx="7700210" cy="673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21896" y="1210035"/>
            <a:ext cx="7700210" cy="457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 b="1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 b="1" i="0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72" y="5978312"/>
            <a:ext cx="666035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95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tx2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>
          <p15:clr>
            <a:srgbClr val="F26B43"/>
          </p15:clr>
        </p15:guide>
        <p15:guide id="2" pos="5454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4572"/>
            <a:ext cx="9144000" cy="60342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6"/>
            <a:ext cx="7886700" cy="4014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rgbClr val="005A5B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 b="1">
                <a:solidFill>
                  <a:srgbClr val="005A5B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 b="1" i="0">
                <a:solidFill>
                  <a:srgbClr val="005A5B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72" y="5978312"/>
            <a:ext cx="666035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722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2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8937"/>
            <a:ext cx="9144000" cy="603428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1896" y="365130"/>
            <a:ext cx="7700210" cy="673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21896" y="1210035"/>
            <a:ext cx="7700210" cy="457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11/2/2022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8312"/>
            <a:ext cx="675580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3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  <p:sldLayoutId id="2147484093" r:id="rId13"/>
    <p:sldLayoutId id="2147484094" r:id="rId14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accent1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1000"/>
        </a:spcAft>
        <a:buFont typeface="Arial"/>
        <a:buChar char="•"/>
        <a:defRPr sz="21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>
          <p15:clr>
            <a:srgbClr val="F26B43"/>
          </p15:clr>
        </p15:guide>
        <p15:guide id="2" pos="545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896" y="1237535"/>
            <a:ext cx="7516329" cy="493818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iscoSansTT Light"/>
              </a:rPr>
              <a:t>This meeting is being recorded.</a:t>
            </a:r>
          </a:p>
          <a:p>
            <a:r>
              <a:rPr lang="en-US" dirty="0">
                <a:latin typeface="CiscoSansTT Light"/>
              </a:rPr>
              <a:t>Please identify yourself when talking so we can capture accurate minutes. </a:t>
            </a:r>
          </a:p>
          <a:p>
            <a:r>
              <a:rPr lang="en-US" dirty="0">
                <a:latin typeface="CiscoSansTT Light"/>
              </a:rPr>
              <a:t>“Chat” function is not available due to public disclosure rules.</a:t>
            </a:r>
          </a:p>
          <a:p>
            <a:r>
              <a:rPr lang="en-US" dirty="0">
                <a:latin typeface="CiscoSansTT Light"/>
              </a:rPr>
              <a:t>Closed Captioning now available</a:t>
            </a:r>
          </a:p>
          <a:p>
            <a:pPr lvl="1"/>
            <a:r>
              <a:rPr lang="en-US" dirty="0">
                <a:latin typeface="CiscoSansTT Light"/>
              </a:rPr>
              <a:t>Turn on Webex Assistant and follow the prompts to turn on closed captioning</a:t>
            </a:r>
          </a:p>
          <a:p>
            <a:r>
              <a:rPr lang="en-US" dirty="0">
                <a:latin typeface="CiscoSansTT Light"/>
              </a:rPr>
              <a:t>Lock participant videos in Webex </a:t>
            </a:r>
          </a:p>
          <a:p>
            <a:pPr lvl="1"/>
            <a:r>
              <a:rPr lang="en-US" dirty="0"/>
              <a:t>Lock up to 6 participants to see them regardless of who is speaking</a:t>
            </a:r>
          </a:p>
          <a:p>
            <a:pPr lvl="1"/>
            <a:r>
              <a:rPr lang="en-US" dirty="0"/>
              <a:t>Each person can customize their own set of pinned participants</a:t>
            </a:r>
          </a:p>
          <a:p>
            <a:pPr lvl="1"/>
            <a:r>
              <a:rPr lang="en-US" dirty="0"/>
              <a:t>Hover over the thumbnail location you want to lock a participant to</a:t>
            </a:r>
          </a:p>
          <a:p>
            <a:pPr lvl="1"/>
            <a:r>
              <a:rPr lang="en-US" dirty="0"/>
              <a:t>Click on More       and select </a:t>
            </a:r>
            <a:r>
              <a:rPr lang="en-US" i="1" dirty="0"/>
              <a:t>Lock a participant to this location</a:t>
            </a:r>
            <a:endParaRPr lang="en-US" dirty="0"/>
          </a:p>
          <a:p>
            <a:pPr lvl="1"/>
            <a:r>
              <a:rPr lang="en-US" dirty="0"/>
              <a:t>Select the participant from the list you want to lock in that position</a:t>
            </a:r>
          </a:p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WELCOME! Community Action Advisory Board Meeting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1" name="Picture 2" descr="More icon">
            <a:extLst>
              <a:ext uri="{FF2B5EF4-FFF2-40B4-BE49-F238E27FC236}">
                <a16:creationId xmlns:a16="http://schemas.microsoft.com/office/drawing/2014/main" id="{D65161BA-28BE-4F17-8946-29D20F3F1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541" y="5170967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C55C96-0319-4208-BADB-CE085CF975C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298" t="12147" r="26455" b="10938"/>
          <a:stretch/>
        </p:blipFill>
        <p:spPr>
          <a:xfrm>
            <a:off x="4471343" y="2769326"/>
            <a:ext cx="696686" cy="47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6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975DBF-8AF0-4A05-8330-4CED0526EA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1896" y="1120846"/>
            <a:ext cx="7700210" cy="5188514"/>
          </a:xfrm>
        </p:spPr>
        <p:txBody>
          <a:bodyPr>
            <a:normAutofit/>
          </a:bodyPr>
          <a:lstStyle/>
          <a:p>
            <a:r>
              <a:rPr lang="en-US" dirty="0"/>
              <a:t>Approval of May 2023 Minutes (action)</a:t>
            </a:r>
          </a:p>
          <a:p>
            <a:pPr lvl="1"/>
            <a:r>
              <a:rPr lang="en-US" dirty="0"/>
              <a:t>Melanie Green, Chair</a:t>
            </a:r>
          </a:p>
          <a:p>
            <a:r>
              <a:rPr lang="en-US" dirty="0"/>
              <a:t>Legislative Advocacy Committee Update (information)</a:t>
            </a:r>
          </a:p>
          <a:p>
            <a:pPr lvl="1"/>
            <a:r>
              <a:rPr lang="en-US" dirty="0"/>
              <a:t>Amy Roark</a:t>
            </a:r>
          </a:p>
          <a:p>
            <a:r>
              <a:rPr lang="en-US" dirty="0"/>
              <a:t>CNA Task Force Committee Update (information)</a:t>
            </a:r>
          </a:p>
          <a:p>
            <a:pPr lvl="1"/>
            <a:r>
              <a:rPr lang="en-US" dirty="0"/>
              <a:t>Rebecca Royce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1597F-988D-4C8E-AF99-87C8B0E6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Items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967A9-A4BE-46DE-8A6C-0DC40F19F9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5605A-8064-4A90-8AFB-5736CEE4215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8BDB6-4917-443A-892D-4D5E82AA896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7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975DBF-8AF0-4A05-8330-4CED0526EA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1896" y="1120846"/>
            <a:ext cx="7700210" cy="53720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Eviction Prevention Rental Assistance Program (EPRAP) Subcommittee Selection (action)</a:t>
            </a:r>
          </a:p>
          <a:p>
            <a:pPr lvl="1"/>
            <a:r>
              <a:rPr lang="en-US" dirty="0"/>
              <a:t>Kayla Williams</a:t>
            </a:r>
          </a:p>
          <a:p>
            <a:r>
              <a:rPr lang="en-US" dirty="0"/>
              <a:t>Request: 5 CAAB members for a review committee with approval to recommend applications to County Council</a:t>
            </a:r>
          </a:p>
          <a:p>
            <a:r>
              <a:rPr lang="en-US" dirty="0"/>
              <a:t>Request for Application Timeline (updated) </a:t>
            </a:r>
          </a:p>
          <a:p>
            <a:pPr lvl="1"/>
            <a:r>
              <a:rPr lang="en-US" dirty="0"/>
              <a:t>Released on June 12</a:t>
            </a:r>
          </a:p>
          <a:p>
            <a:pPr lvl="1"/>
            <a:r>
              <a:rPr lang="en-US" dirty="0"/>
              <a:t>Applications due July 21</a:t>
            </a:r>
          </a:p>
          <a:p>
            <a:pPr lvl="1"/>
            <a:r>
              <a:rPr lang="en-US" dirty="0"/>
              <a:t>Staff will do initial review and request clarifying information if needed</a:t>
            </a:r>
          </a:p>
          <a:p>
            <a:pPr lvl="1"/>
            <a:r>
              <a:rPr lang="en-US" dirty="0"/>
              <a:t>Applications released to CAAB Subcommittee by mid-August</a:t>
            </a:r>
          </a:p>
          <a:p>
            <a:pPr lvl="1"/>
            <a:r>
              <a:rPr lang="en-US" dirty="0"/>
              <a:t>Application review through Bonfire</a:t>
            </a:r>
          </a:p>
          <a:p>
            <a:pPr lvl="1"/>
            <a:r>
              <a:rPr lang="en-US" dirty="0"/>
              <a:t>CAAB Subcommittee scoring due by September 1</a:t>
            </a:r>
          </a:p>
          <a:p>
            <a:pPr lvl="1"/>
            <a:r>
              <a:rPr lang="en-US" dirty="0"/>
              <a:t>Recommendations to County Council at September 19 meeting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1597F-988D-4C8E-AF99-87C8B0E6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Item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967A9-A4BE-46DE-8A6C-0DC40F19F9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5605A-8064-4A90-8AFB-5736CEE4215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Community Action Advisory Board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8BDB6-4917-443A-892D-4D5E82AA896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6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975DBF-8AF0-4A05-8330-4CED0526EA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1896" y="1120846"/>
            <a:ext cx="7700210" cy="5188514"/>
          </a:xfrm>
        </p:spPr>
        <p:txBody>
          <a:bodyPr>
            <a:normAutofit/>
          </a:bodyPr>
          <a:lstStyle/>
          <a:p>
            <a:r>
              <a:rPr lang="en-US" dirty="0"/>
              <a:t>July 2022 – March 2023 Outcomes Report</a:t>
            </a:r>
          </a:p>
          <a:p>
            <a:pPr lvl="1"/>
            <a:r>
              <a:rPr lang="en-US" dirty="0"/>
              <a:t>Rebecca Royce</a:t>
            </a:r>
          </a:p>
          <a:p>
            <a:r>
              <a:rPr lang="en-US" dirty="0"/>
              <a:t>City of Vancouver Affordable Housing Fund and Homeless Services Updates (information)</a:t>
            </a:r>
          </a:p>
          <a:p>
            <a:pPr lvl="1"/>
            <a:r>
              <a:rPr lang="en-US" dirty="0"/>
              <a:t>Samantha Whitley, City of Vancouver</a:t>
            </a:r>
          </a:p>
          <a:p>
            <a:pPr lvl="1"/>
            <a:r>
              <a:rPr lang="en-US" dirty="0"/>
              <a:t>Jamie Spinelli, Board Member and City of Vancouver staff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1597F-988D-4C8E-AF99-87C8B0E6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Items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967A9-A4BE-46DE-8A6C-0DC40F19F9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5605A-8064-4A90-8AFB-5736CEE4215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8BDB6-4917-443A-892D-4D5E82AA896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62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B1FC1-69E4-130F-883B-FFA53DCC9A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Point-in-Time Count and Project Homeless Connect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49ECD7-4B88-993C-95DC-E842027A1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0AD6C-FE84-60A5-3B46-83F64A56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AB7ADA-720B-A750-FF15-D96B77835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4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975DBF-8AF0-4A05-8330-4CED0526EA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1896" y="1120846"/>
            <a:ext cx="7700210" cy="5188514"/>
          </a:xfrm>
        </p:spPr>
        <p:txBody>
          <a:bodyPr>
            <a:normAutofit/>
          </a:bodyPr>
          <a:lstStyle/>
          <a:p>
            <a:r>
              <a:rPr lang="en-US" b="0" dirty="0"/>
              <a:t>Open Public Forum (up to 3 minutes)</a:t>
            </a:r>
          </a:p>
          <a:p>
            <a:r>
              <a:rPr lang="en-US" b="0" dirty="0"/>
              <a:t>Other Business</a:t>
            </a:r>
          </a:p>
          <a:p>
            <a:pPr marL="342900" lvl="1" indent="0" algn="ctr">
              <a:buNone/>
            </a:pPr>
            <a:endParaRPr lang="en-US" sz="1800" b="1" i="1" dirty="0"/>
          </a:p>
          <a:p>
            <a:pPr marL="342900" lvl="1" indent="0" algn="ctr">
              <a:buNone/>
            </a:pPr>
            <a:r>
              <a:rPr lang="en-US" sz="1800" b="1" i="1" dirty="0"/>
              <a:t>Save the date: Next CAAB Meeting</a:t>
            </a:r>
          </a:p>
          <a:p>
            <a:pPr marL="342900" lvl="1" indent="0" algn="ctr">
              <a:buNone/>
            </a:pPr>
            <a:r>
              <a:rPr lang="en-US" b="1" i="1" dirty="0"/>
              <a:t>September</a:t>
            </a:r>
            <a:r>
              <a:rPr lang="en-US" sz="1800" b="1" i="1" dirty="0"/>
              <a:t> 6, 2023 starting at 9am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1597F-988D-4C8E-AF99-87C8B0E6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Items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967A9-A4BE-46DE-8A6C-0DC40F19F9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5/3/2023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5605A-8064-4A90-8AFB-5736CEE4215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Community Action Advisory Board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8BDB6-4917-443A-892D-4D5E82AA896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60050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1: standard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08PPTtemplate-widescreenV2" id="{CE5D76EA-F285-5C46-B7FC-10D67A87D625}" vid="{6584357F-6C1A-5F46-B421-E0E8B8DD0D40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TER 2: full color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08PPTtemplate-widescreenV2" id="{CE5D76EA-F285-5C46-B7FC-10D67A87D625}" vid="{0B011555-5D57-4640-BBEF-58C720999D0F}"/>
    </a:ext>
  </a:extLst>
</a:theme>
</file>

<file path=ppt/theme/theme3.xml><?xml version="1.0" encoding="utf-8"?>
<a:theme xmlns:a="http://schemas.openxmlformats.org/drawingml/2006/main" name="MASTER 3: simple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ASTER 4: blank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lank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MASTER 1: standard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08PPTtemplate-widescreenV2" id="{CE5D76EA-F285-5C46-B7FC-10D67A87D625}" vid="{6584357F-6C1A-5F46-B421-E0E8B8DD0D40}"/>
    </a:ext>
  </a:extLst>
</a:theme>
</file>

<file path=ppt/theme/theme8.xml><?xml version="1.0" encoding="utf-8"?>
<a:theme xmlns:a="http://schemas.openxmlformats.org/drawingml/2006/main" name="1_MASTER 2: full color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08PPTtemplate-widescreenV2" id="{CE5D76EA-F285-5C46-B7FC-10D67A87D625}" vid="{0B011555-5D57-4640-BBEF-58C720999D0F}"/>
    </a:ext>
  </a:extLst>
</a:theme>
</file>

<file path=ppt/theme/theme9.xml><?xml version="1.0" encoding="utf-8"?>
<a:theme xmlns:a="http://schemas.openxmlformats.org/drawingml/2006/main" name="2_MASTER 1: standard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08PPTtemplate-widescreenV2" id="{CE5D76EA-F285-5C46-B7FC-10D67A87D625}" vid="{6584357F-6C1A-5F46-B421-E0E8B8DD0D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ClarkCo_template</Template>
  <TotalTime>4864</TotalTime>
  <Words>348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6</vt:i4>
      </vt:variant>
    </vt:vector>
  </HeadingPairs>
  <TitlesOfParts>
    <vt:vector size="22" baseType="lpstr">
      <vt:lpstr>Arial</vt:lpstr>
      <vt:lpstr>Calibri</vt:lpstr>
      <vt:lpstr>CiscoSansTT Light</vt:lpstr>
      <vt:lpstr>Garamond</vt:lpstr>
      <vt:lpstr>Gill Sans</vt:lpstr>
      <vt:lpstr>Minion Pro</vt:lpstr>
      <vt:lpstr>Myriad Pro</vt:lpstr>
      <vt:lpstr>MASTER 1: standard slide</vt:lpstr>
      <vt:lpstr>MASTER 2: full color slide</vt:lpstr>
      <vt:lpstr>MASTER 3: simple slide</vt:lpstr>
      <vt:lpstr>MASTER 4: blank</vt:lpstr>
      <vt:lpstr>Blank Slide</vt:lpstr>
      <vt:lpstr>1_Blank Slide</vt:lpstr>
      <vt:lpstr>1_MASTER 1: standard slide</vt:lpstr>
      <vt:lpstr>1_MASTER 2: full color slide</vt:lpstr>
      <vt:lpstr>2_MASTER 1: standard slide</vt:lpstr>
      <vt:lpstr>WELCOME! Community Action Advisory Board Meeting</vt:lpstr>
      <vt:lpstr>Agenda Items</vt:lpstr>
      <vt:lpstr>Agenda Item</vt:lpstr>
      <vt:lpstr>Agenda Items</vt:lpstr>
      <vt:lpstr>Point-in-Time Count and Project Homeless Connect</vt:lpstr>
      <vt:lpstr>Agenda Items</vt:lpstr>
    </vt:vector>
  </TitlesOfParts>
  <Company>Clark County / Communications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Leigh Radford</dc:creator>
  <cp:lastModifiedBy>Rebecca Royce</cp:lastModifiedBy>
  <cp:revision>271</cp:revision>
  <cp:lastPrinted>2017-08-07T16:32:17Z</cp:lastPrinted>
  <dcterms:created xsi:type="dcterms:W3CDTF">2017-07-26T13:51:17Z</dcterms:created>
  <dcterms:modified xsi:type="dcterms:W3CDTF">2023-07-04T04:15:03Z</dcterms:modified>
</cp:coreProperties>
</file>