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3.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88" r:id="rId1"/>
    <p:sldMasterId id="2147483995" r:id="rId2"/>
    <p:sldMasterId id="2147484000" r:id="rId3"/>
    <p:sldMasterId id="2147484010" r:id="rId4"/>
  </p:sldMasterIdLst>
  <p:notesMasterIdLst>
    <p:notesMasterId r:id="rId24"/>
  </p:notesMasterIdLst>
  <p:handoutMasterIdLst>
    <p:handoutMasterId r:id="rId25"/>
  </p:handoutMasterIdLst>
  <p:sldIdLst>
    <p:sldId id="282" r:id="rId5"/>
    <p:sldId id="307" r:id="rId6"/>
    <p:sldId id="308" r:id="rId7"/>
    <p:sldId id="310" r:id="rId8"/>
    <p:sldId id="312" r:id="rId9"/>
    <p:sldId id="313" r:id="rId10"/>
    <p:sldId id="311" r:id="rId11"/>
    <p:sldId id="314" r:id="rId12"/>
    <p:sldId id="315" r:id="rId13"/>
    <p:sldId id="316" r:id="rId14"/>
    <p:sldId id="320" r:id="rId15"/>
    <p:sldId id="317" r:id="rId16"/>
    <p:sldId id="318" r:id="rId17"/>
    <p:sldId id="319" r:id="rId18"/>
    <p:sldId id="304" r:id="rId19"/>
    <p:sldId id="321" r:id="rId20"/>
    <p:sldId id="322" r:id="rId21"/>
    <p:sldId id="309" r:id="rId22"/>
    <p:sldId id="285"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52" userDrawn="1">
          <p15:clr>
            <a:srgbClr val="A4A3A4"/>
          </p15:clr>
        </p15:guide>
        <p15:guide id="2" pos="536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Royce" initials="RR" lastIdx="2" clrIdx="0">
    <p:extLst>
      <p:ext uri="{19B8F6BF-5375-455C-9EA6-DF929625EA0E}">
        <p15:presenceInfo xmlns:p15="http://schemas.microsoft.com/office/powerpoint/2012/main" userId="S::Rebecca.Royce@clark.wa.gov::ca8a75d3-219b-4320-aca9-ed375c98f18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FA333"/>
    <a:srgbClr val="005A5B"/>
    <a:srgbClr val="99CCFF"/>
    <a:srgbClr val="D8872A"/>
    <a:srgbClr val="FFFFFF"/>
    <a:srgbClr val="BCC135"/>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4" autoAdjust="0"/>
    <p:restoredTop sz="94622"/>
  </p:normalViewPr>
  <p:slideViewPr>
    <p:cSldViewPr snapToGrid="0" snapToObjects="1">
      <p:cViewPr varScale="1">
        <p:scale>
          <a:sx n="114" d="100"/>
          <a:sy n="114" d="100"/>
        </p:scale>
        <p:origin x="1278" y="102"/>
      </p:cViewPr>
      <p:guideLst>
        <p:guide orient="horz" pos="4152"/>
        <p:guide pos="5364"/>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142" d="100"/>
          <a:sy n="142" d="100"/>
        </p:scale>
        <p:origin x="5864" y="17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219D85E-939B-F44F-A06B-8ADEE0F99366}" type="datetimeFigureOut">
              <a:rPr lang="en-US" smtClean="0"/>
              <a:t>9/10/2023</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60D8527-D853-AA43-922D-46269FE724BE}" type="slidenum">
              <a:rPr lang="en-US" smtClean="0"/>
              <a:t>‹#›</a:t>
            </a:fld>
            <a:endParaRPr lang="en-US" dirty="0"/>
          </a:p>
        </p:txBody>
      </p:sp>
    </p:spTree>
    <p:extLst>
      <p:ext uri="{BB962C8B-B14F-4D97-AF65-F5344CB8AC3E}">
        <p14:creationId xmlns:p14="http://schemas.microsoft.com/office/powerpoint/2010/main" val="1207463343"/>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9-11T04:58:58.216"/>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99,'1737'0,"-1569"12,-6 0,-125-10,43 8,-44-5,44 1,1887-7,-1936 0,50-9,23-2,754 10,-418 4,-419-3,-1-1,29-6,38-4,317 11,-192 2,-179-2,51-10,-49 6,46-2,988 7,-483 1,-569-2,0-1,31-7,32-3,273 12,-166 1,-149 1,49 8,-50-4,54 0,663-7,-717-1,48-8,-49 5,54-2,-29 4,0-2,64-15,-41 6,-23 8,1 3,75 5,-25 1,489-3,-581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9-11T04:59:15.233"/>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5,'76'-1,"-39"-2,0 3,1 1,-1 1,0 3,0 0,38 13,190 63,-223-74,-1-3,1-1,0-2,50-5,9 1,454 3,-514-1,51-10,-49 5,45-1,41 9,90-3,-131-11,-54 7,56-2,-49 7,-1-1,65-11,-77 8,0 1,32 0,-40 3</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9-11T04:59:18.756"/>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65,'1557'0,"-1409"12,2 0,18-10,286-5,-334-8,40-2,1241 14,-1364-2,53-11,-13 2,-40 5,-1-1,61-20,-80 21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9-11T04:59:46.327"/>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53,'0'-2,"1"1,0 0,-1 0,1-1,0 1,0 0,0 0,0 0,0 0,0 0,0 0,0 1,0-1,0 0,1 0,-1 1,0-1,1 1,-1-1,0 1,1 0,1-1,39-9,-33 8,43-7,1 3,0 2,0 2,54 6,3-2,-8 8,-80-7,0 0,0-1,0-2,40-3,50-7,1 4,217 18,-7 1,840-14,-1118 3,44 8,43 2,-93-12,0 2,61 10,-60-6,1-2,-1-2,43-3,-32 0,-31 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9-11T04:59:51.486"/>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93,'55'-1,"-17"0,0 2,1 1,60 11,38 11,-97-17,0-2,0-3,0 0,50-6,6 1,1037 3,-1094-2,51-8,-51 4,55-1,-19 7,95-13,-53 3,192 8,-144 5,32 9,7 0,-139-12,-29 2,0-2,1-1,-1-2,0-2,63-16,-66 13,1 1,1 2,-1 1,1 2,-1 2,44 4,10-1,-36-2,0-2,1-2,-1-2,69-17,-68 9,1 3,1 2,-1 3,78 1,-112 4</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9-11T05:00:00.091"/>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71,'68'-21,"31"15,110 7,-67 2,917-3,-918 12,-3 0,-14-10,182-6,-214-5,113-5,-158 14,56 0,121 15,-113-5,192-8,-140-5,1639 3,-1770-1,49-10,24-1,-27 12,-14 0,99-13,-77 4,1 4,106 7,-50 1,-47-2,105-3,-118-9,-48 6,57-2,1247 8,-1177 11,4 0,31-13,-177 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9-11T05:00:09.472"/>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1 167,'3242'0,"-3218"-2,-1 0,1-2,43-12,-43 9,0 2,0 0,38-2,122 9,91-3,-169-10,57-2,491 14,-629-2,-1-2,0-1,44-12,-43 9,-1 1,1 2,40-4,92-4,-58 2,3 0,104-3,-72 11,144 5,-208 8,-49-6,0-2,30 2,-19-6,-22 0,0 0,-1 1,1 0,0 1,-1-1,1 2,-1 0,1 0,-1 0,0 1,0 1,9 4,-18-8,1 0,-1 1,1-1,-1 0,1 0,-1 1,1-1,-1 0,1 1,-1-1,0 1,1-1,-1 1,0-1,1 1,-1-1,0 1,0-1,1 1,-1-1,0 1,0-1,0 1,0-1,0 1,0-1,0 1,0 0,0-1,0 1,0-1,0 1,0-1,0 1,-1-1,1 2,-21 12,-30 1,-22-10,-111-6,61-2,-437 3,539 1,0 1,-29 7,28-4,0-2,-27 1,5-4,0 2,-51 9,-73 13,49-7,-143 1,-123-19,159-1,-85 2,290 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9-11T05:00:22.442"/>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95,'2703'0,"-2675"1,0 2,33 8,-15-3,2 0,-15-2,0-1,37 0,8-5,-7-1,137 15,-123-5,1-4,108-7,-50-1,-51 2,-19-1,0 4,100 14,-102-8,1-2,121-8,-62-1,1232 3,-1146 12,-4 0,-99-13,-41-1,0 3,103 14,-109-7,1-3,110-6,-60-1,-49-2,-1-3,88-20,65-7,108 10,-186 1,-21 3,-77 14,40-4,0 3,123 6,-110 11,110 4,-142-15,11 0,144 16,-155-7,0-3,1-3,86-9,-133 4,-1 0,38-13,-39 9,0 2,0 1,30-4,137 6,-113 3,128-13,-162 7,50 2,1 0,-78 2,-1-2,0 1,0-1,0-1,12-6,-12 6,-1 0,0 0,1 1,0 0,21-2,37 4,104 13,-62-2,-77-8</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9-11T05:00:25.354"/>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3,'131'-2,"142"4,-254 1,0 1,-1 0,0 1,35 15,-37-13,1-1,0 0,0-1,1-1,29 3,-4-3,67 15,-71-10,0-3,53 3,323-11,-397 1,0 0,30-8,26-2,-30 10,-26 1,0 0,0-1,0-1,0-1,31-9,-22 4,0 1,1 1,0 1,43-1,120 7,-76 2,174-3,-269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6D7CEB-8877-C748-AC58-FC405D8BA0F4}" type="datetimeFigureOut">
              <a:rPr lang="en-US" smtClean="0"/>
              <a:t>9/10/2023</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FBD1CD-C9A7-3343-AB3F-0F32B4D81F28}" type="slidenum">
              <a:rPr lang="en-US" smtClean="0"/>
              <a:t>‹#›</a:t>
            </a:fld>
            <a:endParaRPr lang="en-US" dirty="0"/>
          </a:p>
        </p:txBody>
      </p:sp>
    </p:spTree>
    <p:extLst>
      <p:ext uri="{BB962C8B-B14F-4D97-AF65-F5344CB8AC3E}">
        <p14:creationId xmlns:p14="http://schemas.microsoft.com/office/powerpoint/2010/main" val="1482357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standard">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122363"/>
            <a:ext cx="6858000" cy="2157102"/>
          </a:xfrm>
          <a:prstGeom prst="rect">
            <a:avLst/>
          </a:prstGeom>
        </p:spPr>
        <p:txBody>
          <a:bodyPr anchor="b"/>
          <a:lstStyle>
            <a:lvl1pPr algn="l">
              <a:defRPr sz="4500"/>
            </a:lvl1pPr>
          </a:lstStyle>
          <a:p>
            <a:r>
              <a:rPr lang="en-US" dirty="0"/>
              <a:t>Presentation title</a:t>
            </a:r>
          </a:p>
        </p:txBody>
      </p:sp>
      <p:sp>
        <p:nvSpPr>
          <p:cNvPr id="3" name="Subtitle 2"/>
          <p:cNvSpPr>
            <a:spLocks noGrp="1"/>
          </p:cNvSpPr>
          <p:nvPr>
            <p:ph type="subTitle" idx="1" hasCustomPrompt="1"/>
          </p:nvPr>
        </p:nvSpPr>
        <p:spPr>
          <a:xfrm>
            <a:off x="1143000" y="3375157"/>
            <a:ext cx="6858000" cy="481824"/>
          </a:xfrm>
          <a:prstGeom prst="rect">
            <a:avLst/>
          </a:prstGeom>
        </p:spPr>
        <p:txBody>
          <a:bodyPr anchor="b">
            <a:normAutofit/>
          </a:bodyPr>
          <a:lstStyle>
            <a:lvl1pPr marL="0" indent="0" algn="l">
              <a:buNone/>
              <a:defRPr sz="21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Subtitle</a:t>
            </a:r>
          </a:p>
        </p:txBody>
      </p:sp>
      <p:sp>
        <p:nvSpPr>
          <p:cNvPr id="8" name="Text Placeholder 7"/>
          <p:cNvSpPr>
            <a:spLocks noGrp="1"/>
          </p:cNvSpPr>
          <p:nvPr>
            <p:ph type="body" sz="quarter" idx="13" hasCustomPrompt="1"/>
          </p:nvPr>
        </p:nvSpPr>
        <p:spPr>
          <a:xfrm>
            <a:off x="1143000" y="3946525"/>
            <a:ext cx="6858000" cy="384843"/>
          </a:xfrm>
        </p:spPr>
        <p:txBody>
          <a:bodyPr anchor="b">
            <a:normAutofit/>
          </a:bodyPr>
          <a:lstStyle>
            <a:lvl1pPr marL="0" indent="0">
              <a:buNone/>
              <a:defRPr sz="1500"/>
            </a:lvl1pPr>
          </a:lstStyle>
          <a:p>
            <a:pPr lvl="0"/>
            <a:r>
              <a:rPr lang="en-US" dirty="0"/>
              <a:t>Presenter</a:t>
            </a:r>
          </a:p>
        </p:txBody>
      </p:sp>
      <p:cxnSp>
        <p:nvCxnSpPr>
          <p:cNvPr id="9" name="Straight Connector 8"/>
          <p:cNvCxnSpPr/>
          <p:nvPr userDrawn="1"/>
        </p:nvCxnSpPr>
        <p:spPr>
          <a:xfrm>
            <a:off x="1143000" y="3279465"/>
            <a:ext cx="6858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14" name="Text Placeholder 7"/>
          <p:cNvSpPr>
            <a:spLocks noGrp="1"/>
          </p:cNvSpPr>
          <p:nvPr>
            <p:ph type="body" sz="quarter" idx="14" hasCustomPrompt="1"/>
          </p:nvPr>
        </p:nvSpPr>
        <p:spPr>
          <a:xfrm>
            <a:off x="1143000" y="4420914"/>
            <a:ext cx="6858000" cy="384843"/>
          </a:xfrm>
        </p:spPr>
        <p:txBody>
          <a:bodyPr anchor="b">
            <a:normAutofit/>
          </a:bodyPr>
          <a:lstStyle>
            <a:lvl1pPr marL="0" indent="0">
              <a:buNone/>
              <a:defRPr sz="1500"/>
            </a:lvl1pPr>
          </a:lstStyle>
          <a:p>
            <a:pPr lvl="0"/>
            <a:r>
              <a:rPr lang="en-US" dirty="0"/>
              <a:t>Date</a:t>
            </a:r>
          </a:p>
        </p:txBody>
      </p:sp>
    </p:spTree>
    <p:extLst>
      <p:ext uri="{BB962C8B-B14F-4D97-AF65-F5344CB8AC3E}">
        <p14:creationId xmlns:p14="http://schemas.microsoft.com/office/powerpoint/2010/main" val="216792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Column with Chart/Graph">
    <p:spTree>
      <p:nvGrpSpPr>
        <p:cNvPr id="1" name=""/>
        <p:cNvGrpSpPr/>
        <p:nvPr/>
      </p:nvGrpSpPr>
      <p:grpSpPr>
        <a:xfrm>
          <a:off x="0" y="0"/>
          <a:ext cx="0" cy="0"/>
          <a:chOff x="0" y="0"/>
          <a:chExt cx="0" cy="0"/>
        </a:xfrm>
      </p:grpSpPr>
      <p:sp>
        <p:nvSpPr>
          <p:cNvPr id="20" name="Content Placeholder 19"/>
          <p:cNvSpPr>
            <a:spLocks noGrp="1"/>
          </p:cNvSpPr>
          <p:nvPr>
            <p:ph sz="quarter" idx="13" hasCustomPrompt="1"/>
          </p:nvPr>
        </p:nvSpPr>
        <p:spPr>
          <a:xfrm>
            <a:off x="721896" y="1100033"/>
            <a:ext cx="3516730" cy="4703600"/>
          </a:xfrm>
        </p:spPr>
        <p:txBody>
          <a:bodyPr/>
          <a:lstStyle>
            <a:lvl1pPr marL="0" indent="0">
              <a:buNone/>
              <a:defRPr/>
            </a:lvl1pPr>
          </a:lstStyle>
          <a:p>
            <a:pPr lvl="0"/>
            <a:r>
              <a:rPr lang="en-US" dirty="0"/>
              <a:t>Text</a:t>
            </a:r>
          </a:p>
        </p:txBody>
      </p:sp>
      <p:sp>
        <p:nvSpPr>
          <p:cNvPr id="8" name="Chart Placeholder 7"/>
          <p:cNvSpPr>
            <a:spLocks noGrp="1"/>
          </p:cNvSpPr>
          <p:nvPr>
            <p:ph type="chart" sz="quarter" idx="19"/>
          </p:nvPr>
        </p:nvSpPr>
        <p:spPr>
          <a:xfrm>
            <a:off x="4530749" y="1363802"/>
            <a:ext cx="3891357" cy="4025667"/>
          </a:xfrm>
        </p:spPr>
        <p:txBody>
          <a:bodyPr anchor="ctr"/>
          <a:lstStyle>
            <a:lvl1pPr marL="0" indent="0">
              <a:buNone/>
              <a:defRPr sz="1800" baseline="0">
                <a:sym typeface="Wingdings"/>
              </a:defRPr>
            </a:lvl1pPr>
          </a:lstStyle>
          <a:p>
            <a:endParaRPr lang="en-US" dirty="0"/>
          </a:p>
        </p:txBody>
      </p:sp>
      <p:sp>
        <p:nvSpPr>
          <p:cNvPr id="17" name="Title 16"/>
          <p:cNvSpPr>
            <a:spLocks noGrp="1"/>
          </p:cNvSpPr>
          <p:nvPr>
            <p:ph type="title" hasCustomPrompt="1"/>
          </p:nvPr>
        </p:nvSpPr>
        <p:spPr/>
        <p:txBody>
          <a:bodyPr/>
          <a:lstStyle/>
          <a:p>
            <a:r>
              <a:rPr lang="en-US" dirty="0"/>
              <a:t>Slide title</a:t>
            </a:r>
          </a:p>
        </p:txBody>
      </p:sp>
      <p:cxnSp>
        <p:nvCxnSpPr>
          <p:cNvPr id="19" name="Straight Connector 18"/>
          <p:cNvCxnSpPr/>
          <p:nvPr userDrawn="1"/>
        </p:nvCxnSpPr>
        <p:spPr>
          <a:xfrm>
            <a:off x="721896" y="1038154"/>
            <a:ext cx="7700210" cy="0"/>
          </a:xfrm>
          <a:prstGeom prst="line">
            <a:avLst/>
          </a:prstGeom>
          <a:ln w="38100">
            <a:solidFill>
              <a:srgbClr val="D8872A"/>
            </a:solidFill>
          </a:ln>
        </p:spPr>
        <p:style>
          <a:lnRef idx="1">
            <a:schemeClr val="accent1"/>
          </a:lnRef>
          <a:fillRef idx="0">
            <a:schemeClr val="accent1"/>
          </a:fillRef>
          <a:effectRef idx="0">
            <a:schemeClr val="accent1"/>
          </a:effectRef>
          <a:fontRef idx="minor">
            <a:schemeClr val="tx1"/>
          </a:fontRef>
        </p:style>
      </p:cxnSp>
      <p:sp>
        <p:nvSpPr>
          <p:cNvPr id="18" name="Date Placeholder 17"/>
          <p:cNvSpPr>
            <a:spLocks noGrp="1"/>
          </p:cNvSpPr>
          <p:nvPr>
            <p:ph type="dt" sz="half" idx="21"/>
          </p:nvPr>
        </p:nvSpPr>
        <p:spPr/>
        <p:txBody>
          <a:bodyPr/>
          <a:lstStyle/>
          <a:p>
            <a:r>
              <a:rPr lang="en-US"/>
              <a:t>3/8/2021</a:t>
            </a:r>
            <a:endParaRPr lang="en-US" dirty="0"/>
          </a:p>
        </p:txBody>
      </p:sp>
      <p:sp>
        <p:nvSpPr>
          <p:cNvPr id="21" name="Footer Placeholder 20"/>
          <p:cNvSpPr>
            <a:spLocks noGrp="1"/>
          </p:cNvSpPr>
          <p:nvPr>
            <p:ph type="ftr" sz="quarter" idx="22"/>
          </p:nvPr>
        </p:nvSpPr>
        <p:spPr/>
        <p:txBody>
          <a:bodyPr/>
          <a:lstStyle/>
          <a:p>
            <a:r>
              <a:rPr lang="en-US"/>
              <a:t>Urban County Policy Board</a:t>
            </a:r>
            <a:endParaRPr lang="en-US" dirty="0"/>
          </a:p>
        </p:txBody>
      </p:sp>
      <p:sp>
        <p:nvSpPr>
          <p:cNvPr id="22" name="Slide Number Placeholder 21"/>
          <p:cNvSpPr>
            <a:spLocks noGrp="1"/>
          </p:cNvSpPr>
          <p:nvPr>
            <p:ph type="sldNum" sz="quarter" idx="23"/>
          </p:nvPr>
        </p:nvSpPr>
        <p:spPr/>
        <p:txBody>
          <a:bodyPr/>
          <a:lstStyle/>
          <a:p>
            <a:fld id="{BD3A08C5-CC68-3947-88A8-A9E34C1A68A7}" type="slidenum">
              <a:rPr lang="en-US" smtClean="0"/>
              <a:pPr/>
              <a:t>‹#›</a:t>
            </a:fld>
            <a:endParaRPr lang="en-US" dirty="0"/>
          </a:p>
        </p:txBody>
      </p:sp>
    </p:spTree>
    <p:extLst>
      <p:ext uri="{BB962C8B-B14F-4D97-AF65-F5344CB8AC3E}">
        <p14:creationId xmlns:p14="http://schemas.microsoft.com/office/powerpoint/2010/main" val="2029286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hart/Graph with Text Below">
    <p:spTree>
      <p:nvGrpSpPr>
        <p:cNvPr id="1" name=""/>
        <p:cNvGrpSpPr/>
        <p:nvPr/>
      </p:nvGrpSpPr>
      <p:grpSpPr>
        <a:xfrm>
          <a:off x="0" y="0"/>
          <a:ext cx="0" cy="0"/>
          <a:chOff x="0" y="0"/>
          <a:chExt cx="0" cy="0"/>
        </a:xfrm>
      </p:grpSpPr>
      <p:sp>
        <p:nvSpPr>
          <p:cNvPr id="20" name="Content Placeholder 19"/>
          <p:cNvSpPr>
            <a:spLocks noGrp="1"/>
          </p:cNvSpPr>
          <p:nvPr>
            <p:ph sz="quarter" idx="13" hasCustomPrompt="1"/>
          </p:nvPr>
        </p:nvSpPr>
        <p:spPr>
          <a:xfrm>
            <a:off x="721896" y="5352254"/>
            <a:ext cx="7700210" cy="508764"/>
          </a:xfrm>
        </p:spPr>
        <p:txBody>
          <a:bodyPr/>
          <a:lstStyle>
            <a:lvl1pPr marL="0" indent="0">
              <a:buNone/>
              <a:defRPr/>
            </a:lvl1pPr>
          </a:lstStyle>
          <a:p>
            <a:pPr lvl="0"/>
            <a:r>
              <a:rPr lang="en-US" dirty="0"/>
              <a:t>Caption</a:t>
            </a:r>
          </a:p>
        </p:txBody>
      </p:sp>
      <p:sp>
        <p:nvSpPr>
          <p:cNvPr id="8" name="Chart Placeholder 7"/>
          <p:cNvSpPr>
            <a:spLocks noGrp="1"/>
          </p:cNvSpPr>
          <p:nvPr>
            <p:ph type="chart" sz="quarter" idx="19" hasCustomPrompt="1"/>
          </p:nvPr>
        </p:nvSpPr>
        <p:spPr>
          <a:xfrm>
            <a:off x="721896" y="1132146"/>
            <a:ext cx="7700210" cy="4049454"/>
          </a:xfrm>
        </p:spPr>
        <p:txBody>
          <a:bodyPr anchor="ctr">
            <a:normAutofit/>
          </a:bodyPr>
          <a:lstStyle>
            <a:lvl1pPr marL="0" indent="0">
              <a:buNone/>
              <a:defRPr sz="1800" baseline="0">
                <a:sym typeface="Wingdings"/>
              </a:defRPr>
            </a:lvl1pPr>
          </a:lstStyle>
          <a:p>
            <a:r>
              <a:rPr lang="en-US" dirty="0"/>
              <a:t>Click icon to create a chart/graph </a:t>
            </a:r>
          </a:p>
        </p:txBody>
      </p:sp>
      <p:sp>
        <p:nvSpPr>
          <p:cNvPr id="3" name="Title 2"/>
          <p:cNvSpPr>
            <a:spLocks noGrp="1"/>
          </p:cNvSpPr>
          <p:nvPr>
            <p:ph type="title" hasCustomPrompt="1"/>
          </p:nvPr>
        </p:nvSpPr>
        <p:spPr/>
        <p:txBody>
          <a:bodyPr/>
          <a:lstStyle/>
          <a:p>
            <a:r>
              <a:rPr lang="en-US" dirty="0"/>
              <a:t>Slide title</a:t>
            </a:r>
          </a:p>
        </p:txBody>
      </p:sp>
      <p:cxnSp>
        <p:nvCxnSpPr>
          <p:cNvPr id="12" name="Straight Connector 11"/>
          <p:cNvCxnSpPr/>
          <p:nvPr userDrawn="1"/>
        </p:nvCxnSpPr>
        <p:spPr>
          <a:xfrm>
            <a:off x="721896" y="1038154"/>
            <a:ext cx="7700210" cy="0"/>
          </a:xfrm>
          <a:prstGeom prst="line">
            <a:avLst/>
          </a:prstGeom>
          <a:ln w="38100">
            <a:solidFill>
              <a:srgbClr val="D8872A"/>
            </a:solidFill>
          </a:ln>
        </p:spPr>
        <p:style>
          <a:lnRef idx="1">
            <a:schemeClr val="accent1"/>
          </a:lnRef>
          <a:fillRef idx="0">
            <a:schemeClr val="accent1"/>
          </a:fillRef>
          <a:effectRef idx="0">
            <a:schemeClr val="accent1"/>
          </a:effectRef>
          <a:fontRef idx="minor">
            <a:schemeClr val="tx1"/>
          </a:fontRef>
        </p:style>
      </p:cxnSp>
      <p:sp>
        <p:nvSpPr>
          <p:cNvPr id="4" name="Date Placeholder 3"/>
          <p:cNvSpPr>
            <a:spLocks noGrp="1"/>
          </p:cNvSpPr>
          <p:nvPr>
            <p:ph type="dt" sz="half" idx="20"/>
          </p:nvPr>
        </p:nvSpPr>
        <p:spPr/>
        <p:txBody>
          <a:bodyPr/>
          <a:lstStyle/>
          <a:p>
            <a:r>
              <a:rPr lang="en-US"/>
              <a:t>3/8/2021</a:t>
            </a:r>
            <a:endParaRPr lang="en-US" dirty="0"/>
          </a:p>
        </p:txBody>
      </p:sp>
      <p:sp>
        <p:nvSpPr>
          <p:cNvPr id="9" name="Footer Placeholder 8"/>
          <p:cNvSpPr>
            <a:spLocks noGrp="1"/>
          </p:cNvSpPr>
          <p:nvPr>
            <p:ph type="ftr" sz="quarter" idx="21"/>
          </p:nvPr>
        </p:nvSpPr>
        <p:spPr/>
        <p:txBody>
          <a:bodyPr/>
          <a:lstStyle/>
          <a:p>
            <a:r>
              <a:rPr lang="en-US"/>
              <a:t>Urban County Policy Board</a:t>
            </a:r>
            <a:endParaRPr lang="en-US" dirty="0"/>
          </a:p>
        </p:txBody>
      </p:sp>
      <p:sp>
        <p:nvSpPr>
          <p:cNvPr id="11" name="Slide Number Placeholder 10"/>
          <p:cNvSpPr>
            <a:spLocks noGrp="1"/>
          </p:cNvSpPr>
          <p:nvPr>
            <p:ph type="sldNum" sz="quarter" idx="22"/>
          </p:nvPr>
        </p:nvSpPr>
        <p:spPr/>
        <p:txBody>
          <a:bodyPr/>
          <a:lstStyle/>
          <a:p>
            <a:fld id="{BD3A08C5-CC68-3947-88A8-A9E34C1A68A7}" type="slidenum">
              <a:rPr lang="en-US" smtClean="0"/>
              <a:pPr/>
              <a:t>‹#›</a:t>
            </a:fld>
            <a:endParaRPr lang="en-US" dirty="0"/>
          </a:p>
        </p:txBody>
      </p:sp>
    </p:spTree>
    <p:extLst>
      <p:ext uri="{BB962C8B-B14F-4D97-AF65-F5344CB8AC3E}">
        <p14:creationId xmlns:p14="http://schemas.microsoft.com/office/powerpoint/2010/main" val="855480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Images with Captions">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723080" y="5244887"/>
            <a:ext cx="3689643" cy="693798"/>
          </a:xfrm>
        </p:spPr>
        <p:txBody>
          <a:bodyPr anchor="t"/>
          <a:lstStyle>
            <a:lvl1pPr marL="0" indent="0">
              <a:buNone/>
              <a:defRPr sz="1350" b="0"/>
            </a:lvl1pPr>
            <a:lvl2pPr marL="257163" indent="0">
              <a:buNone/>
              <a:defRPr sz="1125" b="1"/>
            </a:lvl2pPr>
            <a:lvl3pPr marL="514325" indent="0">
              <a:buNone/>
              <a:defRPr sz="1013" b="1"/>
            </a:lvl3pPr>
            <a:lvl4pPr marL="771487" indent="0">
              <a:buNone/>
              <a:defRPr sz="900" b="1"/>
            </a:lvl4pPr>
            <a:lvl5pPr marL="1028649" indent="0">
              <a:buNone/>
              <a:defRPr sz="900" b="1"/>
            </a:lvl5pPr>
            <a:lvl6pPr marL="1285811" indent="0">
              <a:buNone/>
              <a:defRPr sz="900" b="1"/>
            </a:lvl6pPr>
            <a:lvl7pPr marL="1542973" indent="0">
              <a:buNone/>
              <a:defRPr sz="900" b="1"/>
            </a:lvl7pPr>
            <a:lvl8pPr marL="1800135" indent="0">
              <a:buNone/>
              <a:defRPr sz="900" b="1"/>
            </a:lvl8pPr>
            <a:lvl9pPr marL="2057298" indent="0">
              <a:buNone/>
              <a:defRPr sz="900" b="1"/>
            </a:lvl9pPr>
          </a:lstStyle>
          <a:p>
            <a:pPr lvl="0"/>
            <a:r>
              <a:rPr lang="en-US" dirty="0"/>
              <a:t>Image caption</a:t>
            </a:r>
          </a:p>
        </p:txBody>
      </p:sp>
      <p:sp>
        <p:nvSpPr>
          <p:cNvPr id="5" name="Text Placeholder 4"/>
          <p:cNvSpPr>
            <a:spLocks noGrp="1"/>
          </p:cNvSpPr>
          <p:nvPr>
            <p:ph type="body" sz="quarter" idx="3" hasCustomPrompt="1"/>
          </p:nvPr>
        </p:nvSpPr>
        <p:spPr>
          <a:xfrm>
            <a:off x="4722507" y="5244887"/>
            <a:ext cx="3707814" cy="693798"/>
          </a:xfrm>
        </p:spPr>
        <p:txBody>
          <a:bodyPr anchor="t"/>
          <a:lstStyle>
            <a:lvl1pPr marL="0" indent="0">
              <a:buNone/>
              <a:defRPr sz="1350" b="0"/>
            </a:lvl1pPr>
            <a:lvl2pPr marL="257163" indent="0">
              <a:buNone/>
              <a:defRPr sz="1125" b="1"/>
            </a:lvl2pPr>
            <a:lvl3pPr marL="514325" indent="0">
              <a:buNone/>
              <a:defRPr sz="1013" b="1"/>
            </a:lvl3pPr>
            <a:lvl4pPr marL="771487" indent="0">
              <a:buNone/>
              <a:defRPr sz="900" b="1"/>
            </a:lvl4pPr>
            <a:lvl5pPr marL="1028649" indent="0">
              <a:buNone/>
              <a:defRPr sz="900" b="1"/>
            </a:lvl5pPr>
            <a:lvl6pPr marL="1285811" indent="0">
              <a:buNone/>
              <a:defRPr sz="900" b="1"/>
            </a:lvl6pPr>
            <a:lvl7pPr marL="1542973" indent="0">
              <a:buNone/>
              <a:defRPr sz="900" b="1"/>
            </a:lvl7pPr>
            <a:lvl8pPr marL="1800135" indent="0">
              <a:buNone/>
              <a:defRPr sz="900" b="1"/>
            </a:lvl8pPr>
            <a:lvl9pPr marL="2057298" indent="0">
              <a:buNone/>
              <a:defRPr sz="900" b="1"/>
            </a:lvl9pPr>
          </a:lstStyle>
          <a:p>
            <a:pPr lvl="0"/>
            <a:r>
              <a:rPr lang="en-US" dirty="0"/>
              <a:t>Image caption</a:t>
            </a:r>
          </a:p>
        </p:txBody>
      </p:sp>
      <p:sp>
        <p:nvSpPr>
          <p:cNvPr id="15" name="Picture Placeholder 14"/>
          <p:cNvSpPr>
            <a:spLocks noGrp="1"/>
          </p:cNvSpPr>
          <p:nvPr>
            <p:ph type="pic" sz="quarter" idx="13"/>
          </p:nvPr>
        </p:nvSpPr>
        <p:spPr>
          <a:xfrm>
            <a:off x="721895" y="1148159"/>
            <a:ext cx="3690780" cy="3960107"/>
          </a:xfrm>
          <a:solidFill>
            <a:srgbClr val="D8872A">
              <a:alpha val="29804"/>
            </a:srgbClr>
          </a:solidFill>
        </p:spPr>
        <p:txBody>
          <a:bodyPr anchor="ctr">
            <a:normAutofit/>
          </a:bodyPr>
          <a:lstStyle>
            <a:lvl1pPr marL="0" indent="0">
              <a:buNone/>
              <a:defRPr sz="1875">
                <a:sym typeface="Wingdings"/>
              </a:defRPr>
            </a:lvl1pPr>
          </a:lstStyle>
          <a:p>
            <a:endParaRPr lang="en-US" dirty="0"/>
          </a:p>
        </p:txBody>
      </p:sp>
      <p:sp>
        <p:nvSpPr>
          <p:cNvPr id="16" name="Picture Placeholder 14"/>
          <p:cNvSpPr>
            <a:spLocks noGrp="1"/>
          </p:cNvSpPr>
          <p:nvPr>
            <p:ph type="pic" sz="quarter" idx="14"/>
          </p:nvPr>
        </p:nvSpPr>
        <p:spPr>
          <a:xfrm>
            <a:off x="4731326" y="1148159"/>
            <a:ext cx="3690780" cy="3960107"/>
          </a:xfrm>
          <a:solidFill>
            <a:srgbClr val="D8872A">
              <a:alpha val="29804"/>
            </a:srgbClr>
          </a:solidFill>
        </p:spPr>
        <p:txBody>
          <a:bodyPr anchor="ctr">
            <a:normAutofit/>
          </a:bodyPr>
          <a:lstStyle>
            <a:lvl1pPr marL="0" indent="0">
              <a:buNone/>
              <a:defRPr sz="1875">
                <a:sym typeface="Wingdings"/>
              </a:defRPr>
            </a:lvl1pPr>
          </a:lstStyle>
          <a:p>
            <a:endParaRPr lang="en-US" dirty="0"/>
          </a:p>
        </p:txBody>
      </p:sp>
      <p:sp>
        <p:nvSpPr>
          <p:cNvPr id="17" name="Title 16"/>
          <p:cNvSpPr>
            <a:spLocks noGrp="1"/>
          </p:cNvSpPr>
          <p:nvPr>
            <p:ph type="title" hasCustomPrompt="1"/>
          </p:nvPr>
        </p:nvSpPr>
        <p:spPr/>
        <p:txBody>
          <a:bodyPr/>
          <a:lstStyle/>
          <a:p>
            <a:r>
              <a:rPr lang="en-US" dirty="0"/>
              <a:t>Slide title</a:t>
            </a:r>
          </a:p>
        </p:txBody>
      </p:sp>
      <p:cxnSp>
        <p:nvCxnSpPr>
          <p:cNvPr id="18" name="Straight Connector 17"/>
          <p:cNvCxnSpPr/>
          <p:nvPr userDrawn="1"/>
        </p:nvCxnSpPr>
        <p:spPr>
          <a:xfrm>
            <a:off x="721896" y="1038154"/>
            <a:ext cx="7700210" cy="0"/>
          </a:xfrm>
          <a:prstGeom prst="line">
            <a:avLst/>
          </a:prstGeom>
          <a:ln w="38100">
            <a:solidFill>
              <a:srgbClr val="D8872A"/>
            </a:solidFill>
          </a:ln>
        </p:spPr>
        <p:style>
          <a:lnRef idx="1">
            <a:schemeClr val="accent1"/>
          </a:lnRef>
          <a:fillRef idx="0">
            <a:schemeClr val="accent1"/>
          </a:fillRef>
          <a:effectRef idx="0">
            <a:schemeClr val="accent1"/>
          </a:effectRef>
          <a:fontRef idx="minor">
            <a:schemeClr val="tx1"/>
          </a:fontRef>
        </p:style>
      </p:cxnSp>
      <p:sp>
        <p:nvSpPr>
          <p:cNvPr id="19" name="Date Placeholder 18"/>
          <p:cNvSpPr>
            <a:spLocks noGrp="1"/>
          </p:cNvSpPr>
          <p:nvPr>
            <p:ph type="dt" sz="half" idx="15"/>
          </p:nvPr>
        </p:nvSpPr>
        <p:spPr/>
        <p:txBody>
          <a:bodyPr/>
          <a:lstStyle/>
          <a:p>
            <a:r>
              <a:rPr lang="en-US"/>
              <a:t>3/8/2021</a:t>
            </a:r>
            <a:endParaRPr lang="en-US" dirty="0"/>
          </a:p>
        </p:txBody>
      </p:sp>
      <p:sp>
        <p:nvSpPr>
          <p:cNvPr id="20" name="Footer Placeholder 19"/>
          <p:cNvSpPr>
            <a:spLocks noGrp="1"/>
          </p:cNvSpPr>
          <p:nvPr>
            <p:ph type="ftr" sz="quarter" idx="16"/>
          </p:nvPr>
        </p:nvSpPr>
        <p:spPr/>
        <p:txBody>
          <a:bodyPr/>
          <a:lstStyle/>
          <a:p>
            <a:r>
              <a:rPr lang="en-US"/>
              <a:t>Urban County Policy Board</a:t>
            </a:r>
            <a:endParaRPr lang="en-US" dirty="0"/>
          </a:p>
        </p:txBody>
      </p:sp>
      <p:sp>
        <p:nvSpPr>
          <p:cNvPr id="21" name="Slide Number Placeholder 20"/>
          <p:cNvSpPr>
            <a:spLocks noGrp="1"/>
          </p:cNvSpPr>
          <p:nvPr>
            <p:ph type="sldNum" sz="quarter" idx="17"/>
          </p:nvPr>
        </p:nvSpPr>
        <p:spPr/>
        <p:txBody>
          <a:bodyPr/>
          <a:lstStyle/>
          <a:p>
            <a:fld id="{BD3A08C5-CC68-3947-88A8-A9E34C1A68A7}" type="slidenum">
              <a:rPr lang="en-US" smtClean="0"/>
              <a:pPr/>
              <a:t>‹#›</a:t>
            </a:fld>
            <a:endParaRPr lang="en-US" dirty="0"/>
          </a:p>
        </p:txBody>
      </p:sp>
    </p:spTree>
    <p:extLst>
      <p:ext uri="{BB962C8B-B14F-4D97-AF65-F5344CB8AC3E}">
        <p14:creationId xmlns:p14="http://schemas.microsoft.com/office/powerpoint/2010/main" val="529580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column-image and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723080" y="1127534"/>
            <a:ext cx="3689643" cy="4693164"/>
          </a:xfrm>
        </p:spPr>
        <p:txBody>
          <a:bodyPr anchor="t"/>
          <a:lstStyle>
            <a:lvl1pPr marL="0" indent="0">
              <a:buNone/>
              <a:defRPr sz="1350" b="0"/>
            </a:lvl1pPr>
            <a:lvl2pPr marL="257163" indent="0">
              <a:buNone/>
              <a:defRPr sz="1125" b="1"/>
            </a:lvl2pPr>
            <a:lvl3pPr marL="514325" indent="0">
              <a:buNone/>
              <a:defRPr sz="1013" b="1"/>
            </a:lvl3pPr>
            <a:lvl4pPr marL="771487" indent="0">
              <a:buNone/>
              <a:defRPr sz="900" b="1"/>
            </a:lvl4pPr>
            <a:lvl5pPr marL="1028649" indent="0">
              <a:buNone/>
              <a:defRPr sz="900" b="1"/>
            </a:lvl5pPr>
            <a:lvl6pPr marL="1285811" indent="0">
              <a:buNone/>
              <a:defRPr sz="900" b="1"/>
            </a:lvl6pPr>
            <a:lvl7pPr marL="1542973" indent="0">
              <a:buNone/>
              <a:defRPr sz="900" b="1"/>
            </a:lvl7pPr>
            <a:lvl8pPr marL="1800135" indent="0">
              <a:buNone/>
              <a:defRPr sz="900" b="1"/>
            </a:lvl8pPr>
            <a:lvl9pPr marL="2057298" indent="0">
              <a:buNone/>
              <a:defRPr sz="900" b="1"/>
            </a:lvl9pPr>
          </a:lstStyle>
          <a:p>
            <a:pPr lvl="0"/>
            <a:r>
              <a:rPr lang="en-US" dirty="0"/>
              <a:t>Image caption</a:t>
            </a:r>
          </a:p>
        </p:txBody>
      </p:sp>
      <p:sp>
        <p:nvSpPr>
          <p:cNvPr id="16" name="Picture Placeholder 14"/>
          <p:cNvSpPr>
            <a:spLocks noGrp="1"/>
          </p:cNvSpPr>
          <p:nvPr>
            <p:ph type="pic" sz="quarter" idx="14"/>
          </p:nvPr>
        </p:nvSpPr>
        <p:spPr>
          <a:xfrm>
            <a:off x="4731326" y="1127534"/>
            <a:ext cx="3690780" cy="4693164"/>
          </a:xfrm>
          <a:solidFill>
            <a:srgbClr val="D8872A">
              <a:alpha val="29804"/>
            </a:srgbClr>
          </a:solidFill>
        </p:spPr>
        <p:txBody>
          <a:bodyPr anchor="ctr">
            <a:normAutofit/>
          </a:bodyPr>
          <a:lstStyle>
            <a:lvl1pPr marL="0" indent="0">
              <a:buNone/>
              <a:defRPr sz="1875" baseline="0">
                <a:sym typeface="Wingdings"/>
              </a:defRPr>
            </a:lvl1pPr>
          </a:lstStyle>
          <a:p>
            <a:endParaRPr lang="en-US" dirty="0"/>
          </a:p>
        </p:txBody>
      </p:sp>
      <p:sp>
        <p:nvSpPr>
          <p:cNvPr id="17" name="Title 16"/>
          <p:cNvSpPr>
            <a:spLocks noGrp="1"/>
          </p:cNvSpPr>
          <p:nvPr>
            <p:ph type="title" hasCustomPrompt="1"/>
          </p:nvPr>
        </p:nvSpPr>
        <p:spPr/>
        <p:txBody>
          <a:bodyPr/>
          <a:lstStyle/>
          <a:p>
            <a:r>
              <a:rPr lang="en-US" dirty="0"/>
              <a:t>Slide title</a:t>
            </a:r>
          </a:p>
        </p:txBody>
      </p:sp>
      <p:cxnSp>
        <p:nvCxnSpPr>
          <p:cNvPr id="18" name="Straight Connector 17"/>
          <p:cNvCxnSpPr/>
          <p:nvPr userDrawn="1"/>
        </p:nvCxnSpPr>
        <p:spPr>
          <a:xfrm>
            <a:off x="721896" y="1038154"/>
            <a:ext cx="7700210" cy="0"/>
          </a:xfrm>
          <a:prstGeom prst="line">
            <a:avLst/>
          </a:prstGeom>
          <a:ln w="38100">
            <a:solidFill>
              <a:srgbClr val="D8872A"/>
            </a:solidFill>
          </a:ln>
        </p:spPr>
        <p:style>
          <a:lnRef idx="1">
            <a:schemeClr val="accent1"/>
          </a:lnRef>
          <a:fillRef idx="0">
            <a:schemeClr val="accent1"/>
          </a:fillRef>
          <a:effectRef idx="0">
            <a:schemeClr val="accent1"/>
          </a:effectRef>
          <a:fontRef idx="minor">
            <a:schemeClr val="tx1"/>
          </a:fontRef>
        </p:style>
      </p:cxnSp>
      <p:sp>
        <p:nvSpPr>
          <p:cNvPr id="19" name="Date Placeholder 18"/>
          <p:cNvSpPr>
            <a:spLocks noGrp="1"/>
          </p:cNvSpPr>
          <p:nvPr>
            <p:ph type="dt" sz="half" idx="15"/>
          </p:nvPr>
        </p:nvSpPr>
        <p:spPr/>
        <p:txBody>
          <a:bodyPr/>
          <a:lstStyle/>
          <a:p>
            <a:r>
              <a:rPr lang="en-US"/>
              <a:t>3/8/2021</a:t>
            </a:r>
            <a:endParaRPr lang="en-US" dirty="0"/>
          </a:p>
        </p:txBody>
      </p:sp>
      <p:sp>
        <p:nvSpPr>
          <p:cNvPr id="20" name="Footer Placeholder 19"/>
          <p:cNvSpPr>
            <a:spLocks noGrp="1"/>
          </p:cNvSpPr>
          <p:nvPr>
            <p:ph type="ftr" sz="quarter" idx="16"/>
          </p:nvPr>
        </p:nvSpPr>
        <p:spPr/>
        <p:txBody>
          <a:bodyPr/>
          <a:lstStyle/>
          <a:p>
            <a:r>
              <a:rPr lang="en-US"/>
              <a:t>Urban County Policy Board</a:t>
            </a:r>
            <a:endParaRPr lang="en-US" dirty="0"/>
          </a:p>
        </p:txBody>
      </p:sp>
      <p:sp>
        <p:nvSpPr>
          <p:cNvPr id="21" name="Slide Number Placeholder 20"/>
          <p:cNvSpPr>
            <a:spLocks noGrp="1"/>
          </p:cNvSpPr>
          <p:nvPr>
            <p:ph type="sldNum" sz="quarter" idx="17"/>
          </p:nvPr>
        </p:nvSpPr>
        <p:spPr/>
        <p:txBody>
          <a:bodyPr/>
          <a:lstStyle/>
          <a:p>
            <a:fld id="{BD3A08C5-CC68-3947-88A8-A9E34C1A68A7}" type="slidenum">
              <a:rPr lang="en-US" smtClean="0"/>
              <a:pPr/>
              <a:t>‹#›</a:t>
            </a:fld>
            <a:endParaRPr lang="en-US" dirty="0"/>
          </a:p>
        </p:txBody>
      </p:sp>
    </p:spTree>
    <p:extLst>
      <p:ext uri="{BB962C8B-B14F-4D97-AF65-F5344CB8AC3E}">
        <p14:creationId xmlns:p14="http://schemas.microsoft.com/office/powerpoint/2010/main" val="4909108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with 3 Image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721897" y="1237535"/>
            <a:ext cx="5169242" cy="4494671"/>
          </a:xfrm>
        </p:spPr>
        <p:txBody>
          <a:bodyPr/>
          <a:lstStyle>
            <a:lvl1pPr>
              <a:defRPr b="1"/>
            </a:lvl1pPr>
          </a:lstStyle>
          <a:p>
            <a:pPr lvl="0"/>
            <a:r>
              <a:rPr lang="en-US" dirty="0"/>
              <a:t>First level text</a:t>
            </a:r>
          </a:p>
          <a:p>
            <a:pPr lvl="1"/>
            <a:r>
              <a:rPr lang="en-US" dirty="0"/>
              <a:t>Second level text</a:t>
            </a:r>
          </a:p>
          <a:p>
            <a:pPr lvl="2"/>
            <a:r>
              <a:rPr lang="en-US" dirty="0"/>
              <a:t>Third level text</a:t>
            </a:r>
          </a:p>
          <a:p>
            <a:pPr lvl="3"/>
            <a:r>
              <a:rPr lang="en-US" dirty="0"/>
              <a:t>Fourth level text</a:t>
            </a:r>
          </a:p>
          <a:p>
            <a:pPr lvl="4"/>
            <a:r>
              <a:rPr lang="en-US" dirty="0"/>
              <a:t>Fifth level text</a:t>
            </a:r>
          </a:p>
        </p:txBody>
      </p:sp>
      <p:sp>
        <p:nvSpPr>
          <p:cNvPr id="12" name="Title 11"/>
          <p:cNvSpPr>
            <a:spLocks noGrp="1"/>
          </p:cNvSpPr>
          <p:nvPr>
            <p:ph type="title" hasCustomPrompt="1"/>
          </p:nvPr>
        </p:nvSpPr>
        <p:spPr/>
        <p:txBody>
          <a:bodyPr/>
          <a:lstStyle/>
          <a:p>
            <a:r>
              <a:rPr lang="en-US" dirty="0"/>
              <a:t>Slide title</a:t>
            </a:r>
          </a:p>
        </p:txBody>
      </p:sp>
      <p:cxnSp>
        <p:nvCxnSpPr>
          <p:cNvPr id="16" name="Straight Connector 15"/>
          <p:cNvCxnSpPr/>
          <p:nvPr userDrawn="1"/>
        </p:nvCxnSpPr>
        <p:spPr>
          <a:xfrm>
            <a:off x="721896" y="1038154"/>
            <a:ext cx="7700210" cy="0"/>
          </a:xfrm>
          <a:prstGeom prst="line">
            <a:avLst/>
          </a:prstGeom>
          <a:ln w="38100">
            <a:solidFill>
              <a:srgbClr val="D8872A"/>
            </a:solidFill>
          </a:ln>
        </p:spPr>
        <p:style>
          <a:lnRef idx="1">
            <a:schemeClr val="accent1"/>
          </a:lnRef>
          <a:fillRef idx="0">
            <a:schemeClr val="accent1"/>
          </a:fillRef>
          <a:effectRef idx="0">
            <a:schemeClr val="accent1"/>
          </a:effectRef>
          <a:fontRef idx="minor">
            <a:schemeClr val="tx1"/>
          </a:fontRef>
        </p:style>
      </p:cxnSp>
      <p:sp>
        <p:nvSpPr>
          <p:cNvPr id="13" name="Date Placeholder 12"/>
          <p:cNvSpPr>
            <a:spLocks noGrp="1"/>
          </p:cNvSpPr>
          <p:nvPr>
            <p:ph type="dt" sz="half" idx="16"/>
          </p:nvPr>
        </p:nvSpPr>
        <p:spPr/>
        <p:txBody>
          <a:bodyPr/>
          <a:lstStyle/>
          <a:p>
            <a:r>
              <a:rPr lang="en-US"/>
              <a:t>3/8/2021</a:t>
            </a:r>
            <a:endParaRPr lang="en-US" dirty="0"/>
          </a:p>
        </p:txBody>
      </p:sp>
      <p:sp>
        <p:nvSpPr>
          <p:cNvPr id="14" name="Footer Placeholder 13"/>
          <p:cNvSpPr>
            <a:spLocks noGrp="1"/>
          </p:cNvSpPr>
          <p:nvPr>
            <p:ph type="ftr" sz="quarter" idx="17"/>
          </p:nvPr>
        </p:nvSpPr>
        <p:spPr/>
        <p:txBody>
          <a:bodyPr/>
          <a:lstStyle/>
          <a:p>
            <a:r>
              <a:rPr lang="en-US"/>
              <a:t>Urban County Policy Board</a:t>
            </a:r>
            <a:endParaRPr lang="en-US" dirty="0"/>
          </a:p>
        </p:txBody>
      </p:sp>
      <p:sp>
        <p:nvSpPr>
          <p:cNvPr id="15" name="Slide Number Placeholder 14"/>
          <p:cNvSpPr>
            <a:spLocks noGrp="1"/>
          </p:cNvSpPr>
          <p:nvPr>
            <p:ph type="sldNum" sz="quarter" idx="18"/>
          </p:nvPr>
        </p:nvSpPr>
        <p:spPr/>
        <p:txBody>
          <a:bodyPr/>
          <a:lstStyle/>
          <a:p>
            <a:fld id="{BD3A08C5-CC68-3947-88A8-A9E34C1A68A7}" type="slidenum">
              <a:rPr lang="en-US" smtClean="0"/>
              <a:pPr/>
              <a:t>‹#›</a:t>
            </a:fld>
            <a:endParaRPr lang="en-US" dirty="0"/>
          </a:p>
        </p:txBody>
      </p:sp>
      <p:sp>
        <p:nvSpPr>
          <p:cNvPr id="18" name="Picture Placeholder 10"/>
          <p:cNvSpPr>
            <a:spLocks noGrp="1"/>
          </p:cNvSpPr>
          <p:nvPr>
            <p:ph type="pic" sz="quarter" idx="20"/>
          </p:nvPr>
        </p:nvSpPr>
        <p:spPr>
          <a:xfrm>
            <a:off x="6029541" y="1243753"/>
            <a:ext cx="2392565" cy="1401124"/>
          </a:xfrm>
          <a:solidFill>
            <a:srgbClr val="D8872A">
              <a:alpha val="29804"/>
            </a:srgbClr>
          </a:solidFill>
        </p:spPr>
        <p:txBody>
          <a:bodyPr anchor="ctr">
            <a:normAutofit/>
          </a:bodyPr>
          <a:lstStyle>
            <a:lvl1pPr marL="0" indent="0">
              <a:buNone/>
              <a:defRPr sz="1013">
                <a:sym typeface="Wingdings"/>
              </a:defRPr>
            </a:lvl1pPr>
          </a:lstStyle>
          <a:p>
            <a:endParaRPr lang="en-US" dirty="0"/>
          </a:p>
        </p:txBody>
      </p:sp>
      <p:sp>
        <p:nvSpPr>
          <p:cNvPr id="20" name="Picture Placeholder 10"/>
          <p:cNvSpPr>
            <a:spLocks noGrp="1"/>
          </p:cNvSpPr>
          <p:nvPr>
            <p:ph type="pic" sz="quarter" idx="21"/>
          </p:nvPr>
        </p:nvSpPr>
        <p:spPr>
          <a:xfrm>
            <a:off x="6029541" y="2787417"/>
            <a:ext cx="2392565" cy="1401124"/>
          </a:xfrm>
          <a:solidFill>
            <a:srgbClr val="D8872A">
              <a:alpha val="29804"/>
            </a:srgbClr>
          </a:solidFill>
        </p:spPr>
        <p:txBody>
          <a:bodyPr anchor="ctr">
            <a:normAutofit/>
          </a:bodyPr>
          <a:lstStyle>
            <a:lvl1pPr marL="0" indent="0">
              <a:buNone/>
              <a:defRPr sz="1013">
                <a:sym typeface="Wingdings"/>
              </a:defRPr>
            </a:lvl1pPr>
          </a:lstStyle>
          <a:p>
            <a:endParaRPr lang="en-US" dirty="0"/>
          </a:p>
        </p:txBody>
      </p:sp>
      <p:sp>
        <p:nvSpPr>
          <p:cNvPr id="22" name="Picture Placeholder 10"/>
          <p:cNvSpPr>
            <a:spLocks noGrp="1"/>
          </p:cNvSpPr>
          <p:nvPr>
            <p:ph type="pic" sz="quarter" idx="22"/>
          </p:nvPr>
        </p:nvSpPr>
        <p:spPr>
          <a:xfrm>
            <a:off x="6029541" y="4331082"/>
            <a:ext cx="2392565" cy="1401124"/>
          </a:xfrm>
          <a:solidFill>
            <a:srgbClr val="D8872A">
              <a:alpha val="29804"/>
            </a:srgbClr>
          </a:solidFill>
        </p:spPr>
        <p:txBody>
          <a:bodyPr anchor="ctr">
            <a:normAutofit/>
          </a:bodyPr>
          <a:lstStyle>
            <a:lvl1pPr marL="0" indent="0">
              <a:buNone/>
              <a:defRPr sz="1013">
                <a:sym typeface="Wingdings"/>
              </a:defRPr>
            </a:lvl1pPr>
          </a:lstStyle>
          <a:p>
            <a:endParaRPr lang="en-US" dirty="0"/>
          </a:p>
        </p:txBody>
      </p:sp>
    </p:spTree>
    <p:extLst>
      <p:ext uri="{BB962C8B-B14F-4D97-AF65-F5344CB8AC3E}">
        <p14:creationId xmlns:p14="http://schemas.microsoft.com/office/powerpoint/2010/main" val="15808144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665503"/>
            <a:ext cx="6858000" cy="2157102"/>
          </a:xfrm>
          <a:prstGeom prst="rect">
            <a:avLst/>
          </a:prstGeom>
        </p:spPr>
        <p:txBody>
          <a:bodyPr anchor="b"/>
          <a:lstStyle>
            <a:lvl1pPr algn="l">
              <a:defRPr sz="4500"/>
            </a:lvl1pPr>
          </a:lstStyle>
          <a:p>
            <a:r>
              <a:rPr lang="en-US" dirty="0"/>
              <a:t>Section title</a:t>
            </a:r>
          </a:p>
        </p:txBody>
      </p:sp>
      <p:sp>
        <p:nvSpPr>
          <p:cNvPr id="4" name="Date Placeholder 3"/>
          <p:cNvSpPr>
            <a:spLocks noGrp="1"/>
          </p:cNvSpPr>
          <p:nvPr>
            <p:ph type="dt" sz="half" idx="10"/>
          </p:nvPr>
        </p:nvSpPr>
        <p:spPr/>
        <p:txBody>
          <a:bodyPr/>
          <a:lstStyle/>
          <a:p>
            <a:r>
              <a:rPr lang="en-US"/>
              <a:t>3/8/2021</a:t>
            </a:r>
            <a:endParaRPr lang="en-US" dirty="0"/>
          </a:p>
        </p:txBody>
      </p:sp>
      <p:sp>
        <p:nvSpPr>
          <p:cNvPr id="5" name="Footer Placeholder 4"/>
          <p:cNvSpPr>
            <a:spLocks noGrp="1"/>
          </p:cNvSpPr>
          <p:nvPr>
            <p:ph type="ftr" sz="quarter" idx="11"/>
          </p:nvPr>
        </p:nvSpPr>
        <p:spPr/>
        <p:txBody>
          <a:bodyPr/>
          <a:lstStyle/>
          <a:p>
            <a:r>
              <a:rPr lang="en-US"/>
              <a:t>Urban County Policy Board</a:t>
            </a:r>
            <a:endParaRPr lang="en-US" dirty="0"/>
          </a:p>
        </p:txBody>
      </p:sp>
      <p:sp>
        <p:nvSpPr>
          <p:cNvPr id="6" name="Slide Number Placeholder 5"/>
          <p:cNvSpPr>
            <a:spLocks noGrp="1"/>
          </p:cNvSpPr>
          <p:nvPr>
            <p:ph type="sldNum" sz="quarter" idx="12"/>
          </p:nvPr>
        </p:nvSpPr>
        <p:spPr/>
        <p:txBody>
          <a:bodyPr/>
          <a:lstStyle/>
          <a:p>
            <a:fld id="{BD3A08C5-CC68-3947-88A8-A9E34C1A68A7}" type="slidenum">
              <a:rPr lang="en-US" smtClean="0"/>
              <a:pPr/>
              <a:t>‹#›</a:t>
            </a:fld>
            <a:endParaRPr lang="en-US" dirty="0"/>
          </a:p>
        </p:txBody>
      </p:sp>
    </p:spTree>
    <p:extLst>
      <p:ext uri="{BB962C8B-B14F-4D97-AF65-F5344CB8AC3E}">
        <p14:creationId xmlns:p14="http://schemas.microsoft.com/office/powerpoint/2010/main" val="2469195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3" name="Text Placeholder 2"/>
          <p:cNvSpPr>
            <a:spLocks noGrp="1"/>
          </p:cNvSpPr>
          <p:nvPr>
            <p:ph type="body" sz="quarter" idx="17" hasCustomPrompt="1"/>
          </p:nvPr>
        </p:nvSpPr>
        <p:spPr>
          <a:xfrm>
            <a:off x="831898" y="3687731"/>
            <a:ext cx="7539533" cy="659493"/>
          </a:xfrm>
        </p:spPr>
        <p:txBody>
          <a:bodyPr anchor="b">
            <a:normAutofit/>
          </a:bodyPr>
          <a:lstStyle>
            <a:lvl1pPr marL="0" indent="0" algn="r">
              <a:buNone/>
              <a:defRPr sz="1350">
                <a:latin typeface="Garamond" charset="0"/>
                <a:ea typeface="Garamond" charset="0"/>
                <a:cs typeface="Garamond" charset="0"/>
              </a:defRPr>
            </a:lvl1pPr>
          </a:lstStyle>
          <a:p>
            <a:pPr lvl="0"/>
            <a:r>
              <a:rPr lang="en-US" dirty="0"/>
              <a:t>-Author</a:t>
            </a:r>
          </a:p>
        </p:txBody>
      </p:sp>
      <p:sp>
        <p:nvSpPr>
          <p:cNvPr id="5" name="Text Placeholder 4"/>
          <p:cNvSpPr>
            <a:spLocks noGrp="1"/>
          </p:cNvSpPr>
          <p:nvPr>
            <p:ph type="body" sz="quarter" idx="18" hasCustomPrompt="1"/>
          </p:nvPr>
        </p:nvSpPr>
        <p:spPr>
          <a:xfrm>
            <a:off x="831898" y="693739"/>
            <a:ext cx="7538991" cy="2860734"/>
          </a:xfrm>
        </p:spPr>
        <p:txBody>
          <a:bodyPr anchor="b">
            <a:normAutofit/>
          </a:bodyPr>
          <a:lstStyle>
            <a:lvl1pPr marL="0" indent="0">
              <a:buNone/>
              <a:defRPr sz="2700" b="0" i="1">
                <a:latin typeface="Garamond" charset="0"/>
                <a:ea typeface="Garamond" charset="0"/>
                <a:cs typeface="Garamond" charset="0"/>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“Quote”</a:t>
            </a:r>
          </a:p>
        </p:txBody>
      </p:sp>
      <p:sp>
        <p:nvSpPr>
          <p:cNvPr id="12" name="Date Placeholder 11"/>
          <p:cNvSpPr>
            <a:spLocks noGrp="1"/>
          </p:cNvSpPr>
          <p:nvPr>
            <p:ph type="dt" sz="half" idx="19"/>
          </p:nvPr>
        </p:nvSpPr>
        <p:spPr/>
        <p:txBody>
          <a:bodyPr/>
          <a:lstStyle/>
          <a:p>
            <a:r>
              <a:rPr lang="en-US"/>
              <a:t>3/8/2021</a:t>
            </a:r>
            <a:endParaRPr lang="en-US" dirty="0"/>
          </a:p>
        </p:txBody>
      </p:sp>
      <p:sp>
        <p:nvSpPr>
          <p:cNvPr id="13" name="Footer Placeholder 12"/>
          <p:cNvSpPr>
            <a:spLocks noGrp="1"/>
          </p:cNvSpPr>
          <p:nvPr>
            <p:ph type="ftr" sz="quarter" idx="20"/>
          </p:nvPr>
        </p:nvSpPr>
        <p:spPr/>
        <p:txBody>
          <a:bodyPr/>
          <a:lstStyle/>
          <a:p>
            <a:r>
              <a:rPr lang="en-US"/>
              <a:t>Urban County Policy Board</a:t>
            </a:r>
            <a:endParaRPr lang="en-US" dirty="0"/>
          </a:p>
        </p:txBody>
      </p:sp>
      <p:sp>
        <p:nvSpPr>
          <p:cNvPr id="14" name="Slide Number Placeholder 13"/>
          <p:cNvSpPr>
            <a:spLocks noGrp="1"/>
          </p:cNvSpPr>
          <p:nvPr>
            <p:ph type="sldNum" sz="quarter" idx="21"/>
          </p:nvPr>
        </p:nvSpPr>
        <p:spPr/>
        <p:txBody>
          <a:bodyPr/>
          <a:lstStyle/>
          <a:p>
            <a:fld id="{BD3A08C5-CC68-3947-88A8-A9E34C1A68A7}" type="slidenum">
              <a:rPr lang="en-US" smtClean="0"/>
              <a:pPr/>
              <a:t>‹#›</a:t>
            </a:fld>
            <a:endParaRPr lang="en-US" dirty="0"/>
          </a:p>
        </p:txBody>
      </p:sp>
    </p:spTree>
    <p:extLst>
      <p:ext uri="{BB962C8B-B14F-4D97-AF65-F5344CB8AC3E}">
        <p14:creationId xmlns:p14="http://schemas.microsoft.com/office/powerpoint/2010/main" val="18283371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inal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665505"/>
            <a:ext cx="6858000" cy="1531459"/>
          </a:xfrm>
          <a:prstGeom prst="rect">
            <a:avLst/>
          </a:prstGeom>
        </p:spPr>
        <p:txBody>
          <a:bodyPr anchor="b"/>
          <a:lstStyle>
            <a:lvl1pPr algn="l">
              <a:defRPr sz="4500" baseline="0"/>
            </a:lvl1pPr>
          </a:lstStyle>
          <a:p>
            <a:r>
              <a:rPr lang="en-US" dirty="0"/>
              <a:t>Final slide</a:t>
            </a:r>
          </a:p>
        </p:txBody>
      </p:sp>
      <p:sp>
        <p:nvSpPr>
          <p:cNvPr id="4" name="Date Placeholder 3"/>
          <p:cNvSpPr>
            <a:spLocks noGrp="1"/>
          </p:cNvSpPr>
          <p:nvPr>
            <p:ph type="dt" sz="half" idx="10"/>
          </p:nvPr>
        </p:nvSpPr>
        <p:spPr/>
        <p:txBody>
          <a:bodyPr/>
          <a:lstStyle>
            <a:lvl1pPr>
              <a:defRPr>
                <a:latin typeface="Arial" charset="0"/>
                <a:ea typeface="Arial" charset="0"/>
                <a:cs typeface="Arial" charset="0"/>
              </a:defRPr>
            </a:lvl1pPr>
          </a:lstStyle>
          <a:p>
            <a:r>
              <a:rPr lang="en-US"/>
              <a:t>3/8/2021</a:t>
            </a:r>
            <a:endParaRPr lang="en-US" dirty="0"/>
          </a:p>
        </p:txBody>
      </p:sp>
      <p:sp>
        <p:nvSpPr>
          <p:cNvPr id="5" name="Footer Placeholder 4"/>
          <p:cNvSpPr>
            <a:spLocks noGrp="1"/>
          </p:cNvSpPr>
          <p:nvPr>
            <p:ph type="ftr" sz="quarter" idx="11"/>
          </p:nvPr>
        </p:nvSpPr>
        <p:spPr/>
        <p:txBody>
          <a:bodyPr/>
          <a:lstStyle>
            <a:lvl1pPr>
              <a:defRPr>
                <a:latin typeface="Arial" charset="0"/>
                <a:ea typeface="Arial" charset="0"/>
                <a:cs typeface="Arial" charset="0"/>
              </a:defRPr>
            </a:lvl1pPr>
          </a:lstStyle>
          <a:p>
            <a:r>
              <a:rPr lang="en-US"/>
              <a:t>Urban County Policy Board</a:t>
            </a:r>
            <a:endParaRPr lang="en-US" dirty="0"/>
          </a:p>
        </p:txBody>
      </p:sp>
      <p:sp>
        <p:nvSpPr>
          <p:cNvPr id="6" name="Slide Number Placeholder 5"/>
          <p:cNvSpPr>
            <a:spLocks noGrp="1"/>
          </p:cNvSpPr>
          <p:nvPr>
            <p:ph type="sldNum" sz="quarter" idx="12"/>
          </p:nvPr>
        </p:nvSpPr>
        <p:spPr/>
        <p:txBody>
          <a:bodyPr/>
          <a:lstStyle>
            <a:lvl1pPr>
              <a:defRPr>
                <a:latin typeface="Arial" charset="0"/>
                <a:ea typeface="Arial" charset="0"/>
                <a:cs typeface="Arial" charset="0"/>
              </a:defRPr>
            </a:lvl1pPr>
          </a:lstStyle>
          <a:p>
            <a:fld id="{BD3A08C5-CC68-3947-88A8-A9E34C1A68A7}" type="slidenum">
              <a:rPr lang="en-US" smtClean="0"/>
              <a:pPr/>
              <a:t>‹#›</a:t>
            </a:fld>
            <a:endParaRPr lang="en-US" dirty="0"/>
          </a:p>
        </p:txBody>
      </p:sp>
      <p:sp>
        <p:nvSpPr>
          <p:cNvPr id="7" name="Text Placeholder 4"/>
          <p:cNvSpPr>
            <a:spLocks noGrp="1"/>
          </p:cNvSpPr>
          <p:nvPr>
            <p:ph type="body" sz="quarter" idx="18" hasCustomPrompt="1"/>
          </p:nvPr>
        </p:nvSpPr>
        <p:spPr>
          <a:xfrm>
            <a:off x="1143001" y="3262032"/>
            <a:ext cx="6876261" cy="756271"/>
          </a:xfrm>
        </p:spPr>
        <p:txBody>
          <a:bodyPr anchor="b">
            <a:normAutofit/>
          </a:bodyPr>
          <a:lstStyle>
            <a:lvl1pPr marL="0" indent="0">
              <a:buNone/>
              <a:defRPr sz="2700"/>
            </a:lvl1pPr>
            <a:lvl2pPr marL="342900" indent="0">
              <a:buNone/>
              <a:defRPr/>
            </a:lvl2pPr>
            <a:lvl3pPr marL="685800" indent="0">
              <a:buNone/>
              <a:defRPr/>
            </a:lvl3pPr>
            <a:lvl4pPr marL="1028700" indent="0">
              <a:buNone/>
              <a:defRPr/>
            </a:lvl4pPr>
            <a:lvl5pPr marL="1371600" indent="0">
              <a:buNone/>
              <a:defRPr/>
            </a:lvl5pPr>
          </a:lstStyle>
          <a:p>
            <a:pPr lvl="0"/>
            <a:r>
              <a:rPr lang="en-US" dirty="0"/>
              <a:t>Subhead</a:t>
            </a:r>
          </a:p>
        </p:txBody>
      </p:sp>
      <p:sp>
        <p:nvSpPr>
          <p:cNvPr id="8" name="Text Placeholder 4"/>
          <p:cNvSpPr>
            <a:spLocks noGrp="1"/>
          </p:cNvSpPr>
          <p:nvPr>
            <p:ph type="body" sz="quarter" idx="19" hasCustomPrompt="1"/>
          </p:nvPr>
        </p:nvSpPr>
        <p:spPr>
          <a:xfrm>
            <a:off x="1143001" y="4018305"/>
            <a:ext cx="6876261" cy="1478165"/>
          </a:xfrm>
        </p:spPr>
        <p:txBody>
          <a:bodyPr anchor="b">
            <a:normAutofit/>
          </a:bodyPr>
          <a:lstStyle>
            <a:lvl1pPr marL="0" indent="0">
              <a:buNone/>
              <a:defRPr sz="1500"/>
            </a:lvl1pPr>
            <a:lvl2pPr marL="342900" indent="0">
              <a:buNone/>
              <a:defRPr/>
            </a:lvl2pPr>
            <a:lvl3pPr marL="685800" indent="0">
              <a:buNone/>
              <a:defRPr/>
            </a:lvl3pPr>
            <a:lvl4pPr marL="1028700" indent="0">
              <a:buNone/>
              <a:defRPr/>
            </a:lvl4pPr>
            <a:lvl5pPr marL="1371600" indent="0">
              <a:buNone/>
              <a:defRPr/>
            </a:lvl5pPr>
          </a:lstStyle>
          <a:p>
            <a:pPr lvl="0"/>
            <a:r>
              <a:rPr lang="en-US" dirty="0"/>
              <a:t>Additional info</a:t>
            </a:r>
          </a:p>
        </p:txBody>
      </p:sp>
    </p:spTree>
    <p:extLst>
      <p:ext uri="{BB962C8B-B14F-4D97-AF65-F5344CB8AC3E}">
        <p14:creationId xmlns:p14="http://schemas.microsoft.com/office/powerpoint/2010/main" val="16361223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with headin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1895" y="365126"/>
            <a:ext cx="7700211" cy="673029"/>
          </a:xfrm>
        </p:spPr>
        <p:txBody>
          <a:bodyPr/>
          <a:lstStyle/>
          <a:p>
            <a:r>
              <a:rPr lang="en-US" dirty="0"/>
              <a:t>Slide title</a:t>
            </a:r>
          </a:p>
        </p:txBody>
      </p:sp>
      <p:sp>
        <p:nvSpPr>
          <p:cNvPr id="3" name="Date Placeholder 2"/>
          <p:cNvSpPr>
            <a:spLocks noGrp="1"/>
          </p:cNvSpPr>
          <p:nvPr>
            <p:ph type="dt" sz="half" idx="10"/>
          </p:nvPr>
        </p:nvSpPr>
        <p:spPr/>
        <p:txBody>
          <a:bodyPr/>
          <a:lstStyle/>
          <a:p>
            <a:r>
              <a:rPr lang="en-US"/>
              <a:t>3/8/2021</a:t>
            </a:r>
            <a:endParaRPr lang="en-US" dirty="0"/>
          </a:p>
        </p:txBody>
      </p:sp>
      <p:sp>
        <p:nvSpPr>
          <p:cNvPr id="4" name="Footer Placeholder 3"/>
          <p:cNvSpPr>
            <a:spLocks noGrp="1"/>
          </p:cNvSpPr>
          <p:nvPr>
            <p:ph type="ftr" sz="quarter" idx="11"/>
          </p:nvPr>
        </p:nvSpPr>
        <p:spPr/>
        <p:txBody>
          <a:bodyPr/>
          <a:lstStyle/>
          <a:p>
            <a:r>
              <a:rPr lang="en-US"/>
              <a:t>Urban County Policy Board</a:t>
            </a:r>
            <a:endParaRPr lang="en-US" dirty="0"/>
          </a:p>
        </p:txBody>
      </p:sp>
      <p:sp>
        <p:nvSpPr>
          <p:cNvPr id="5" name="Slide Number Placeholder 4"/>
          <p:cNvSpPr>
            <a:spLocks noGrp="1"/>
          </p:cNvSpPr>
          <p:nvPr>
            <p:ph type="sldNum" sz="quarter" idx="12"/>
          </p:nvPr>
        </p:nvSpPr>
        <p:spPr/>
        <p:txBody>
          <a:bodyPr/>
          <a:lstStyle/>
          <a:p>
            <a:fld id="{BD3A08C5-CC68-3947-88A8-A9E34C1A68A7}" type="slidenum">
              <a:rPr lang="en-US" smtClean="0"/>
              <a:pPr/>
              <a:t>‹#›</a:t>
            </a:fld>
            <a:endParaRPr lang="en-US" dirty="0"/>
          </a:p>
        </p:txBody>
      </p:sp>
      <p:cxnSp>
        <p:nvCxnSpPr>
          <p:cNvPr id="6" name="Straight Connector 5"/>
          <p:cNvCxnSpPr/>
          <p:nvPr userDrawn="1"/>
        </p:nvCxnSpPr>
        <p:spPr>
          <a:xfrm>
            <a:off x="721896" y="1038154"/>
            <a:ext cx="7700210" cy="0"/>
          </a:xfrm>
          <a:prstGeom prst="line">
            <a:avLst/>
          </a:prstGeom>
          <a:ln w="38100">
            <a:solidFill>
              <a:srgbClr val="D8872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72021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lank with heading, short underlin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en-US"/>
              <a:t>3/8/2021</a:t>
            </a:r>
            <a:endParaRPr lang="en-US" dirty="0"/>
          </a:p>
        </p:txBody>
      </p:sp>
      <p:sp>
        <p:nvSpPr>
          <p:cNvPr id="6" name="Footer Placeholder 5"/>
          <p:cNvSpPr>
            <a:spLocks noGrp="1"/>
          </p:cNvSpPr>
          <p:nvPr>
            <p:ph type="ftr" sz="quarter" idx="11"/>
          </p:nvPr>
        </p:nvSpPr>
        <p:spPr/>
        <p:txBody>
          <a:bodyPr/>
          <a:lstStyle/>
          <a:p>
            <a:r>
              <a:rPr lang="en-US"/>
              <a:t>Urban County Policy Board</a:t>
            </a:r>
            <a:endParaRPr lang="en-US" dirty="0"/>
          </a:p>
        </p:txBody>
      </p:sp>
      <p:sp>
        <p:nvSpPr>
          <p:cNvPr id="7" name="Slide Number Placeholder 6"/>
          <p:cNvSpPr>
            <a:spLocks noGrp="1"/>
          </p:cNvSpPr>
          <p:nvPr>
            <p:ph type="sldNum" sz="quarter" idx="12"/>
          </p:nvPr>
        </p:nvSpPr>
        <p:spPr/>
        <p:txBody>
          <a:bodyPr/>
          <a:lstStyle/>
          <a:p>
            <a:fld id="{BD3A08C5-CC68-3947-88A8-A9E34C1A68A7}" type="slidenum">
              <a:rPr lang="en-US" smtClean="0"/>
              <a:pPr/>
              <a:t>‹#›</a:t>
            </a:fld>
            <a:endParaRPr lang="en-US" dirty="0"/>
          </a:p>
        </p:txBody>
      </p:sp>
      <p:sp>
        <p:nvSpPr>
          <p:cNvPr id="8" name="Title 1"/>
          <p:cNvSpPr>
            <a:spLocks noGrp="1"/>
          </p:cNvSpPr>
          <p:nvPr>
            <p:ph type="title" hasCustomPrompt="1"/>
          </p:nvPr>
        </p:nvSpPr>
        <p:spPr>
          <a:xfrm>
            <a:off x="721895" y="365126"/>
            <a:ext cx="7700211" cy="673029"/>
          </a:xfrm>
        </p:spPr>
        <p:txBody>
          <a:bodyPr/>
          <a:lstStyle/>
          <a:p>
            <a:r>
              <a:rPr lang="en-US" dirty="0"/>
              <a:t>Slide title</a:t>
            </a:r>
          </a:p>
        </p:txBody>
      </p:sp>
      <p:cxnSp>
        <p:nvCxnSpPr>
          <p:cNvPr id="9" name="Straight Connector 8"/>
          <p:cNvCxnSpPr/>
          <p:nvPr userDrawn="1"/>
        </p:nvCxnSpPr>
        <p:spPr>
          <a:xfrm>
            <a:off x="721895" y="1038154"/>
            <a:ext cx="4532468" cy="0"/>
          </a:xfrm>
          <a:prstGeom prst="line">
            <a:avLst/>
          </a:prstGeom>
          <a:ln w="38100">
            <a:solidFill>
              <a:srgbClr val="D8872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7600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p:spTree>
      <p:nvGrpSpPr>
        <p:cNvPr id="1" name=""/>
        <p:cNvGrpSpPr/>
        <p:nvPr/>
      </p:nvGrpSpPr>
      <p:grpSpPr>
        <a:xfrm>
          <a:off x="0" y="0"/>
          <a:ext cx="0" cy="0"/>
          <a:chOff x="0" y="0"/>
          <a:chExt cx="0" cy="0"/>
        </a:xfrm>
      </p:grpSpPr>
      <p:sp>
        <p:nvSpPr>
          <p:cNvPr id="8" name="Content Placeholder 7"/>
          <p:cNvSpPr>
            <a:spLocks noGrp="1"/>
          </p:cNvSpPr>
          <p:nvPr>
            <p:ph sz="quarter" idx="13" hasCustomPrompt="1"/>
          </p:nvPr>
        </p:nvSpPr>
        <p:spPr>
          <a:xfrm>
            <a:off x="721896" y="1120846"/>
            <a:ext cx="7700210" cy="4739180"/>
          </a:xfrm>
        </p:spPr>
        <p:txBody>
          <a:bodyPr>
            <a:normAutofit/>
          </a:bodyPr>
          <a:lstStyle>
            <a:lvl1pPr>
              <a:defRPr sz="2100"/>
            </a:lvl1pPr>
          </a:lstStyle>
          <a:p>
            <a:pPr lvl="0"/>
            <a:r>
              <a:rPr lang="en-US" dirty="0"/>
              <a:t>Point 1</a:t>
            </a:r>
          </a:p>
          <a:p>
            <a:pPr lvl="0"/>
            <a:r>
              <a:rPr lang="en-US" dirty="0"/>
              <a:t>Point 2</a:t>
            </a:r>
          </a:p>
          <a:p>
            <a:pPr lvl="0"/>
            <a:r>
              <a:rPr lang="en-US" dirty="0"/>
              <a:t>Point 3</a:t>
            </a:r>
          </a:p>
        </p:txBody>
      </p:sp>
      <p:cxnSp>
        <p:nvCxnSpPr>
          <p:cNvPr id="20" name="Straight Connector 19"/>
          <p:cNvCxnSpPr/>
          <p:nvPr userDrawn="1"/>
        </p:nvCxnSpPr>
        <p:spPr>
          <a:xfrm>
            <a:off x="721896" y="1038154"/>
            <a:ext cx="7700210" cy="0"/>
          </a:xfrm>
          <a:prstGeom prst="line">
            <a:avLst/>
          </a:prstGeom>
          <a:ln w="38100">
            <a:solidFill>
              <a:srgbClr val="D8872A"/>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hasCustomPrompt="1"/>
          </p:nvPr>
        </p:nvSpPr>
        <p:spPr/>
        <p:txBody>
          <a:bodyPr/>
          <a:lstStyle/>
          <a:p>
            <a:r>
              <a:rPr lang="en-US" dirty="0"/>
              <a:t>Slide title</a:t>
            </a:r>
          </a:p>
        </p:txBody>
      </p:sp>
      <p:sp>
        <p:nvSpPr>
          <p:cNvPr id="12" name="Date Placeholder 11"/>
          <p:cNvSpPr>
            <a:spLocks noGrp="1"/>
          </p:cNvSpPr>
          <p:nvPr>
            <p:ph type="dt" sz="half" idx="14"/>
          </p:nvPr>
        </p:nvSpPr>
        <p:spPr/>
        <p:txBody>
          <a:bodyPr/>
          <a:lstStyle/>
          <a:p>
            <a:r>
              <a:rPr lang="en-US"/>
              <a:t>3/8/2021</a:t>
            </a:r>
            <a:endParaRPr lang="en-US" dirty="0"/>
          </a:p>
        </p:txBody>
      </p:sp>
      <p:sp>
        <p:nvSpPr>
          <p:cNvPr id="13" name="Footer Placeholder 12"/>
          <p:cNvSpPr>
            <a:spLocks noGrp="1"/>
          </p:cNvSpPr>
          <p:nvPr>
            <p:ph type="ftr" sz="quarter" idx="15"/>
          </p:nvPr>
        </p:nvSpPr>
        <p:spPr/>
        <p:txBody>
          <a:bodyPr/>
          <a:lstStyle/>
          <a:p>
            <a:r>
              <a:rPr lang="en-US"/>
              <a:t>Urban County Policy Board</a:t>
            </a:r>
            <a:endParaRPr lang="en-US" dirty="0"/>
          </a:p>
        </p:txBody>
      </p:sp>
      <p:sp>
        <p:nvSpPr>
          <p:cNvPr id="14" name="Slide Number Placeholder 13"/>
          <p:cNvSpPr>
            <a:spLocks noGrp="1"/>
          </p:cNvSpPr>
          <p:nvPr>
            <p:ph type="sldNum" sz="quarter" idx="16"/>
          </p:nvPr>
        </p:nvSpPr>
        <p:spPr/>
        <p:txBody>
          <a:bodyPr/>
          <a:lstStyle/>
          <a:p>
            <a:fld id="{BD3A08C5-CC68-3947-88A8-A9E34C1A68A7}" type="slidenum">
              <a:rPr lang="en-US" smtClean="0"/>
              <a:pPr/>
              <a:t>‹#›</a:t>
            </a:fld>
            <a:endParaRPr lang="en-US" dirty="0"/>
          </a:p>
        </p:txBody>
      </p:sp>
    </p:spTree>
    <p:extLst>
      <p:ext uri="{BB962C8B-B14F-4D97-AF65-F5344CB8AC3E}">
        <p14:creationId xmlns:p14="http://schemas.microsoft.com/office/powerpoint/2010/main" val="3826725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a:t>3/8/2021</a:t>
            </a:r>
            <a:endParaRPr lang="en-US" dirty="0"/>
          </a:p>
        </p:txBody>
      </p:sp>
      <p:sp>
        <p:nvSpPr>
          <p:cNvPr id="4" name="Footer Placeholder 3"/>
          <p:cNvSpPr>
            <a:spLocks noGrp="1"/>
          </p:cNvSpPr>
          <p:nvPr>
            <p:ph type="ftr" sz="quarter" idx="11"/>
          </p:nvPr>
        </p:nvSpPr>
        <p:spPr/>
        <p:txBody>
          <a:bodyPr/>
          <a:lstStyle/>
          <a:p>
            <a:r>
              <a:rPr lang="en-US"/>
              <a:t>Urban County Policy Board</a:t>
            </a:r>
            <a:endParaRPr lang="en-US" dirty="0"/>
          </a:p>
        </p:txBody>
      </p:sp>
      <p:sp>
        <p:nvSpPr>
          <p:cNvPr id="5" name="Slide Number Placeholder 4"/>
          <p:cNvSpPr>
            <a:spLocks noGrp="1"/>
          </p:cNvSpPr>
          <p:nvPr>
            <p:ph type="sldNum" sz="quarter" idx="12"/>
          </p:nvPr>
        </p:nvSpPr>
        <p:spPr/>
        <p:txBody>
          <a:bodyPr/>
          <a:lstStyle/>
          <a:p>
            <a:fld id="{BD3A08C5-CC68-3947-88A8-A9E34C1A68A7}" type="slidenum">
              <a:rPr lang="en-US" smtClean="0"/>
              <a:pPr/>
              <a:t>‹#›</a:t>
            </a:fld>
            <a:endParaRPr lang="en-US" dirty="0"/>
          </a:p>
        </p:txBody>
      </p:sp>
    </p:spTree>
    <p:extLst>
      <p:ext uri="{BB962C8B-B14F-4D97-AF65-F5344CB8AC3E}">
        <p14:creationId xmlns:p14="http://schemas.microsoft.com/office/powerpoint/2010/main" val="7712604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ull photo slide, white footer">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6858000"/>
          </a:xfrm>
          <a:prstGeom prst="rect">
            <a:avLst/>
          </a:prstGeom>
        </p:spPr>
        <p:txBody>
          <a:bodyPr anchor="ctr"/>
          <a:lstStyle>
            <a:lvl1pPr marL="0" indent="0">
              <a:buNone/>
              <a:defRPr sz="1800" baseline="0">
                <a:latin typeface="Arial" charset="0"/>
                <a:ea typeface="Arial" charset="0"/>
                <a:cs typeface="Arial" charset="0"/>
                <a:sym typeface="Wingdings"/>
              </a:defRPr>
            </a:lvl1pPr>
          </a:lstStyle>
          <a:p>
            <a:r>
              <a:rPr lang="en-US" dirty="0"/>
              <a:t>To place background image, click icon</a:t>
            </a:r>
          </a:p>
        </p:txBody>
      </p:sp>
      <p:sp>
        <p:nvSpPr>
          <p:cNvPr id="12" name="Picture Placeholder 11"/>
          <p:cNvSpPr>
            <a:spLocks noGrp="1"/>
          </p:cNvSpPr>
          <p:nvPr>
            <p:ph type="pic" sz="quarter" idx="14" hasCustomPrompt="1"/>
          </p:nvPr>
        </p:nvSpPr>
        <p:spPr>
          <a:xfrm>
            <a:off x="174107" y="5981332"/>
            <a:ext cx="676656" cy="612648"/>
          </a:xfrm>
          <a:prstGeom prst="rect">
            <a:avLst/>
          </a:prstGeom>
          <a:blipFill>
            <a:blip r:embed="rId2"/>
            <a:stretch>
              <a:fillRect/>
            </a:stretch>
          </a:blipFill>
          <a:ln>
            <a:noFill/>
          </a:ln>
        </p:spPr>
        <p:txBody>
          <a:bodyPr wrap="none"/>
          <a:lstStyle>
            <a:lvl1pPr marL="0" indent="0">
              <a:buNone/>
              <a:defRPr/>
            </a:lvl1pPr>
          </a:lstStyle>
          <a:p>
            <a:r>
              <a:rPr lang="en-US" dirty="0"/>
              <a:t> </a:t>
            </a:r>
          </a:p>
        </p:txBody>
      </p:sp>
      <p:sp>
        <p:nvSpPr>
          <p:cNvPr id="7" name="Date Placeholder 3"/>
          <p:cNvSpPr>
            <a:spLocks noGrp="1"/>
          </p:cNvSpPr>
          <p:nvPr>
            <p:ph type="dt" sz="half" idx="2"/>
          </p:nvPr>
        </p:nvSpPr>
        <p:spPr>
          <a:xfrm>
            <a:off x="7827762" y="6459485"/>
            <a:ext cx="726086" cy="365125"/>
          </a:xfrm>
          <a:prstGeom prst="rect">
            <a:avLst/>
          </a:prstGeom>
        </p:spPr>
        <p:txBody>
          <a:bodyPr vert="horz" lIns="91440" tIns="45720" rIns="91440" bIns="45720" rtlCol="0" anchor="ctr"/>
          <a:lstStyle>
            <a:lvl1pPr algn="r">
              <a:defRPr sz="900">
                <a:solidFill>
                  <a:schemeClr val="bg1"/>
                </a:solidFill>
                <a:latin typeface="Arial" charset="0"/>
                <a:ea typeface="Arial" charset="0"/>
                <a:cs typeface="Arial" charset="0"/>
              </a:defRPr>
            </a:lvl1pPr>
          </a:lstStyle>
          <a:p>
            <a:r>
              <a:rPr lang="en-US"/>
              <a:t>3/8/2021</a:t>
            </a:r>
            <a:endParaRPr lang="en-US" dirty="0"/>
          </a:p>
        </p:txBody>
      </p:sp>
      <p:sp>
        <p:nvSpPr>
          <p:cNvPr id="8" name="Footer Placeholder 4"/>
          <p:cNvSpPr>
            <a:spLocks noGrp="1"/>
          </p:cNvSpPr>
          <p:nvPr>
            <p:ph type="ftr" sz="quarter" idx="3"/>
          </p:nvPr>
        </p:nvSpPr>
        <p:spPr>
          <a:xfrm>
            <a:off x="2282563" y="6459485"/>
            <a:ext cx="5736698" cy="365125"/>
          </a:xfrm>
          <a:prstGeom prst="rect">
            <a:avLst/>
          </a:prstGeom>
        </p:spPr>
        <p:txBody>
          <a:bodyPr vert="horz" lIns="91440" tIns="45720" rIns="91440" bIns="45720" rtlCol="0" anchor="ctr"/>
          <a:lstStyle>
            <a:lvl1pPr algn="r">
              <a:defRPr sz="900" b="1">
                <a:solidFill>
                  <a:schemeClr val="bg1"/>
                </a:solidFill>
                <a:latin typeface="Arial" charset="0"/>
                <a:ea typeface="Arial" charset="0"/>
                <a:cs typeface="Arial" charset="0"/>
              </a:defRPr>
            </a:lvl1pPr>
          </a:lstStyle>
          <a:p>
            <a:r>
              <a:rPr lang="en-US"/>
              <a:t>Urban County Policy Board</a:t>
            </a:r>
            <a:endParaRPr lang="en-US" dirty="0"/>
          </a:p>
        </p:txBody>
      </p:sp>
      <p:sp>
        <p:nvSpPr>
          <p:cNvPr id="14" name="Slide Number Placeholder 5"/>
          <p:cNvSpPr>
            <a:spLocks noGrp="1"/>
          </p:cNvSpPr>
          <p:nvPr>
            <p:ph type="sldNum" sz="quarter" idx="4"/>
          </p:nvPr>
        </p:nvSpPr>
        <p:spPr>
          <a:xfrm>
            <a:off x="8577226" y="6459485"/>
            <a:ext cx="428625" cy="365125"/>
          </a:xfrm>
          <a:prstGeom prst="rect">
            <a:avLst/>
          </a:prstGeom>
        </p:spPr>
        <p:txBody>
          <a:bodyPr vert="horz" lIns="91440" tIns="45720" rIns="91440" bIns="45720" rtlCol="0" anchor="ctr"/>
          <a:lstStyle>
            <a:lvl1pPr algn="r">
              <a:defRPr sz="900" b="1" i="0">
                <a:solidFill>
                  <a:schemeClr val="bg1"/>
                </a:solidFill>
                <a:latin typeface="Arial" charset="0"/>
                <a:ea typeface="Arial" charset="0"/>
                <a:cs typeface="Arial" charset="0"/>
              </a:defRPr>
            </a:lvl1pPr>
          </a:lstStyle>
          <a:p>
            <a:fld id="{BD3A08C5-CC68-3947-88A8-A9E34C1A68A7}" type="slidenum">
              <a:rPr lang="en-US" smtClean="0"/>
              <a:pPr/>
              <a:t>‹#›</a:t>
            </a:fld>
            <a:endParaRPr lang="en-US" dirty="0"/>
          </a:p>
        </p:txBody>
      </p:sp>
    </p:spTree>
    <p:extLst>
      <p:ext uri="{BB962C8B-B14F-4D97-AF65-F5344CB8AC3E}">
        <p14:creationId xmlns:p14="http://schemas.microsoft.com/office/powerpoint/2010/main" val="7169737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10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lide, full image, option 1">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6858000"/>
          </a:xfrm>
          <a:prstGeom prst="rect">
            <a:avLst/>
          </a:prstGeom>
        </p:spPr>
        <p:txBody>
          <a:bodyPr anchor="ctr"/>
          <a:lstStyle>
            <a:lvl1pPr marL="0" indent="0" algn="l">
              <a:buNone/>
              <a:defRPr sz="1800" baseline="0">
                <a:latin typeface="Arial" charset="0"/>
                <a:ea typeface="Arial" charset="0"/>
                <a:cs typeface="Arial" charset="0"/>
                <a:sym typeface="Wingdings"/>
              </a:defRPr>
            </a:lvl1pPr>
          </a:lstStyle>
          <a:p>
            <a:r>
              <a:rPr lang="en-US" dirty="0"/>
              <a:t>To place background image, click icon</a:t>
            </a:r>
          </a:p>
        </p:txBody>
      </p:sp>
      <p:sp>
        <p:nvSpPr>
          <p:cNvPr id="16" name="Text Placeholder 2"/>
          <p:cNvSpPr>
            <a:spLocks noGrp="1"/>
          </p:cNvSpPr>
          <p:nvPr>
            <p:ph type="body" sz="quarter" idx="16" hasCustomPrompt="1"/>
          </p:nvPr>
        </p:nvSpPr>
        <p:spPr>
          <a:xfrm>
            <a:off x="304800" y="1594827"/>
            <a:ext cx="7694455" cy="476250"/>
          </a:xfrm>
          <a:prstGeom prst="rect">
            <a:avLst/>
          </a:prstGeom>
        </p:spPr>
        <p:txBody>
          <a:bodyPr/>
          <a:lstStyle>
            <a:lvl1pPr marL="0" indent="0">
              <a:buNone/>
              <a:defRPr sz="2100">
                <a:solidFill>
                  <a:srgbClr val="FFFFFF"/>
                </a:solidFill>
                <a:latin typeface="Arial" charset="0"/>
                <a:ea typeface="Arial" charset="0"/>
                <a:cs typeface="Arial" charset="0"/>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Subtitle</a:t>
            </a:r>
          </a:p>
        </p:txBody>
      </p:sp>
      <p:sp>
        <p:nvSpPr>
          <p:cNvPr id="3" name="Text Placeholder 2"/>
          <p:cNvSpPr>
            <a:spLocks noGrp="1"/>
          </p:cNvSpPr>
          <p:nvPr>
            <p:ph type="body" sz="quarter" idx="15" hasCustomPrompt="1"/>
          </p:nvPr>
        </p:nvSpPr>
        <p:spPr>
          <a:xfrm>
            <a:off x="304800" y="572203"/>
            <a:ext cx="7694455" cy="1079500"/>
          </a:xfrm>
          <a:prstGeom prst="rect">
            <a:avLst/>
          </a:prstGeom>
        </p:spPr>
        <p:txBody>
          <a:bodyPr/>
          <a:lstStyle>
            <a:lvl1pPr marL="0" indent="0">
              <a:buNone/>
              <a:defRPr sz="4500">
                <a:solidFill>
                  <a:srgbClr val="FFFFFF"/>
                </a:solidFill>
                <a:latin typeface="Gill Sans" charset="0"/>
                <a:ea typeface="Gill Sans" charset="0"/>
                <a:cs typeface="Gill Sans" charset="0"/>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Presentation title</a:t>
            </a:r>
          </a:p>
        </p:txBody>
      </p:sp>
      <p:sp>
        <p:nvSpPr>
          <p:cNvPr id="12" name="Picture Placeholder 11"/>
          <p:cNvSpPr>
            <a:spLocks noGrp="1"/>
          </p:cNvSpPr>
          <p:nvPr>
            <p:ph type="pic" sz="quarter" idx="14" hasCustomPrompt="1"/>
          </p:nvPr>
        </p:nvSpPr>
        <p:spPr>
          <a:xfrm>
            <a:off x="174107" y="5981332"/>
            <a:ext cx="676656" cy="612648"/>
          </a:xfrm>
          <a:prstGeom prst="rect">
            <a:avLst/>
          </a:prstGeom>
          <a:blipFill>
            <a:blip r:embed="rId2"/>
            <a:stretch>
              <a:fillRect/>
            </a:stretch>
          </a:blipFill>
          <a:ln>
            <a:noFill/>
          </a:ln>
        </p:spPr>
        <p:txBody>
          <a:bodyPr wrap="none"/>
          <a:lstStyle>
            <a:lvl1pPr marL="0" indent="0">
              <a:buNone/>
              <a:defRPr/>
            </a:lvl1pPr>
          </a:lstStyle>
          <a:p>
            <a:r>
              <a:rPr lang="en-US" dirty="0"/>
              <a:t> </a:t>
            </a:r>
          </a:p>
        </p:txBody>
      </p:sp>
      <p:sp>
        <p:nvSpPr>
          <p:cNvPr id="8" name="Date Placeholder 3"/>
          <p:cNvSpPr>
            <a:spLocks noGrp="1"/>
          </p:cNvSpPr>
          <p:nvPr>
            <p:ph type="dt" sz="half" idx="10"/>
          </p:nvPr>
        </p:nvSpPr>
        <p:spPr>
          <a:xfrm>
            <a:off x="7827762" y="6459485"/>
            <a:ext cx="726086" cy="365125"/>
          </a:xfrm>
          <a:prstGeom prst="rect">
            <a:avLst/>
          </a:prstGeom>
        </p:spPr>
        <p:txBody>
          <a:bodyPr anchor="ctr"/>
          <a:lstStyle>
            <a:lvl1pPr algn="r">
              <a:defRPr sz="900">
                <a:solidFill>
                  <a:schemeClr val="bg1"/>
                </a:solidFill>
                <a:latin typeface="Arial" charset="0"/>
                <a:ea typeface="Arial" charset="0"/>
                <a:cs typeface="Arial" charset="0"/>
              </a:defRPr>
            </a:lvl1pPr>
          </a:lstStyle>
          <a:p>
            <a:r>
              <a:rPr lang="en-US"/>
              <a:t>3/8/2021</a:t>
            </a:r>
            <a:endParaRPr lang="en-US" dirty="0"/>
          </a:p>
        </p:txBody>
      </p:sp>
      <p:sp>
        <p:nvSpPr>
          <p:cNvPr id="10" name="Footer Placeholder 4"/>
          <p:cNvSpPr>
            <a:spLocks noGrp="1"/>
          </p:cNvSpPr>
          <p:nvPr>
            <p:ph type="ftr" sz="quarter" idx="11"/>
          </p:nvPr>
        </p:nvSpPr>
        <p:spPr>
          <a:xfrm>
            <a:off x="2282563" y="6459485"/>
            <a:ext cx="5736698" cy="365125"/>
          </a:xfrm>
          <a:prstGeom prst="rect">
            <a:avLst/>
          </a:prstGeom>
        </p:spPr>
        <p:txBody>
          <a:bodyPr anchor="ctr"/>
          <a:lstStyle>
            <a:lvl1pPr algn="r">
              <a:defRPr sz="900" b="1">
                <a:solidFill>
                  <a:schemeClr val="bg1"/>
                </a:solidFill>
                <a:latin typeface="Arial" charset="0"/>
                <a:ea typeface="Arial" charset="0"/>
                <a:cs typeface="Arial" charset="0"/>
              </a:defRPr>
            </a:lvl1pPr>
          </a:lstStyle>
          <a:p>
            <a:r>
              <a:rPr lang="en-US"/>
              <a:t>Urban County Policy Board</a:t>
            </a:r>
            <a:endParaRPr lang="en-US" dirty="0"/>
          </a:p>
        </p:txBody>
      </p:sp>
      <p:sp>
        <p:nvSpPr>
          <p:cNvPr id="11" name="Slide Number Placeholder 5"/>
          <p:cNvSpPr>
            <a:spLocks noGrp="1"/>
          </p:cNvSpPr>
          <p:nvPr>
            <p:ph type="sldNum" sz="quarter" idx="12"/>
          </p:nvPr>
        </p:nvSpPr>
        <p:spPr>
          <a:xfrm>
            <a:off x="8577226" y="6459485"/>
            <a:ext cx="428625" cy="365125"/>
          </a:xfrm>
          <a:prstGeom prst="rect">
            <a:avLst/>
          </a:prstGeom>
        </p:spPr>
        <p:txBody>
          <a:bodyPr anchor="ctr"/>
          <a:lstStyle>
            <a:lvl1pPr algn="r">
              <a:defRPr sz="900" b="1">
                <a:solidFill>
                  <a:schemeClr val="bg1"/>
                </a:solidFill>
                <a:latin typeface="Arial" charset="0"/>
                <a:ea typeface="Arial" charset="0"/>
                <a:cs typeface="Arial" charset="0"/>
              </a:defRPr>
            </a:lvl1pPr>
          </a:lstStyle>
          <a:p>
            <a:fld id="{BD3A08C5-CC68-3947-88A8-A9E34C1A68A7}" type="slidenum">
              <a:rPr lang="en-US" smtClean="0"/>
              <a:pPr/>
              <a:t>‹#›</a:t>
            </a:fld>
            <a:endParaRPr lang="en-US" dirty="0"/>
          </a:p>
        </p:txBody>
      </p:sp>
    </p:spTree>
    <p:extLst>
      <p:ext uri="{BB962C8B-B14F-4D97-AF65-F5344CB8AC3E}">
        <p14:creationId xmlns:p14="http://schemas.microsoft.com/office/powerpoint/2010/main" val="5827591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108"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full image, option 2">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6858000"/>
          </a:xfrm>
          <a:prstGeom prst="rect">
            <a:avLst/>
          </a:prstGeom>
        </p:spPr>
        <p:txBody>
          <a:bodyPr anchor="ctr"/>
          <a:lstStyle>
            <a:lvl1pPr marL="0" indent="0">
              <a:buNone/>
              <a:defRPr sz="1800" baseline="0">
                <a:latin typeface="Arial" charset="0"/>
                <a:ea typeface="Arial" charset="0"/>
                <a:cs typeface="Arial" charset="0"/>
                <a:sym typeface="Wingdings"/>
              </a:defRPr>
            </a:lvl1pPr>
          </a:lstStyle>
          <a:p>
            <a:r>
              <a:rPr lang="en-US" dirty="0"/>
              <a:t>To place background image, click icon</a:t>
            </a:r>
          </a:p>
        </p:txBody>
      </p:sp>
      <p:sp>
        <p:nvSpPr>
          <p:cNvPr id="16" name="Text Placeholder 2"/>
          <p:cNvSpPr>
            <a:spLocks noGrp="1"/>
          </p:cNvSpPr>
          <p:nvPr>
            <p:ph type="body" sz="quarter" idx="16" hasCustomPrompt="1"/>
          </p:nvPr>
        </p:nvSpPr>
        <p:spPr>
          <a:xfrm>
            <a:off x="304800" y="1594827"/>
            <a:ext cx="7694455" cy="476250"/>
          </a:xfrm>
          <a:prstGeom prst="rect">
            <a:avLst/>
          </a:prstGeom>
        </p:spPr>
        <p:txBody>
          <a:bodyPr/>
          <a:lstStyle>
            <a:lvl1pPr marL="0" indent="0">
              <a:buNone/>
              <a:defRPr sz="2100">
                <a:solidFill>
                  <a:srgbClr val="005A5B"/>
                </a:solidFill>
                <a:latin typeface="Arial" charset="0"/>
                <a:ea typeface="Arial" charset="0"/>
                <a:cs typeface="Arial" charset="0"/>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Subtitle</a:t>
            </a:r>
          </a:p>
        </p:txBody>
      </p:sp>
      <p:sp>
        <p:nvSpPr>
          <p:cNvPr id="3" name="Text Placeholder 2"/>
          <p:cNvSpPr>
            <a:spLocks noGrp="1"/>
          </p:cNvSpPr>
          <p:nvPr>
            <p:ph type="body" sz="quarter" idx="15" hasCustomPrompt="1"/>
          </p:nvPr>
        </p:nvSpPr>
        <p:spPr>
          <a:xfrm>
            <a:off x="304800" y="572203"/>
            <a:ext cx="7694455" cy="1079500"/>
          </a:xfrm>
          <a:prstGeom prst="rect">
            <a:avLst/>
          </a:prstGeom>
        </p:spPr>
        <p:txBody>
          <a:bodyPr/>
          <a:lstStyle>
            <a:lvl1pPr marL="0" indent="0">
              <a:buNone/>
              <a:defRPr sz="4500">
                <a:solidFill>
                  <a:srgbClr val="005A5B"/>
                </a:solidFill>
                <a:latin typeface="Gill Sans" charset="0"/>
                <a:ea typeface="Gill Sans" charset="0"/>
                <a:cs typeface="Gill Sans" charset="0"/>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Presentation title</a:t>
            </a:r>
          </a:p>
        </p:txBody>
      </p:sp>
      <p:sp>
        <p:nvSpPr>
          <p:cNvPr id="12" name="Picture Placeholder 11"/>
          <p:cNvSpPr>
            <a:spLocks noGrp="1"/>
          </p:cNvSpPr>
          <p:nvPr>
            <p:ph type="pic" sz="quarter" idx="14" hasCustomPrompt="1"/>
          </p:nvPr>
        </p:nvSpPr>
        <p:spPr>
          <a:xfrm>
            <a:off x="174107" y="5981332"/>
            <a:ext cx="676656" cy="612648"/>
          </a:xfrm>
          <a:prstGeom prst="rect">
            <a:avLst/>
          </a:prstGeom>
          <a:blipFill>
            <a:blip r:embed="rId2"/>
            <a:stretch>
              <a:fillRect/>
            </a:stretch>
          </a:blipFill>
          <a:ln>
            <a:noFill/>
          </a:ln>
        </p:spPr>
        <p:txBody>
          <a:bodyPr wrap="none"/>
          <a:lstStyle>
            <a:lvl1pPr marL="0" indent="0">
              <a:buNone/>
              <a:defRPr/>
            </a:lvl1pPr>
          </a:lstStyle>
          <a:p>
            <a:r>
              <a:rPr lang="en-US" dirty="0"/>
              <a:t> </a:t>
            </a:r>
          </a:p>
        </p:txBody>
      </p:sp>
      <p:sp>
        <p:nvSpPr>
          <p:cNvPr id="4" name="Content Placeholder 3"/>
          <p:cNvSpPr>
            <a:spLocks noGrp="1"/>
          </p:cNvSpPr>
          <p:nvPr>
            <p:ph sz="quarter" idx="19" hasCustomPrompt="1"/>
          </p:nvPr>
        </p:nvSpPr>
        <p:spPr>
          <a:xfrm>
            <a:off x="0" y="6254496"/>
            <a:ext cx="9141714" cy="603504"/>
          </a:xfrm>
          <a:prstGeom prst="rect">
            <a:avLst/>
          </a:prstGeom>
          <a:blipFill>
            <a:blip r:embed="rId3"/>
            <a:stretch>
              <a:fillRect/>
            </a:stretch>
          </a:blipFill>
        </p:spPr>
        <p:txBody>
          <a:bodyPr/>
          <a:lstStyle>
            <a:lvl1pPr marL="0" indent="0">
              <a:buNone/>
              <a:defRPr baseline="0"/>
            </a:lvl1pPr>
          </a:lstStyle>
          <a:p>
            <a:pPr lvl="0"/>
            <a:r>
              <a:rPr lang="en-US"/>
              <a:t> </a:t>
            </a:r>
            <a:endParaRPr lang="en-US" dirty="0"/>
          </a:p>
        </p:txBody>
      </p:sp>
      <p:sp>
        <p:nvSpPr>
          <p:cNvPr id="10" name="Date Placeholder 3"/>
          <p:cNvSpPr>
            <a:spLocks noGrp="1"/>
          </p:cNvSpPr>
          <p:nvPr>
            <p:ph type="dt" sz="half" idx="10"/>
          </p:nvPr>
        </p:nvSpPr>
        <p:spPr>
          <a:xfrm>
            <a:off x="7827762" y="6459485"/>
            <a:ext cx="726086" cy="365125"/>
          </a:xfrm>
          <a:prstGeom prst="rect">
            <a:avLst/>
          </a:prstGeom>
        </p:spPr>
        <p:txBody>
          <a:bodyPr anchor="ctr"/>
          <a:lstStyle>
            <a:lvl1pPr algn="r">
              <a:defRPr sz="900">
                <a:solidFill>
                  <a:schemeClr val="accent1"/>
                </a:solidFill>
                <a:latin typeface="Arial" charset="0"/>
                <a:ea typeface="Arial" charset="0"/>
                <a:cs typeface="Arial" charset="0"/>
              </a:defRPr>
            </a:lvl1pPr>
          </a:lstStyle>
          <a:p>
            <a:r>
              <a:rPr lang="en-US"/>
              <a:t>3/8/2021</a:t>
            </a:r>
            <a:endParaRPr lang="en-US" dirty="0"/>
          </a:p>
        </p:txBody>
      </p:sp>
      <p:sp>
        <p:nvSpPr>
          <p:cNvPr id="11" name="Footer Placeholder 4"/>
          <p:cNvSpPr>
            <a:spLocks noGrp="1"/>
          </p:cNvSpPr>
          <p:nvPr>
            <p:ph type="ftr" sz="quarter" idx="11"/>
          </p:nvPr>
        </p:nvSpPr>
        <p:spPr>
          <a:xfrm>
            <a:off x="2282563" y="6459485"/>
            <a:ext cx="5736698" cy="365125"/>
          </a:xfrm>
          <a:prstGeom prst="rect">
            <a:avLst/>
          </a:prstGeom>
        </p:spPr>
        <p:txBody>
          <a:bodyPr anchor="ctr"/>
          <a:lstStyle>
            <a:lvl1pPr algn="r">
              <a:defRPr sz="900" b="1">
                <a:solidFill>
                  <a:schemeClr val="accent1"/>
                </a:solidFill>
                <a:latin typeface="Arial" charset="0"/>
                <a:ea typeface="Arial" charset="0"/>
                <a:cs typeface="Arial" charset="0"/>
              </a:defRPr>
            </a:lvl1pPr>
          </a:lstStyle>
          <a:p>
            <a:r>
              <a:rPr lang="en-US"/>
              <a:t>Urban County Policy Board</a:t>
            </a:r>
            <a:endParaRPr lang="en-US" dirty="0"/>
          </a:p>
        </p:txBody>
      </p:sp>
      <p:sp>
        <p:nvSpPr>
          <p:cNvPr id="13" name="Slide Number Placeholder 5"/>
          <p:cNvSpPr>
            <a:spLocks noGrp="1"/>
          </p:cNvSpPr>
          <p:nvPr>
            <p:ph type="sldNum" sz="quarter" idx="12"/>
          </p:nvPr>
        </p:nvSpPr>
        <p:spPr>
          <a:xfrm>
            <a:off x="8577226" y="6459485"/>
            <a:ext cx="428625" cy="365125"/>
          </a:xfrm>
          <a:prstGeom prst="rect">
            <a:avLst/>
          </a:prstGeom>
        </p:spPr>
        <p:txBody>
          <a:bodyPr anchor="ctr"/>
          <a:lstStyle>
            <a:lvl1pPr algn="r">
              <a:defRPr sz="900" b="1">
                <a:solidFill>
                  <a:schemeClr val="accent1"/>
                </a:solidFill>
                <a:latin typeface="Arial" charset="0"/>
                <a:ea typeface="Arial" charset="0"/>
                <a:cs typeface="Arial" charset="0"/>
              </a:defRPr>
            </a:lvl1pPr>
          </a:lstStyle>
          <a:p>
            <a:fld id="{BD3A08C5-CC68-3947-88A8-A9E34C1A68A7}" type="slidenum">
              <a:rPr lang="en-US" smtClean="0"/>
              <a:pPr/>
              <a:t>‹#›</a:t>
            </a:fld>
            <a:endParaRPr lang="en-US" dirty="0"/>
          </a:p>
        </p:txBody>
      </p:sp>
    </p:spTree>
    <p:extLst>
      <p:ext uri="{BB962C8B-B14F-4D97-AF65-F5344CB8AC3E}">
        <p14:creationId xmlns:p14="http://schemas.microsoft.com/office/powerpoint/2010/main" val="11037568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10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ingle Image with Capti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723073" y="5318791"/>
            <a:ext cx="7699046" cy="606090"/>
          </a:xfrm>
        </p:spPr>
        <p:txBody>
          <a:bodyPr anchor="t"/>
          <a:lstStyle>
            <a:lvl1pPr marL="0" indent="0">
              <a:buNone/>
              <a:defRPr sz="1350" b="0"/>
            </a:lvl1pPr>
            <a:lvl2pPr marL="257163" indent="0">
              <a:buNone/>
              <a:defRPr sz="1125" b="1"/>
            </a:lvl2pPr>
            <a:lvl3pPr marL="514325" indent="0">
              <a:buNone/>
              <a:defRPr sz="1013" b="1"/>
            </a:lvl3pPr>
            <a:lvl4pPr marL="771487" indent="0">
              <a:buNone/>
              <a:defRPr sz="900" b="1"/>
            </a:lvl4pPr>
            <a:lvl5pPr marL="1028649" indent="0">
              <a:buNone/>
              <a:defRPr sz="900" b="1"/>
            </a:lvl5pPr>
            <a:lvl6pPr marL="1285811" indent="0">
              <a:buNone/>
              <a:defRPr sz="900" b="1"/>
            </a:lvl6pPr>
            <a:lvl7pPr marL="1542973" indent="0">
              <a:buNone/>
              <a:defRPr sz="900" b="1"/>
            </a:lvl7pPr>
            <a:lvl8pPr marL="1800135" indent="0">
              <a:buNone/>
              <a:defRPr sz="900" b="1"/>
            </a:lvl8pPr>
            <a:lvl9pPr marL="2057298" indent="0">
              <a:buNone/>
              <a:defRPr sz="900" b="1"/>
            </a:lvl9pPr>
          </a:lstStyle>
          <a:p>
            <a:pPr lvl="0"/>
            <a:r>
              <a:rPr lang="en-US" dirty="0"/>
              <a:t>Image caption</a:t>
            </a:r>
          </a:p>
        </p:txBody>
      </p:sp>
      <p:sp>
        <p:nvSpPr>
          <p:cNvPr id="15" name="Picture Placeholder 14"/>
          <p:cNvSpPr>
            <a:spLocks noGrp="1"/>
          </p:cNvSpPr>
          <p:nvPr>
            <p:ph type="pic" sz="quarter" idx="13" hasCustomPrompt="1"/>
          </p:nvPr>
        </p:nvSpPr>
        <p:spPr>
          <a:xfrm>
            <a:off x="721896" y="1182536"/>
            <a:ext cx="7700210" cy="3991874"/>
          </a:xfrm>
          <a:solidFill>
            <a:srgbClr val="D8872A">
              <a:alpha val="29804"/>
            </a:srgbClr>
          </a:solidFill>
        </p:spPr>
        <p:txBody>
          <a:bodyPr anchor="ctr">
            <a:normAutofit/>
          </a:bodyPr>
          <a:lstStyle>
            <a:lvl1pPr marL="0" indent="0">
              <a:buNone/>
              <a:defRPr sz="1800" baseline="0">
                <a:sym typeface="Wingdings"/>
              </a:defRPr>
            </a:lvl1pPr>
          </a:lstStyle>
          <a:p>
            <a:r>
              <a:rPr lang="en-US" dirty="0"/>
              <a:t>To insert image here, click icon </a:t>
            </a:r>
          </a:p>
        </p:txBody>
      </p:sp>
      <p:sp>
        <p:nvSpPr>
          <p:cNvPr id="4" name="Title 3"/>
          <p:cNvSpPr>
            <a:spLocks noGrp="1"/>
          </p:cNvSpPr>
          <p:nvPr>
            <p:ph type="title" hasCustomPrompt="1"/>
          </p:nvPr>
        </p:nvSpPr>
        <p:spPr/>
        <p:txBody>
          <a:bodyPr/>
          <a:lstStyle/>
          <a:p>
            <a:r>
              <a:rPr lang="en-US" dirty="0"/>
              <a:t>Slide title</a:t>
            </a:r>
          </a:p>
        </p:txBody>
      </p:sp>
      <p:cxnSp>
        <p:nvCxnSpPr>
          <p:cNvPr id="12" name="Straight Connector 11"/>
          <p:cNvCxnSpPr/>
          <p:nvPr userDrawn="1"/>
        </p:nvCxnSpPr>
        <p:spPr>
          <a:xfrm>
            <a:off x="721896" y="1038154"/>
            <a:ext cx="7700210" cy="0"/>
          </a:xfrm>
          <a:prstGeom prst="line">
            <a:avLst/>
          </a:prstGeom>
          <a:ln w="38100">
            <a:solidFill>
              <a:srgbClr val="D8872A"/>
            </a:solidFill>
          </a:ln>
        </p:spPr>
        <p:style>
          <a:lnRef idx="1">
            <a:schemeClr val="accent1"/>
          </a:lnRef>
          <a:fillRef idx="0">
            <a:schemeClr val="accent1"/>
          </a:fillRef>
          <a:effectRef idx="0">
            <a:schemeClr val="accent1"/>
          </a:effectRef>
          <a:fontRef idx="minor">
            <a:schemeClr val="tx1"/>
          </a:fontRef>
        </p:style>
      </p:cxnSp>
      <p:sp>
        <p:nvSpPr>
          <p:cNvPr id="6" name="Date Placeholder 5"/>
          <p:cNvSpPr>
            <a:spLocks noGrp="1"/>
          </p:cNvSpPr>
          <p:nvPr>
            <p:ph type="dt" sz="half" idx="14"/>
          </p:nvPr>
        </p:nvSpPr>
        <p:spPr/>
        <p:txBody>
          <a:bodyPr/>
          <a:lstStyle/>
          <a:p>
            <a:r>
              <a:rPr lang="en-US"/>
              <a:t>3/8/2021</a:t>
            </a:r>
            <a:endParaRPr lang="en-US" dirty="0"/>
          </a:p>
        </p:txBody>
      </p:sp>
      <p:sp>
        <p:nvSpPr>
          <p:cNvPr id="7" name="Footer Placeholder 6"/>
          <p:cNvSpPr>
            <a:spLocks noGrp="1"/>
          </p:cNvSpPr>
          <p:nvPr>
            <p:ph type="ftr" sz="quarter" idx="15"/>
          </p:nvPr>
        </p:nvSpPr>
        <p:spPr/>
        <p:txBody>
          <a:bodyPr/>
          <a:lstStyle/>
          <a:p>
            <a:r>
              <a:rPr lang="en-US"/>
              <a:t>Urban County Policy Board</a:t>
            </a:r>
            <a:endParaRPr lang="en-US" dirty="0"/>
          </a:p>
        </p:txBody>
      </p:sp>
      <p:sp>
        <p:nvSpPr>
          <p:cNvPr id="11" name="Slide Number Placeholder 10"/>
          <p:cNvSpPr>
            <a:spLocks noGrp="1"/>
          </p:cNvSpPr>
          <p:nvPr>
            <p:ph type="sldNum" sz="quarter" idx="16"/>
          </p:nvPr>
        </p:nvSpPr>
        <p:spPr/>
        <p:txBody>
          <a:bodyPr/>
          <a:lstStyle/>
          <a:p>
            <a:fld id="{BD3A08C5-CC68-3947-88A8-A9E34C1A68A7}" type="slidenum">
              <a:rPr lang="en-US" smtClean="0"/>
              <a:pPr/>
              <a:t>‹#›</a:t>
            </a:fld>
            <a:endParaRPr lang="en-US" dirty="0"/>
          </a:p>
        </p:txBody>
      </p:sp>
    </p:spTree>
    <p:extLst>
      <p:ext uri="{BB962C8B-B14F-4D97-AF65-F5344CB8AC3E}">
        <p14:creationId xmlns:p14="http://schemas.microsoft.com/office/powerpoint/2010/main" val="208033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5" name="Table Placeholder 4"/>
          <p:cNvSpPr>
            <a:spLocks noGrp="1"/>
          </p:cNvSpPr>
          <p:nvPr>
            <p:ph type="tbl" sz="quarter" idx="13" hasCustomPrompt="1"/>
          </p:nvPr>
        </p:nvSpPr>
        <p:spPr>
          <a:xfrm>
            <a:off x="721896" y="1155032"/>
            <a:ext cx="7690684" cy="4734491"/>
          </a:xfrm>
        </p:spPr>
        <p:txBody>
          <a:bodyPr anchor="ctr"/>
          <a:lstStyle>
            <a:lvl1pPr marL="0" indent="0">
              <a:buNone/>
              <a:defRPr baseline="0">
                <a:sym typeface="Wingdings"/>
              </a:defRPr>
            </a:lvl1pPr>
          </a:lstStyle>
          <a:p>
            <a:r>
              <a:rPr lang="en-US" dirty="0"/>
              <a:t>Click icon to create table </a:t>
            </a:r>
          </a:p>
        </p:txBody>
      </p:sp>
      <p:sp>
        <p:nvSpPr>
          <p:cNvPr id="7" name="Title 6"/>
          <p:cNvSpPr>
            <a:spLocks noGrp="1"/>
          </p:cNvSpPr>
          <p:nvPr>
            <p:ph type="title" hasCustomPrompt="1"/>
          </p:nvPr>
        </p:nvSpPr>
        <p:spPr/>
        <p:txBody>
          <a:bodyPr/>
          <a:lstStyle/>
          <a:p>
            <a:r>
              <a:rPr lang="en-US" dirty="0"/>
              <a:t>Slide title</a:t>
            </a:r>
          </a:p>
        </p:txBody>
      </p:sp>
      <p:cxnSp>
        <p:nvCxnSpPr>
          <p:cNvPr id="14" name="Straight Connector 13"/>
          <p:cNvCxnSpPr/>
          <p:nvPr userDrawn="1"/>
        </p:nvCxnSpPr>
        <p:spPr>
          <a:xfrm>
            <a:off x="721896" y="1038154"/>
            <a:ext cx="7700210" cy="0"/>
          </a:xfrm>
          <a:prstGeom prst="line">
            <a:avLst/>
          </a:prstGeom>
          <a:ln w="38100">
            <a:solidFill>
              <a:srgbClr val="D8872A"/>
            </a:solidFill>
          </a:ln>
        </p:spPr>
        <p:style>
          <a:lnRef idx="1">
            <a:schemeClr val="accent1"/>
          </a:lnRef>
          <a:fillRef idx="0">
            <a:schemeClr val="accent1"/>
          </a:fillRef>
          <a:effectRef idx="0">
            <a:schemeClr val="accent1"/>
          </a:effectRef>
          <a:fontRef idx="minor">
            <a:schemeClr val="tx1"/>
          </a:fontRef>
        </p:style>
      </p:cxnSp>
      <p:sp>
        <p:nvSpPr>
          <p:cNvPr id="11" name="Date Placeholder 10"/>
          <p:cNvSpPr>
            <a:spLocks noGrp="1"/>
          </p:cNvSpPr>
          <p:nvPr>
            <p:ph type="dt" sz="half" idx="14"/>
          </p:nvPr>
        </p:nvSpPr>
        <p:spPr/>
        <p:txBody>
          <a:bodyPr/>
          <a:lstStyle/>
          <a:p>
            <a:r>
              <a:rPr lang="en-US"/>
              <a:t>3/8/2021</a:t>
            </a:r>
            <a:endParaRPr lang="en-US" dirty="0"/>
          </a:p>
        </p:txBody>
      </p:sp>
      <p:sp>
        <p:nvSpPr>
          <p:cNvPr id="12" name="Footer Placeholder 11"/>
          <p:cNvSpPr>
            <a:spLocks noGrp="1"/>
          </p:cNvSpPr>
          <p:nvPr>
            <p:ph type="ftr" sz="quarter" idx="15"/>
          </p:nvPr>
        </p:nvSpPr>
        <p:spPr/>
        <p:txBody>
          <a:bodyPr/>
          <a:lstStyle/>
          <a:p>
            <a:r>
              <a:rPr lang="en-US"/>
              <a:t>Urban County Policy Board</a:t>
            </a:r>
            <a:endParaRPr lang="en-US" dirty="0"/>
          </a:p>
        </p:txBody>
      </p:sp>
      <p:sp>
        <p:nvSpPr>
          <p:cNvPr id="16" name="Slide Number Placeholder 15"/>
          <p:cNvSpPr>
            <a:spLocks noGrp="1"/>
          </p:cNvSpPr>
          <p:nvPr>
            <p:ph type="sldNum" sz="quarter" idx="16"/>
          </p:nvPr>
        </p:nvSpPr>
        <p:spPr/>
        <p:txBody>
          <a:bodyPr/>
          <a:lstStyle/>
          <a:p>
            <a:fld id="{BD3A08C5-CC68-3947-88A8-A9E34C1A68A7}" type="slidenum">
              <a:rPr lang="en-US" smtClean="0"/>
              <a:pPr/>
              <a:t>‹#›</a:t>
            </a:fld>
            <a:endParaRPr lang="en-US" dirty="0"/>
          </a:p>
        </p:txBody>
      </p:sp>
    </p:spTree>
    <p:extLst>
      <p:ext uri="{BB962C8B-B14F-4D97-AF65-F5344CB8AC3E}">
        <p14:creationId xmlns:p14="http://schemas.microsoft.com/office/powerpoint/2010/main" val="1149192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le with Text Below">
    <p:spTree>
      <p:nvGrpSpPr>
        <p:cNvPr id="1" name=""/>
        <p:cNvGrpSpPr/>
        <p:nvPr/>
      </p:nvGrpSpPr>
      <p:grpSpPr>
        <a:xfrm>
          <a:off x="0" y="0"/>
          <a:ext cx="0" cy="0"/>
          <a:chOff x="0" y="0"/>
          <a:chExt cx="0" cy="0"/>
        </a:xfrm>
      </p:grpSpPr>
      <p:sp>
        <p:nvSpPr>
          <p:cNvPr id="5" name="Table Placeholder 4"/>
          <p:cNvSpPr>
            <a:spLocks noGrp="1"/>
          </p:cNvSpPr>
          <p:nvPr>
            <p:ph type="tbl" sz="quarter" idx="13"/>
          </p:nvPr>
        </p:nvSpPr>
        <p:spPr>
          <a:xfrm>
            <a:off x="721896" y="1182532"/>
            <a:ext cx="7700210" cy="3650725"/>
          </a:xfrm>
        </p:spPr>
        <p:txBody>
          <a:bodyPr anchor="ctr"/>
          <a:lstStyle>
            <a:lvl1pPr marL="0" marR="0" indent="0" algn="l" defTabSz="685800" rtl="0" eaLnBrk="1" fontAlgn="auto" latinLnBrk="0" hangingPunct="1">
              <a:lnSpc>
                <a:spcPct val="90000"/>
              </a:lnSpc>
              <a:spcBef>
                <a:spcPts val="750"/>
              </a:spcBef>
              <a:spcAft>
                <a:spcPts val="0"/>
              </a:spcAft>
              <a:buClrTx/>
              <a:buSzTx/>
              <a:buFont typeface="Arial"/>
              <a:buNone/>
              <a:tabLst/>
              <a:defRPr baseline="0">
                <a:sym typeface="Wingdings"/>
              </a:defRPr>
            </a:lvl1pPr>
          </a:lstStyle>
          <a:p>
            <a:endParaRPr lang="en-US" dirty="0"/>
          </a:p>
          <a:p>
            <a:r>
              <a:rPr lang="en-US" dirty="0"/>
              <a:t>Click icon to create table  </a:t>
            </a:r>
          </a:p>
          <a:p>
            <a:endParaRPr lang="en-US" dirty="0"/>
          </a:p>
        </p:txBody>
      </p:sp>
      <p:sp>
        <p:nvSpPr>
          <p:cNvPr id="4" name="Text Placeholder 3"/>
          <p:cNvSpPr>
            <a:spLocks noGrp="1"/>
          </p:cNvSpPr>
          <p:nvPr>
            <p:ph type="body" sz="quarter" idx="14" hasCustomPrompt="1"/>
          </p:nvPr>
        </p:nvSpPr>
        <p:spPr>
          <a:xfrm>
            <a:off x="721896" y="5012014"/>
            <a:ext cx="7690684" cy="877509"/>
          </a:xfrm>
        </p:spPr>
        <p:txBody>
          <a:bodyPr/>
          <a:lstStyle>
            <a:lvl1pPr marL="0" indent="0">
              <a:buNone/>
              <a:defRPr/>
            </a:lvl1pPr>
          </a:lstStyle>
          <a:p>
            <a:pPr lvl="0"/>
            <a:r>
              <a:rPr lang="en-US" dirty="0"/>
              <a:t>Text</a:t>
            </a:r>
          </a:p>
        </p:txBody>
      </p:sp>
      <p:sp>
        <p:nvSpPr>
          <p:cNvPr id="6" name="Title 5"/>
          <p:cNvSpPr>
            <a:spLocks noGrp="1"/>
          </p:cNvSpPr>
          <p:nvPr>
            <p:ph type="title" hasCustomPrompt="1"/>
          </p:nvPr>
        </p:nvSpPr>
        <p:spPr/>
        <p:txBody>
          <a:bodyPr/>
          <a:lstStyle/>
          <a:p>
            <a:r>
              <a:rPr lang="en-US" dirty="0"/>
              <a:t>Slide title</a:t>
            </a:r>
          </a:p>
        </p:txBody>
      </p:sp>
      <p:cxnSp>
        <p:nvCxnSpPr>
          <p:cNvPr id="11" name="Straight Connector 10"/>
          <p:cNvCxnSpPr/>
          <p:nvPr userDrawn="1"/>
        </p:nvCxnSpPr>
        <p:spPr>
          <a:xfrm>
            <a:off x="721896" y="1038154"/>
            <a:ext cx="7700210" cy="0"/>
          </a:xfrm>
          <a:prstGeom prst="line">
            <a:avLst/>
          </a:prstGeom>
          <a:ln w="38100">
            <a:solidFill>
              <a:srgbClr val="D8872A"/>
            </a:solidFill>
          </a:ln>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5"/>
          </p:nvPr>
        </p:nvSpPr>
        <p:spPr/>
        <p:txBody>
          <a:bodyPr/>
          <a:lstStyle/>
          <a:p>
            <a:r>
              <a:rPr lang="en-US"/>
              <a:t>3/8/2021</a:t>
            </a:r>
            <a:endParaRPr lang="en-US" dirty="0"/>
          </a:p>
        </p:txBody>
      </p:sp>
      <p:sp>
        <p:nvSpPr>
          <p:cNvPr id="12" name="Footer Placeholder 11"/>
          <p:cNvSpPr>
            <a:spLocks noGrp="1"/>
          </p:cNvSpPr>
          <p:nvPr>
            <p:ph type="ftr" sz="quarter" idx="16"/>
          </p:nvPr>
        </p:nvSpPr>
        <p:spPr/>
        <p:txBody>
          <a:bodyPr/>
          <a:lstStyle/>
          <a:p>
            <a:r>
              <a:rPr lang="en-US"/>
              <a:t>Urban County Policy Board</a:t>
            </a:r>
            <a:endParaRPr lang="en-US" dirty="0"/>
          </a:p>
        </p:txBody>
      </p:sp>
      <p:sp>
        <p:nvSpPr>
          <p:cNvPr id="14" name="Slide Number Placeholder 13"/>
          <p:cNvSpPr>
            <a:spLocks noGrp="1"/>
          </p:cNvSpPr>
          <p:nvPr>
            <p:ph type="sldNum" sz="quarter" idx="17"/>
          </p:nvPr>
        </p:nvSpPr>
        <p:spPr/>
        <p:txBody>
          <a:bodyPr/>
          <a:lstStyle/>
          <a:p>
            <a:fld id="{BD3A08C5-CC68-3947-88A8-A9E34C1A68A7}" type="slidenum">
              <a:rPr lang="en-US" smtClean="0"/>
              <a:pPr/>
              <a:t>‹#›</a:t>
            </a:fld>
            <a:endParaRPr lang="en-US" dirty="0"/>
          </a:p>
        </p:txBody>
      </p:sp>
    </p:spTree>
    <p:extLst>
      <p:ext uri="{BB962C8B-B14F-4D97-AF65-F5344CB8AC3E}">
        <p14:creationId xmlns:p14="http://schemas.microsoft.com/office/powerpoint/2010/main" val="10282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 Images">
    <p:spTree>
      <p:nvGrpSpPr>
        <p:cNvPr id="1" name=""/>
        <p:cNvGrpSpPr/>
        <p:nvPr/>
      </p:nvGrpSpPr>
      <p:grpSpPr>
        <a:xfrm>
          <a:off x="0" y="0"/>
          <a:ext cx="0" cy="0"/>
          <a:chOff x="0" y="0"/>
          <a:chExt cx="0" cy="0"/>
        </a:xfrm>
      </p:grpSpPr>
      <p:sp>
        <p:nvSpPr>
          <p:cNvPr id="17" name="Picture Placeholder 2"/>
          <p:cNvSpPr>
            <a:spLocks noGrp="1"/>
          </p:cNvSpPr>
          <p:nvPr>
            <p:ph type="pic" idx="14"/>
          </p:nvPr>
        </p:nvSpPr>
        <p:spPr>
          <a:xfrm>
            <a:off x="721895" y="1230660"/>
            <a:ext cx="2392566" cy="4590038"/>
          </a:xfrm>
          <a:solidFill>
            <a:srgbClr val="D8872A">
              <a:alpha val="29804"/>
            </a:srgbClr>
          </a:solidFill>
        </p:spPr>
        <p:txBody>
          <a:bodyPr anchor="ctr">
            <a:normAutofit/>
          </a:bodyPr>
          <a:lstStyle>
            <a:lvl1pPr marL="0" indent="0">
              <a:buNone/>
              <a:defRPr sz="1050" spc="0" baseline="0">
                <a:sym typeface="Wingdings"/>
              </a:defRPr>
            </a:lvl1pPr>
            <a:lvl2pPr marL="257163" indent="0">
              <a:buNone/>
              <a:defRPr sz="1575"/>
            </a:lvl2pPr>
            <a:lvl3pPr marL="514325" indent="0">
              <a:buNone/>
              <a:defRPr sz="1350"/>
            </a:lvl3pPr>
            <a:lvl4pPr marL="771487" indent="0">
              <a:buNone/>
              <a:defRPr sz="1125"/>
            </a:lvl4pPr>
            <a:lvl5pPr marL="1028649" indent="0">
              <a:buNone/>
              <a:defRPr sz="1125"/>
            </a:lvl5pPr>
            <a:lvl6pPr marL="1285811" indent="0">
              <a:buNone/>
              <a:defRPr sz="1125"/>
            </a:lvl6pPr>
            <a:lvl7pPr marL="1542973" indent="0">
              <a:buNone/>
              <a:defRPr sz="1125"/>
            </a:lvl7pPr>
            <a:lvl8pPr marL="1800135" indent="0">
              <a:buNone/>
              <a:defRPr sz="1125"/>
            </a:lvl8pPr>
            <a:lvl9pPr marL="2057298" indent="0">
              <a:buNone/>
              <a:defRPr sz="1125"/>
            </a:lvl9pPr>
          </a:lstStyle>
          <a:p>
            <a:endParaRPr lang="en-US" dirty="0"/>
          </a:p>
        </p:txBody>
      </p:sp>
      <p:sp>
        <p:nvSpPr>
          <p:cNvPr id="20" name="Picture Placeholder 2"/>
          <p:cNvSpPr>
            <a:spLocks noGrp="1"/>
          </p:cNvSpPr>
          <p:nvPr>
            <p:ph type="pic" idx="15"/>
          </p:nvPr>
        </p:nvSpPr>
        <p:spPr>
          <a:xfrm>
            <a:off x="3375717" y="1230660"/>
            <a:ext cx="2392566" cy="4590038"/>
          </a:xfrm>
          <a:solidFill>
            <a:srgbClr val="D8872A">
              <a:alpha val="29804"/>
            </a:srgbClr>
          </a:solidFill>
        </p:spPr>
        <p:txBody>
          <a:bodyPr anchor="ctr">
            <a:normAutofit/>
          </a:bodyPr>
          <a:lstStyle>
            <a:lvl1pPr marL="0" indent="0">
              <a:buNone/>
              <a:defRPr sz="1050">
                <a:sym typeface="Wingdings"/>
              </a:defRPr>
            </a:lvl1pPr>
            <a:lvl2pPr marL="257163" indent="0">
              <a:buNone/>
              <a:defRPr sz="1575"/>
            </a:lvl2pPr>
            <a:lvl3pPr marL="514325" indent="0">
              <a:buNone/>
              <a:defRPr sz="1350"/>
            </a:lvl3pPr>
            <a:lvl4pPr marL="771487" indent="0">
              <a:buNone/>
              <a:defRPr sz="1125"/>
            </a:lvl4pPr>
            <a:lvl5pPr marL="1028649" indent="0">
              <a:buNone/>
              <a:defRPr sz="1125"/>
            </a:lvl5pPr>
            <a:lvl6pPr marL="1285811" indent="0">
              <a:buNone/>
              <a:defRPr sz="1125"/>
            </a:lvl6pPr>
            <a:lvl7pPr marL="1542973" indent="0">
              <a:buNone/>
              <a:defRPr sz="1125"/>
            </a:lvl7pPr>
            <a:lvl8pPr marL="1800135" indent="0">
              <a:buNone/>
              <a:defRPr sz="1125"/>
            </a:lvl8pPr>
            <a:lvl9pPr marL="2057298" indent="0">
              <a:buNone/>
              <a:defRPr sz="1125"/>
            </a:lvl9pPr>
          </a:lstStyle>
          <a:p>
            <a:endParaRPr lang="en-US" dirty="0"/>
          </a:p>
        </p:txBody>
      </p:sp>
      <p:sp>
        <p:nvSpPr>
          <p:cNvPr id="21" name="Picture Placeholder 2"/>
          <p:cNvSpPr>
            <a:spLocks noGrp="1"/>
          </p:cNvSpPr>
          <p:nvPr>
            <p:ph type="pic" idx="16"/>
          </p:nvPr>
        </p:nvSpPr>
        <p:spPr>
          <a:xfrm>
            <a:off x="6029539" y="1230651"/>
            <a:ext cx="2392566" cy="4590038"/>
          </a:xfrm>
          <a:solidFill>
            <a:srgbClr val="D8872A">
              <a:alpha val="29804"/>
            </a:srgbClr>
          </a:solidFill>
        </p:spPr>
        <p:txBody>
          <a:bodyPr anchor="ctr">
            <a:normAutofit/>
          </a:bodyPr>
          <a:lstStyle>
            <a:lvl1pPr marL="0" indent="0">
              <a:buNone/>
              <a:defRPr sz="1050">
                <a:sym typeface="Wingdings"/>
              </a:defRPr>
            </a:lvl1pPr>
            <a:lvl2pPr marL="257163" indent="0">
              <a:buNone/>
              <a:defRPr sz="1575"/>
            </a:lvl2pPr>
            <a:lvl3pPr marL="514325" indent="0">
              <a:buNone/>
              <a:defRPr sz="1350"/>
            </a:lvl3pPr>
            <a:lvl4pPr marL="771487" indent="0">
              <a:buNone/>
              <a:defRPr sz="1125"/>
            </a:lvl4pPr>
            <a:lvl5pPr marL="1028649" indent="0">
              <a:buNone/>
              <a:defRPr sz="1125"/>
            </a:lvl5pPr>
            <a:lvl6pPr marL="1285811" indent="0">
              <a:buNone/>
              <a:defRPr sz="1125"/>
            </a:lvl6pPr>
            <a:lvl7pPr marL="1542973" indent="0">
              <a:buNone/>
              <a:defRPr sz="1125"/>
            </a:lvl7pPr>
            <a:lvl8pPr marL="1800135" indent="0">
              <a:buNone/>
              <a:defRPr sz="1125"/>
            </a:lvl8pPr>
            <a:lvl9pPr marL="2057298" indent="0">
              <a:buNone/>
              <a:defRPr sz="1125"/>
            </a:lvl9pPr>
          </a:lstStyle>
          <a:p>
            <a:endParaRPr lang="en-US" dirty="0"/>
          </a:p>
        </p:txBody>
      </p:sp>
      <p:sp>
        <p:nvSpPr>
          <p:cNvPr id="10" name="Title 9"/>
          <p:cNvSpPr>
            <a:spLocks noGrp="1"/>
          </p:cNvSpPr>
          <p:nvPr>
            <p:ph type="title" hasCustomPrompt="1"/>
          </p:nvPr>
        </p:nvSpPr>
        <p:spPr/>
        <p:txBody>
          <a:bodyPr/>
          <a:lstStyle/>
          <a:p>
            <a:r>
              <a:rPr lang="en-US" dirty="0"/>
              <a:t>Slide title</a:t>
            </a:r>
          </a:p>
        </p:txBody>
      </p:sp>
      <p:cxnSp>
        <p:nvCxnSpPr>
          <p:cNvPr id="18" name="Straight Connector 17"/>
          <p:cNvCxnSpPr/>
          <p:nvPr userDrawn="1"/>
        </p:nvCxnSpPr>
        <p:spPr>
          <a:xfrm>
            <a:off x="721896" y="1038154"/>
            <a:ext cx="7700210" cy="0"/>
          </a:xfrm>
          <a:prstGeom prst="line">
            <a:avLst/>
          </a:prstGeom>
          <a:ln w="38100">
            <a:solidFill>
              <a:srgbClr val="D8872A"/>
            </a:solidFill>
          </a:ln>
        </p:spPr>
        <p:style>
          <a:lnRef idx="1">
            <a:schemeClr val="accent1"/>
          </a:lnRef>
          <a:fillRef idx="0">
            <a:schemeClr val="accent1"/>
          </a:fillRef>
          <a:effectRef idx="0">
            <a:schemeClr val="accent1"/>
          </a:effectRef>
          <a:fontRef idx="minor">
            <a:schemeClr val="tx1"/>
          </a:fontRef>
        </p:style>
      </p:cxnSp>
      <p:sp>
        <p:nvSpPr>
          <p:cNvPr id="12" name="Date Placeholder 11"/>
          <p:cNvSpPr>
            <a:spLocks noGrp="1"/>
          </p:cNvSpPr>
          <p:nvPr>
            <p:ph type="dt" sz="half" idx="17"/>
          </p:nvPr>
        </p:nvSpPr>
        <p:spPr/>
        <p:txBody>
          <a:bodyPr/>
          <a:lstStyle/>
          <a:p>
            <a:r>
              <a:rPr lang="en-US"/>
              <a:t>3/8/2021</a:t>
            </a:r>
            <a:endParaRPr lang="en-US" dirty="0"/>
          </a:p>
        </p:txBody>
      </p:sp>
      <p:sp>
        <p:nvSpPr>
          <p:cNvPr id="13" name="Footer Placeholder 12"/>
          <p:cNvSpPr>
            <a:spLocks noGrp="1"/>
          </p:cNvSpPr>
          <p:nvPr>
            <p:ph type="ftr" sz="quarter" idx="18"/>
          </p:nvPr>
        </p:nvSpPr>
        <p:spPr/>
        <p:txBody>
          <a:bodyPr/>
          <a:lstStyle/>
          <a:p>
            <a:r>
              <a:rPr lang="en-US"/>
              <a:t>Urban County Policy Board</a:t>
            </a:r>
            <a:endParaRPr lang="en-US" dirty="0"/>
          </a:p>
        </p:txBody>
      </p:sp>
      <p:sp>
        <p:nvSpPr>
          <p:cNvPr id="14" name="Slide Number Placeholder 13"/>
          <p:cNvSpPr>
            <a:spLocks noGrp="1"/>
          </p:cNvSpPr>
          <p:nvPr>
            <p:ph type="sldNum" sz="quarter" idx="19"/>
          </p:nvPr>
        </p:nvSpPr>
        <p:spPr/>
        <p:txBody>
          <a:bodyPr/>
          <a:lstStyle/>
          <a:p>
            <a:fld id="{BD3A08C5-CC68-3947-88A8-A9E34C1A68A7}" type="slidenum">
              <a:rPr lang="en-US" smtClean="0"/>
              <a:pPr/>
              <a:t>‹#›</a:t>
            </a:fld>
            <a:endParaRPr lang="en-US" dirty="0"/>
          </a:p>
        </p:txBody>
      </p:sp>
    </p:spTree>
    <p:extLst>
      <p:ext uri="{BB962C8B-B14F-4D97-AF65-F5344CB8AC3E}">
        <p14:creationId xmlns:p14="http://schemas.microsoft.com/office/powerpoint/2010/main" val="1995329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column-1 text, 2 image">
    <p:spTree>
      <p:nvGrpSpPr>
        <p:cNvPr id="1" name=""/>
        <p:cNvGrpSpPr/>
        <p:nvPr/>
      </p:nvGrpSpPr>
      <p:grpSpPr>
        <a:xfrm>
          <a:off x="0" y="0"/>
          <a:ext cx="0" cy="0"/>
          <a:chOff x="0" y="0"/>
          <a:chExt cx="0" cy="0"/>
        </a:xfrm>
      </p:grpSpPr>
      <p:sp>
        <p:nvSpPr>
          <p:cNvPr id="20" name="Picture Placeholder 2"/>
          <p:cNvSpPr>
            <a:spLocks noGrp="1"/>
          </p:cNvSpPr>
          <p:nvPr>
            <p:ph type="pic" idx="15"/>
          </p:nvPr>
        </p:nvSpPr>
        <p:spPr>
          <a:xfrm>
            <a:off x="3310572" y="1230660"/>
            <a:ext cx="2457711" cy="4609702"/>
          </a:xfrm>
          <a:solidFill>
            <a:srgbClr val="D8872A">
              <a:alpha val="29804"/>
            </a:srgbClr>
          </a:solidFill>
        </p:spPr>
        <p:txBody>
          <a:bodyPr anchor="ctr">
            <a:normAutofit/>
          </a:bodyPr>
          <a:lstStyle>
            <a:lvl1pPr marL="0" indent="0">
              <a:buNone/>
              <a:defRPr sz="1050">
                <a:sym typeface="Wingdings"/>
              </a:defRPr>
            </a:lvl1pPr>
            <a:lvl2pPr marL="257163" indent="0">
              <a:buNone/>
              <a:defRPr sz="1575"/>
            </a:lvl2pPr>
            <a:lvl3pPr marL="514325" indent="0">
              <a:buNone/>
              <a:defRPr sz="1350"/>
            </a:lvl3pPr>
            <a:lvl4pPr marL="771487" indent="0">
              <a:buNone/>
              <a:defRPr sz="1125"/>
            </a:lvl4pPr>
            <a:lvl5pPr marL="1028649" indent="0">
              <a:buNone/>
              <a:defRPr sz="1125"/>
            </a:lvl5pPr>
            <a:lvl6pPr marL="1285811" indent="0">
              <a:buNone/>
              <a:defRPr sz="1125"/>
            </a:lvl6pPr>
            <a:lvl7pPr marL="1542973" indent="0">
              <a:buNone/>
              <a:defRPr sz="1125"/>
            </a:lvl7pPr>
            <a:lvl8pPr marL="1800135" indent="0">
              <a:buNone/>
              <a:defRPr sz="1125"/>
            </a:lvl8pPr>
            <a:lvl9pPr marL="2057298" indent="0">
              <a:buNone/>
              <a:defRPr sz="1125"/>
            </a:lvl9pPr>
          </a:lstStyle>
          <a:p>
            <a:endParaRPr lang="en-US" dirty="0"/>
          </a:p>
        </p:txBody>
      </p:sp>
      <p:sp>
        <p:nvSpPr>
          <p:cNvPr id="21" name="Picture Placeholder 2"/>
          <p:cNvSpPr>
            <a:spLocks noGrp="1"/>
          </p:cNvSpPr>
          <p:nvPr>
            <p:ph type="pic" idx="16"/>
          </p:nvPr>
        </p:nvSpPr>
        <p:spPr>
          <a:xfrm>
            <a:off x="5964394" y="1230652"/>
            <a:ext cx="2457711" cy="4609702"/>
          </a:xfrm>
          <a:solidFill>
            <a:srgbClr val="D8872A">
              <a:alpha val="29804"/>
            </a:srgbClr>
          </a:solidFill>
        </p:spPr>
        <p:txBody>
          <a:bodyPr anchor="ctr">
            <a:normAutofit/>
          </a:bodyPr>
          <a:lstStyle>
            <a:lvl1pPr marL="0" indent="0">
              <a:buNone/>
              <a:defRPr sz="1050">
                <a:sym typeface="Wingdings"/>
              </a:defRPr>
            </a:lvl1pPr>
            <a:lvl2pPr marL="257163" indent="0">
              <a:buNone/>
              <a:defRPr sz="1575"/>
            </a:lvl2pPr>
            <a:lvl3pPr marL="514325" indent="0">
              <a:buNone/>
              <a:defRPr sz="1350"/>
            </a:lvl3pPr>
            <a:lvl4pPr marL="771487" indent="0">
              <a:buNone/>
              <a:defRPr sz="1125"/>
            </a:lvl4pPr>
            <a:lvl5pPr marL="1028649" indent="0">
              <a:buNone/>
              <a:defRPr sz="1125"/>
            </a:lvl5pPr>
            <a:lvl6pPr marL="1285811" indent="0">
              <a:buNone/>
              <a:defRPr sz="1125"/>
            </a:lvl6pPr>
            <a:lvl7pPr marL="1542973" indent="0">
              <a:buNone/>
              <a:defRPr sz="1125"/>
            </a:lvl7pPr>
            <a:lvl8pPr marL="1800135" indent="0">
              <a:buNone/>
              <a:defRPr sz="1125"/>
            </a:lvl8pPr>
            <a:lvl9pPr marL="2057298" indent="0">
              <a:buNone/>
              <a:defRPr sz="1125"/>
            </a:lvl9pPr>
          </a:lstStyle>
          <a:p>
            <a:endParaRPr lang="en-US" dirty="0"/>
          </a:p>
        </p:txBody>
      </p:sp>
      <p:sp>
        <p:nvSpPr>
          <p:cNvPr id="10" name="Title 9"/>
          <p:cNvSpPr>
            <a:spLocks noGrp="1"/>
          </p:cNvSpPr>
          <p:nvPr>
            <p:ph type="title" hasCustomPrompt="1"/>
          </p:nvPr>
        </p:nvSpPr>
        <p:spPr/>
        <p:txBody>
          <a:bodyPr/>
          <a:lstStyle/>
          <a:p>
            <a:r>
              <a:rPr lang="en-US" dirty="0"/>
              <a:t>Slide title</a:t>
            </a:r>
          </a:p>
        </p:txBody>
      </p:sp>
      <p:cxnSp>
        <p:nvCxnSpPr>
          <p:cNvPr id="18" name="Straight Connector 17"/>
          <p:cNvCxnSpPr/>
          <p:nvPr userDrawn="1"/>
        </p:nvCxnSpPr>
        <p:spPr>
          <a:xfrm>
            <a:off x="721896" y="1038154"/>
            <a:ext cx="7700210" cy="0"/>
          </a:xfrm>
          <a:prstGeom prst="line">
            <a:avLst/>
          </a:prstGeom>
          <a:ln w="38100">
            <a:solidFill>
              <a:srgbClr val="D8872A"/>
            </a:solidFill>
          </a:ln>
        </p:spPr>
        <p:style>
          <a:lnRef idx="1">
            <a:schemeClr val="accent1"/>
          </a:lnRef>
          <a:fillRef idx="0">
            <a:schemeClr val="accent1"/>
          </a:fillRef>
          <a:effectRef idx="0">
            <a:schemeClr val="accent1"/>
          </a:effectRef>
          <a:fontRef idx="minor">
            <a:schemeClr val="tx1"/>
          </a:fontRef>
        </p:style>
      </p:cxnSp>
      <p:sp>
        <p:nvSpPr>
          <p:cNvPr id="12" name="Date Placeholder 11"/>
          <p:cNvSpPr>
            <a:spLocks noGrp="1"/>
          </p:cNvSpPr>
          <p:nvPr>
            <p:ph type="dt" sz="half" idx="17"/>
          </p:nvPr>
        </p:nvSpPr>
        <p:spPr/>
        <p:txBody>
          <a:bodyPr/>
          <a:lstStyle/>
          <a:p>
            <a:r>
              <a:rPr lang="en-US"/>
              <a:t>3/8/2021</a:t>
            </a:r>
            <a:endParaRPr lang="en-US" dirty="0"/>
          </a:p>
        </p:txBody>
      </p:sp>
      <p:sp>
        <p:nvSpPr>
          <p:cNvPr id="13" name="Footer Placeholder 12"/>
          <p:cNvSpPr>
            <a:spLocks noGrp="1"/>
          </p:cNvSpPr>
          <p:nvPr>
            <p:ph type="ftr" sz="quarter" idx="18"/>
          </p:nvPr>
        </p:nvSpPr>
        <p:spPr/>
        <p:txBody>
          <a:bodyPr/>
          <a:lstStyle/>
          <a:p>
            <a:r>
              <a:rPr lang="en-US"/>
              <a:t>Urban County Policy Board</a:t>
            </a:r>
            <a:endParaRPr lang="en-US" dirty="0"/>
          </a:p>
        </p:txBody>
      </p:sp>
      <p:sp>
        <p:nvSpPr>
          <p:cNvPr id="14" name="Slide Number Placeholder 13"/>
          <p:cNvSpPr>
            <a:spLocks noGrp="1"/>
          </p:cNvSpPr>
          <p:nvPr>
            <p:ph type="sldNum" sz="quarter" idx="19"/>
          </p:nvPr>
        </p:nvSpPr>
        <p:spPr/>
        <p:txBody>
          <a:bodyPr/>
          <a:lstStyle/>
          <a:p>
            <a:fld id="{BD3A08C5-CC68-3947-88A8-A9E34C1A68A7}" type="slidenum">
              <a:rPr lang="en-US" smtClean="0"/>
              <a:pPr/>
              <a:t>‹#›</a:t>
            </a:fld>
            <a:endParaRPr lang="en-US" dirty="0"/>
          </a:p>
        </p:txBody>
      </p:sp>
      <p:sp>
        <p:nvSpPr>
          <p:cNvPr id="3" name="Text Placeholder 2"/>
          <p:cNvSpPr>
            <a:spLocks noGrp="1"/>
          </p:cNvSpPr>
          <p:nvPr>
            <p:ph type="body" sz="quarter" idx="20" hasCustomPrompt="1"/>
          </p:nvPr>
        </p:nvSpPr>
        <p:spPr>
          <a:xfrm>
            <a:off x="721896" y="1230651"/>
            <a:ext cx="2351505" cy="4610156"/>
          </a:xfrm>
        </p:spPr>
        <p:txBody>
          <a:bodyPr>
            <a:normAutofit/>
          </a:bodyPr>
          <a:lstStyle>
            <a:lvl1pPr marL="0" indent="0">
              <a:buNone/>
              <a:defRPr sz="1500"/>
            </a:lvl1pPr>
          </a:lstStyle>
          <a:p>
            <a:pPr lvl="0"/>
            <a:r>
              <a:rPr lang="en-US" dirty="0"/>
              <a:t>Text</a:t>
            </a:r>
          </a:p>
        </p:txBody>
      </p:sp>
    </p:spTree>
    <p:extLst>
      <p:ext uri="{BB962C8B-B14F-4D97-AF65-F5344CB8AC3E}">
        <p14:creationId xmlns:p14="http://schemas.microsoft.com/office/powerpoint/2010/main" val="172200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utline">
    <p:spTree>
      <p:nvGrpSpPr>
        <p:cNvPr id="1" name=""/>
        <p:cNvGrpSpPr/>
        <p:nvPr/>
      </p:nvGrpSpPr>
      <p:grpSpPr>
        <a:xfrm>
          <a:off x="0" y="0"/>
          <a:ext cx="0" cy="0"/>
          <a:chOff x="0" y="0"/>
          <a:chExt cx="0" cy="0"/>
        </a:xfrm>
      </p:grpSpPr>
      <p:sp>
        <p:nvSpPr>
          <p:cNvPr id="8" name="Content Placeholder 7"/>
          <p:cNvSpPr>
            <a:spLocks noGrp="1"/>
          </p:cNvSpPr>
          <p:nvPr>
            <p:ph sz="quarter" idx="13" hasCustomPrompt="1"/>
          </p:nvPr>
        </p:nvSpPr>
        <p:spPr>
          <a:xfrm>
            <a:off x="721896" y="1120847"/>
            <a:ext cx="7700210" cy="4729348"/>
          </a:xfrm>
        </p:spPr>
        <p:txBody>
          <a:bodyPr/>
          <a:lstStyle>
            <a:lvl1pPr>
              <a:defRPr b="1"/>
            </a:lvl1pPr>
          </a:lstStyle>
          <a:p>
            <a:pPr lvl="0"/>
            <a:r>
              <a:rPr lang="en-US" dirty="0"/>
              <a:t>First level text</a:t>
            </a:r>
          </a:p>
          <a:p>
            <a:pPr lvl="1"/>
            <a:r>
              <a:rPr lang="en-US" dirty="0"/>
              <a:t>Second level text</a:t>
            </a:r>
          </a:p>
          <a:p>
            <a:pPr lvl="2"/>
            <a:r>
              <a:rPr lang="en-US" dirty="0"/>
              <a:t>Third level text</a:t>
            </a:r>
          </a:p>
          <a:p>
            <a:pPr lvl="3"/>
            <a:r>
              <a:rPr lang="en-US" dirty="0"/>
              <a:t>Fourth level text</a:t>
            </a:r>
          </a:p>
          <a:p>
            <a:pPr lvl="4"/>
            <a:r>
              <a:rPr lang="en-US" dirty="0"/>
              <a:t>Fifth level text</a:t>
            </a:r>
          </a:p>
        </p:txBody>
      </p:sp>
      <p:cxnSp>
        <p:nvCxnSpPr>
          <p:cNvPr id="20" name="Straight Connector 19"/>
          <p:cNvCxnSpPr/>
          <p:nvPr userDrawn="1"/>
        </p:nvCxnSpPr>
        <p:spPr>
          <a:xfrm>
            <a:off x="721896" y="1038154"/>
            <a:ext cx="7700210" cy="0"/>
          </a:xfrm>
          <a:prstGeom prst="line">
            <a:avLst/>
          </a:prstGeom>
          <a:ln w="38100">
            <a:solidFill>
              <a:srgbClr val="D8872A"/>
            </a:solidFill>
          </a:ln>
        </p:spPr>
        <p:style>
          <a:lnRef idx="1">
            <a:schemeClr val="accent1"/>
          </a:lnRef>
          <a:fillRef idx="0">
            <a:schemeClr val="accent1"/>
          </a:fillRef>
          <a:effectRef idx="0">
            <a:schemeClr val="accent1"/>
          </a:effectRef>
          <a:fontRef idx="minor">
            <a:schemeClr val="tx1"/>
          </a:fontRef>
        </p:style>
      </p:cxnSp>
      <p:sp>
        <p:nvSpPr>
          <p:cNvPr id="10" name="Title 9"/>
          <p:cNvSpPr>
            <a:spLocks noGrp="1"/>
          </p:cNvSpPr>
          <p:nvPr>
            <p:ph type="title" hasCustomPrompt="1"/>
          </p:nvPr>
        </p:nvSpPr>
        <p:spPr/>
        <p:txBody>
          <a:bodyPr/>
          <a:lstStyle/>
          <a:p>
            <a:r>
              <a:rPr lang="en-US" dirty="0"/>
              <a:t>Slide title</a:t>
            </a:r>
          </a:p>
        </p:txBody>
      </p:sp>
      <p:sp>
        <p:nvSpPr>
          <p:cNvPr id="12" name="Date Placeholder 11"/>
          <p:cNvSpPr>
            <a:spLocks noGrp="1"/>
          </p:cNvSpPr>
          <p:nvPr>
            <p:ph type="dt" sz="half" idx="14"/>
          </p:nvPr>
        </p:nvSpPr>
        <p:spPr/>
        <p:txBody>
          <a:bodyPr/>
          <a:lstStyle/>
          <a:p>
            <a:r>
              <a:rPr lang="en-US"/>
              <a:t>3/8/2021</a:t>
            </a:r>
            <a:endParaRPr lang="en-US" dirty="0"/>
          </a:p>
        </p:txBody>
      </p:sp>
      <p:sp>
        <p:nvSpPr>
          <p:cNvPr id="13" name="Footer Placeholder 12"/>
          <p:cNvSpPr>
            <a:spLocks noGrp="1"/>
          </p:cNvSpPr>
          <p:nvPr>
            <p:ph type="ftr" sz="quarter" idx="15"/>
          </p:nvPr>
        </p:nvSpPr>
        <p:spPr/>
        <p:txBody>
          <a:bodyPr/>
          <a:lstStyle/>
          <a:p>
            <a:r>
              <a:rPr lang="en-US"/>
              <a:t>Urban County Policy Board</a:t>
            </a:r>
            <a:endParaRPr lang="en-US" dirty="0"/>
          </a:p>
        </p:txBody>
      </p:sp>
      <p:sp>
        <p:nvSpPr>
          <p:cNvPr id="14" name="Slide Number Placeholder 13"/>
          <p:cNvSpPr>
            <a:spLocks noGrp="1"/>
          </p:cNvSpPr>
          <p:nvPr>
            <p:ph type="sldNum" sz="quarter" idx="16"/>
          </p:nvPr>
        </p:nvSpPr>
        <p:spPr/>
        <p:txBody>
          <a:bodyPr/>
          <a:lstStyle/>
          <a:p>
            <a:fld id="{BD3A08C5-CC68-3947-88A8-A9E34C1A68A7}" type="slidenum">
              <a:rPr lang="en-US" smtClean="0"/>
              <a:pPr/>
              <a:t>‹#›</a:t>
            </a:fld>
            <a:endParaRPr lang="en-US" dirty="0"/>
          </a:p>
        </p:txBody>
      </p:sp>
    </p:spTree>
    <p:extLst>
      <p:ext uri="{BB962C8B-B14F-4D97-AF65-F5344CB8AC3E}">
        <p14:creationId xmlns:p14="http://schemas.microsoft.com/office/powerpoint/2010/main" val="80948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 Lis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721896" y="1127527"/>
            <a:ext cx="3687530" cy="4722664"/>
          </a:xfrm>
        </p:spPr>
        <p:txBody>
          <a:bodyPr/>
          <a:lstStyle>
            <a:lvl1pPr marL="214313" indent="-214313">
              <a:lnSpc>
                <a:spcPct val="100000"/>
              </a:lnSpc>
              <a:buFont typeface="Arial" charset="0"/>
              <a:buChar char="•"/>
              <a:defRPr baseline="0"/>
            </a:lvl1pPr>
            <a:lvl2pPr marL="257162" indent="0">
              <a:buFont typeface="Arial" charset="0"/>
              <a:buNone/>
              <a:defRPr/>
            </a:lvl2pPr>
            <a:lvl3pPr marL="514324" indent="0">
              <a:buFont typeface="Arial" charset="0"/>
              <a:buNone/>
              <a:defRPr/>
            </a:lvl3pPr>
            <a:lvl4pPr marL="771486" indent="0">
              <a:buFont typeface="Arial" charset="0"/>
              <a:buNone/>
              <a:defRPr/>
            </a:lvl4pPr>
            <a:lvl5pPr marL="1028649" indent="0">
              <a:buFont typeface="Arial" charset="0"/>
              <a:buNone/>
              <a:defRPr/>
            </a:lvl5pPr>
          </a:lstStyle>
          <a:p>
            <a:pPr lvl="0"/>
            <a:r>
              <a:rPr lang="en-US" dirty="0"/>
              <a:t>Point 1</a:t>
            </a:r>
          </a:p>
          <a:p>
            <a:pPr lvl="0"/>
            <a:r>
              <a:rPr lang="en-US" dirty="0"/>
              <a:t>Point 2</a:t>
            </a:r>
          </a:p>
          <a:p>
            <a:pPr lvl="0"/>
            <a:r>
              <a:rPr lang="en-US" dirty="0"/>
              <a:t>Point 3</a:t>
            </a:r>
          </a:p>
        </p:txBody>
      </p:sp>
      <p:sp>
        <p:nvSpPr>
          <p:cNvPr id="10" name="Content Placeholder 2"/>
          <p:cNvSpPr>
            <a:spLocks noGrp="1"/>
          </p:cNvSpPr>
          <p:nvPr>
            <p:ph idx="13" hasCustomPrompt="1"/>
          </p:nvPr>
        </p:nvSpPr>
        <p:spPr>
          <a:xfrm>
            <a:off x="4734576" y="1127531"/>
            <a:ext cx="3687530" cy="4722663"/>
          </a:xfrm>
        </p:spPr>
        <p:txBody>
          <a:bodyPr/>
          <a:lstStyle>
            <a:lvl1pPr marL="214313" indent="-214313">
              <a:buFont typeface="Arial" charset="0"/>
              <a:buChar char="•"/>
              <a:defRPr/>
            </a:lvl1pPr>
          </a:lstStyle>
          <a:p>
            <a:pPr lvl="0"/>
            <a:r>
              <a:rPr lang="en-US" dirty="0"/>
              <a:t>Point 1</a:t>
            </a:r>
          </a:p>
          <a:p>
            <a:pPr lvl="0"/>
            <a:r>
              <a:rPr lang="en-US" dirty="0"/>
              <a:t>Point 2</a:t>
            </a:r>
          </a:p>
          <a:p>
            <a:pPr lvl="0"/>
            <a:r>
              <a:rPr lang="en-US" dirty="0"/>
              <a:t>Point 3</a:t>
            </a:r>
          </a:p>
          <a:p>
            <a:pPr lvl="0"/>
            <a:endParaRPr lang="en-US" dirty="0"/>
          </a:p>
        </p:txBody>
      </p:sp>
      <p:sp>
        <p:nvSpPr>
          <p:cNvPr id="11" name="Title 10"/>
          <p:cNvSpPr>
            <a:spLocks noGrp="1"/>
          </p:cNvSpPr>
          <p:nvPr>
            <p:ph type="title" hasCustomPrompt="1"/>
          </p:nvPr>
        </p:nvSpPr>
        <p:spPr/>
        <p:txBody>
          <a:bodyPr/>
          <a:lstStyle/>
          <a:p>
            <a:r>
              <a:rPr lang="en-US" dirty="0"/>
              <a:t>Slide title</a:t>
            </a:r>
          </a:p>
        </p:txBody>
      </p:sp>
      <p:cxnSp>
        <p:nvCxnSpPr>
          <p:cNvPr id="13" name="Straight Connector 12"/>
          <p:cNvCxnSpPr/>
          <p:nvPr userDrawn="1"/>
        </p:nvCxnSpPr>
        <p:spPr>
          <a:xfrm>
            <a:off x="721896" y="1038154"/>
            <a:ext cx="7700210" cy="0"/>
          </a:xfrm>
          <a:prstGeom prst="line">
            <a:avLst/>
          </a:prstGeom>
          <a:ln w="38100">
            <a:solidFill>
              <a:srgbClr val="D8872A"/>
            </a:solidFill>
          </a:ln>
        </p:spPr>
        <p:style>
          <a:lnRef idx="1">
            <a:schemeClr val="accent1"/>
          </a:lnRef>
          <a:fillRef idx="0">
            <a:schemeClr val="accent1"/>
          </a:fillRef>
          <a:effectRef idx="0">
            <a:schemeClr val="accent1"/>
          </a:effectRef>
          <a:fontRef idx="minor">
            <a:schemeClr val="tx1"/>
          </a:fontRef>
        </p:style>
      </p:cxnSp>
      <p:sp>
        <p:nvSpPr>
          <p:cNvPr id="12" name="Date Placeholder 11"/>
          <p:cNvSpPr>
            <a:spLocks noGrp="1"/>
          </p:cNvSpPr>
          <p:nvPr>
            <p:ph type="dt" sz="half" idx="14"/>
          </p:nvPr>
        </p:nvSpPr>
        <p:spPr/>
        <p:txBody>
          <a:bodyPr/>
          <a:lstStyle/>
          <a:p>
            <a:r>
              <a:rPr lang="en-US"/>
              <a:t>3/8/2021</a:t>
            </a:r>
            <a:endParaRPr lang="en-US" dirty="0"/>
          </a:p>
        </p:txBody>
      </p:sp>
      <p:sp>
        <p:nvSpPr>
          <p:cNvPr id="14" name="Footer Placeholder 13"/>
          <p:cNvSpPr>
            <a:spLocks noGrp="1"/>
          </p:cNvSpPr>
          <p:nvPr>
            <p:ph type="ftr" sz="quarter" idx="15"/>
          </p:nvPr>
        </p:nvSpPr>
        <p:spPr/>
        <p:txBody>
          <a:bodyPr/>
          <a:lstStyle/>
          <a:p>
            <a:r>
              <a:rPr lang="en-US"/>
              <a:t>Urban County Policy Board</a:t>
            </a:r>
            <a:endParaRPr lang="en-US" dirty="0"/>
          </a:p>
        </p:txBody>
      </p:sp>
      <p:sp>
        <p:nvSpPr>
          <p:cNvPr id="15" name="Slide Number Placeholder 14"/>
          <p:cNvSpPr>
            <a:spLocks noGrp="1"/>
          </p:cNvSpPr>
          <p:nvPr>
            <p:ph type="sldNum" sz="quarter" idx="16"/>
          </p:nvPr>
        </p:nvSpPr>
        <p:spPr/>
        <p:txBody>
          <a:bodyPr/>
          <a:lstStyle/>
          <a:p>
            <a:fld id="{BD3A08C5-CC68-3947-88A8-A9E34C1A68A7}" type="slidenum">
              <a:rPr lang="en-US" smtClean="0"/>
              <a:pPr/>
              <a:t>‹#›</a:t>
            </a:fld>
            <a:endParaRPr lang="en-US" dirty="0"/>
          </a:p>
        </p:txBody>
      </p:sp>
    </p:spTree>
    <p:extLst>
      <p:ext uri="{BB962C8B-B14F-4D97-AF65-F5344CB8AC3E}">
        <p14:creationId xmlns:p14="http://schemas.microsoft.com/office/powerpoint/2010/main" val="396190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image" Target="../media/image2.png"/><Relationship Id="rId5" Type="http://schemas.openxmlformats.org/officeDocument/2006/relationships/image" Target="../media/image3.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slideLayout" Target="../slideLayouts/slideLayout19.xml"/><Relationship Id="rId1" Type="http://schemas.openxmlformats.org/officeDocument/2006/relationships/slideLayout" Target="../slideLayouts/slideLayout18.xml"/><Relationship Id="rId5" Type="http://schemas.openxmlformats.org/officeDocument/2006/relationships/image" Target="../media/image2.pn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0" y="6268937"/>
            <a:ext cx="9144000" cy="603428"/>
          </a:xfrm>
          <a:prstGeom prst="rect">
            <a:avLst/>
          </a:prstGeom>
        </p:spPr>
      </p:pic>
      <p:sp>
        <p:nvSpPr>
          <p:cNvPr id="7" name="Title Placeholder 1"/>
          <p:cNvSpPr>
            <a:spLocks noGrp="1"/>
          </p:cNvSpPr>
          <p:nvPr>
            <p:ph type="title"/>
          </p:nvPr>
        </p:nvSpPr>
        <p:spPr>
          <a:xfrm>
            <a:off x="721896" y="365130"/>
            <a:ext cx="7700210" cy="673024"/>
          </a:xfrm>
          <a:prstGeom prst="rect">
            <a:avLst/>
          </a:prstGeom>
        </p:spPr>
        <p:txBody>
          <a:bodyPr vert="horz" lIns="91440" tIns="45720" rIns="91440" bIns="45720" rtlCol="0" anchor="b">
            <a:normAutofit/>
          </a:bodyPr>
          <a:lstStyle/>
          <a:p>
            <a:r>
              <a:rPr lang="en-US" dirty="0"/>
              <a:t>Click to edit Master title style</a:t>
            </a:r>
          </a:p>
        </p:txBody>
      </p:sp>
      <p:sp>
        <p:nvSpPr>
          <p:cNvPr id="8" name="Text Placeholder 2"/>
          <p:cNvSpPr>
            <a:spLocks noGrp="1"/>
          </p:cNvSpPr>
          <p:nvPr>
            <p:ph type="body" idx="1"/>
          </p:nvPr>
        </p:nvSpPr>
        <p:spPr>
          <a:xfrm>
            <a:off x="721896" y="1210035"/>
            <a:ext cx="7700210" cy="457887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Date Placeholder 3"/>
          <p:cNvSpPr>
            <a:spLocks noGrp="1"/>
          </p:cNvSpPr>
          <p:nvPr>
            <p:ph type="dt" sz="half" idx="2"/>
          </p:nvPr>
        </p:nvSpPr>
        <p:spPr>
          <a:xfrm>
            <a:off x="7827762" y="6459485"/>
            <a:ext cx="726086" cy="365125"/>
          </a:xfrm>
          <a:prstGeom prst="rect">
            <a:avLst/>
          </a:prstGeom>
        </p:spPr>
        <p:txBody>
          <a:bodyPr vert="horz" lIns="91440" tIns="45720" rIns="91440" bIns="45720" rtlCol="0" anchor="ctr"/>
          <a:lstStyle>
            <a:lvl1pPr algn="r">
              <a:defRPr sz="900">
                <a:solidFill>
                  <a:srgbClr val="005A5B"/>
                </a:solidFill>
                <a:latin typeface="Arial" charset="0"/>
                <a:ea typeface="Arial" charset="0"/>
                <a:cs typeface="Arial" charset="0"/>
              </a:defRPr>
            </a:lvl1pPr>
          </a:lstStyle>
          <a:p>
            <a:r>
              <a:rPr lang="en-US"/>
              <a:t>3/8/2021</a:t>
            </a:r>
            <a:endParaRPr lang="en-US" dirty="0"/>
          </a:p>
        </p:txBody>
      </p:sp>
      <p:sp>
        <p:nvSpPr>
          <p:cNvPr id="10" name="Footer Placeholder 4"/>
          <p:cNvSpPr>
            <a:spLocks noGrp="1"/>
          </p:cNvSpPr>
          <p:nvPr>
            <p:ph type="ftr" sz="quarter" idx="3"/>
          </p:nvPr>
        </p:nvSpPr>
        <p:spPr>
          <a:xfrm>
            <a:off x="2282563" y="6459485"/>
            <a:ext cx="5736698" cy="365125"/>
          </a:xfrm>
          <a:prstGeom prst="rect">
            <a:avLst/>
          </a:prstGeom>
        </p:spPr>
        <p:txBody>
          <a:bodyPr vert="horz" lIns="91440" tIns="45720" rIns="91440" bIns="45720" rtlCol="0" anchor="ctr"/>
          <a:lstStyle>
            <a:lvl1pPr algn="r">
              <a:defRPr sz="900" b="1">
                <a:solidFill>
                  <a:srgbClr val="005A5B"/>
                </a:solidFill>
                <a:latin typeface="Arial" charset="0"/>
                <a:ea typeface="Arial" charset="0"/>
                <a:cs typeface="Arial" charset="0"/>
              </a:defRPr>
            </a:lvl1pPr>
          </a:lstStyle>
          <a:p>
            <a:r>
              <a:rPr lang="en-US"/>
              <a:t>Urban County Policy Board</a:t>
            </a:r>
            <a:endParaRPr lang="en-US" dirty="0"/>
          </a:p>
        </p:txBody>
      </p:sp>
      <p:sp>
        <p:nvSpPr>
          <p:cNvPr id="11" name="Slide Number Placeholder 5"/>
          <p:cNvSpPr>
            <a:spLocks noGrp="1"/>
          </p:cNvSpPr>
          <p:nvPr>
            <p:ph type="sldNum" sz="quarter" idx="4"/>
          </p:nvPr>
        </p:nvSpPr>
        <p:spPr>
          <a:xfrm>
            <a:off x="8577226" y="6459485"/>
            <a:ext cx="428625" cy="365125"/>
          </a:xfrm>
          <a:prstGeom prst="rect">
            <a:avLst/>
          </a:prstGeom>
        </p:spPr>
        <p:txBody>
          <a:bodyPr vert="horz" lIns="91440" tIns="45720" rIns="91440" bIns="45720" rtlCol="0" anchor="ctr"/>
          <a:lstStyle>
            <a:lvl1pPr algn="r">
              <a:defRPr sz="900" b="1" i="0">
                <a:solidFill>
                  <a:srgbClr val="005A5B"/>
                </a:solidFill>
                <a:latin typeface="Arial" charset="0"/>
                <a:ea typeface="Arial" charset="0"/>
                <a:cs typeface="Arial" charset="0"/>
              </a:defRPr>
            </a:lvl1pPr>
          </a:lstStyle>
          <a:p>
            <a:fld id="{BD3A08C5-CC68-3947-88A8-A9E34C1A68A7}" type="slidenum">
              <a:rPr lang="en-US" smtClean="0"/>
              <a:pPr/>
              <a:t>‹#›</a:t>
            </a:fld>
            <a:endParaRPr lang="en-US" dirty="0"/>
          </a:p>
        </p:txBody>
      </p:sp>
      <p:pic>
        <p:nvPicPr>
          <p:cNvPr id="12" name="Picture 11"/>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228600" y="5978312"/>
            <a:ext cx="675580" cy="612988"/>
          </a:xfrm>
          <a:prstGeom prst="rect">
            <a:avLst/>
          </a:prstGeom>
        </p:spPr>
      </p:pic>
    </p:spTree>
    <p:extLst>
      <p:ext uri="{BB962C8B-B14F-4D97-AF65-F5344CB8AC3E}">
        <p14:creationId xmlns:p14="http://schemas.microsoft.com/office/powerpoint/2010/main" val="434697219"/>
      </p:ext>
    </p:extLst>
  </p:cSld>
  <p:clrMap bg1="lt1" tx1="dk1" bg2="lt2" tx2="dk2" accent1="accent1" accent2="accent2" accent3="accent3" accent4="accent4" accent5="accent5" accent6="accent6" hlink="hlink" folHlink="folHlink"/>
  <p:sldLayoutIdLst>
    <p:sldLayoutId id="2147483989" r:id="rId1"/>
    <p:sldLayoutId id="2147483991" r:id="rId2"/>
    <p:sldLayoutId id="2147483990" r:id="rId3"/>
    <p:sldLayoutId id="2147483992" r:id="rId4"/>
    <p:sldLayoutId id="2147483993" r:id="rId5"/>
    <p:sldLayoutId id="2147483975" r:id="rId6"/>
    <p:sldLayoutId id="2147483999" r:id="rId7"/>
    <p:sldLayoutId id="2147483978" r:id="rId8"/>
    <p:sldLayoutId id="2147483976" r:id="rId9"/>
    <p:sldLayoutId id="2147483986" r:id="rId10"/>
    <p:sldLayoutId id="2147483987" r:id="rId11"/>
    <p:sldLayoutId id="2147483984" r:id="rId12"/>
    <p:sldLayoutId id="2147483998" r:id="rId13"/>
    <p:sldLayoutId id="2147483977" r:id="rId14"/>
  </p:sldLayoutIdLst>
  <p:hf hdr="0"/>
  <p:txStyles>
    <p:titleStyle>
      <a:lvl1pPr algn="l" defTabSz="685800" rtl="0" eaLnBrk="1" latinLnBrk="0" hangingPunct="1">
        <a:lnSpc>
          <a:spcPct val="90000"/>
        </a:lnSpc>
        <a:spcBef>
          <a:spcPct val="0"/>
        </a:spcBef>
        <a:buNone/>
        <a:defRPr sz="2700" kern="1200">
          <a:solidFill>
            <a:schemeClr val="accent1"/>
          </a:solidFill>
          <a:latin typeface="Gill Sans" charset="0"/>
          <a:ea typeface="Gill Sans" charset="0"/>
          <a:cs typeface="Gill Sans" charset="0"/>
        </a:defRPr>
      </a:lvl1pPr>
    </p:titleStyle>
    <p:bodyStyle>
      <a:lvl1pPr marL="171450" indent="-171450" algn="l" defTabSz="685800" rtl="0" eaLnBrk="1" latinLnBrk="0" hangingPunct="1">
        <a:lnSpc>
          <a:spcPct val="100000"/>
        </a:lnSpc>
        <a:spcBef>
          <a:spcPts val="750"/>
        </a:spcBef>
        <a:spcAft>
          <a:spcPts val="1000"/>
        </a:spcAft>
        <a:buFont typeface="Arial"/>
        <a:buChar char="•"/>
        <a:defRPr sz="2100" kern="1200">
          <a:solidFill>
            <a:schemeClr val="tx1"/>
          </a:solidFill>
          <a:latin typeface="Arial" charset="0"/>
          <a:ea typeface="Arial" charset="0"/>
          <a:cs typeface="Arial" charset="0"/>
        </a:defRPr>
      </a:lvl1pPr>
      <a:lvl2pPr marL="514350" indent="-171450" algn="l" defTabSz="685800" rtl="0" eaLnBrk="1" latinLnBrk="0" hangingPunct="1">
        <a:lnSpc>
          <a:spcPct val="100000"/>
        </a:lnSpc>
        <a:spcBef>
          <a:spcPts val="375"/>
        </a:spcBef>
        <a:spcAft>
          <a:spcPts val="1000"/>
        </a:spcAft>
        <a:buFont typeface="Arial"/>
        <a:buChar char="•"/>
        <a:defRPr sz="1800" kern="1200">
          <a:solidFill>
            <a:schemeClr val="tx1"/>
          </a:solidFill>
          <a:latin typeface="Arial" charset="0"/>
          <a:ea typeface="Arial" charset="0"/>
          <a:cs typeface="Arial" charset="0"/>
        </a:defRPr>
      </a:lvl2pPr>
      <a:lvl3pPr marL="857250" indent="-171450" algn="l" defTabSz="685800" rtl="0" eaLnBrk="1" latinLnBrk="0" hangingPunct="1">
        <a:lnSpc>
          <a:spcPct val="100000"/>
        </a:lnSpc>
        <a:spcBef>
          <a:spcPts val="375"/>
        </a:spcBef>
        <a:spcAft>
          <a:spcPts val="1000"/>
        </a:spcAft>
        <a:buFont typeface="Arial"/>
        <a:buChar char="•"/>
        <a:defRPr sz="1500" kern="1200">
          <a:solidFill>
            <a:schemeClr val="tx1"/>
          </a:solidFill>
          <a:latin typeface="Arial" charset="0"/>
          <a:ea typeface="Arial" charset="0"/>
          <a:cs typeface="Arial" charset="0"/>
        </a:defRPr>
      </a:lvl3pPr>
      <a:lvl4pPr marL="1200150" indent="-171450" algn="l" defTabSz="685800" rtl="0" eaLnBrk="1" latinLnBrk="0" hangingPunct="1">
        <a:lnSpc>
          <a:spcPct val="100000"/>
        </a:lnSpc>
        <a:spcBef>
          <a:spcPts val="375"/>
        </a:spcBef>
        <a:spcAft>
          <a:spcPts val="1000"/>
        </a:spcAft>
        <a:buFont typeface="Arial"/>
        <a:buChar char="•"/>
        <a:defRPr sz="1350" kern="1200">
          <a:solidFill>
            <a:schemeClr val="tx1"/>
          </a:solidFill>
          <a:latin typeface="Arial" charset="0"/>
          <a:ea typeface="Arial" charset="0"/>
          <a:cs typeface="Arial" charset="0"/>
        </a:defRPr>
      </a:lvl4pPr>
      <a:lvl5pPr marL="1543050" indent="-171450" algn="l" defTabSz="685800" rtl="0" eaLnBrk="1" latinLnBrk="0" hangingPunct="1">
        <a:lnSpc>
          <a:spcPct val="100000"/>
        </a:lnSpc>
        <a:spcBef>
          <a:spcPts val="375"/>
        </a:spcBef>
        <a:spcAft>
          <a:spcPts val="1000"/>
        </a:spcAft>
        <a:buFont typeface="Arial"/>
        <a:buChar char="•"/>
        <a:defRPr sz="1350" kern="1200">
          <a:solidFill>
            <a:schemeClr val="tx1"/>
          </a:solidFill>
          <a:latin typeface="Arial" charset="0"/>
          <a:ea typeface="Arial" charset="0"/>
          <a:cs typeface="Arial"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52" userDrawn="1">
          <p15:clr>
            <a:srgbClr val="F26B43"/>
          </p15:clr>
        </p15:guide>
        <p15:guide id="2" pos="545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BCC135"/>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6254572"/>
            <a:ext cx="9144000" cy="603428"/>
          </a:xfrm>
          <a:prstGeom prst="rect">
            <a:avLst/>
          </a:prstGeom>
        </p:spPr>
      </p:pic>
      <p:sp>
        <p:nvSpPr>
          <p:cNvPr id="2" name="Title Placeholder 1"/>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395574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p:cNvSpPr>
            <a:spLocks noGrp="1"/>
          </p:cNvSpPr>
          <p:nvPr>
            <p:ph type="dt" sz="half" idx="2"/>
          </p:nvPr>
        </p:nvSpPr>
        <p:spPr>
          <a:xfrm>
            <a:off x="7827762" y="6459485"/>
            <a:ext cx="726086" cy="365125"/>
          </a:xfrm>
          <a:prstGeom prst="rect">
            <a:avLst/>
          </a:prstGeom>
        </p:spPr>
        <p:txBody>
          <a:bodyPr vert="horz" lIns="91440" tIns="45720" rIns="91440" bIns="45720" rtlCol="0" anchor="ctr"/>
          <a:lstStyle>
            <a:lvl1pPr algn="r">
              <a:defRPr sz="900">
                <a:solidFill>
                  <a:srgbClr val="005A5B"/>
                </a:solidFill>
                <a:latin typeface="Arial" charset="0"/>
                <a:ea typeface="Arial" charset="0"/>
                <a:cs typeface="Arial" charset="0"/>
              </a:defRPr>
            </a:lvl1pPr>
          </a:lstStyle>
          <a:p>
            <a:r>
              <a:rPr lang="en-US"/>
              <a:t>3/8/2021</a:t>
            </a:r>
            <a:endParaRPr lang="en-US" dirty="0"/>
          </a:p>
        </p:txBody>
      </p:sp>
      <p:sp>
        <p:nvSpPr>
          <p:cNvPr id="8" name="Footer Placeholder 4"/>
          <p:cNvSpPr>
            <a:spLocks noGrp="1"/>
          </p:cNvSpPr>
          <p:nvPr>
            <p:ph type="ftr" sz="quarter" idx="3"/>
          </p:nvPr>
        </p:nvSpPr>
        <p:spPr>
          <a:xfrm>
            <a:off x="2282563" y="6459485"/>
            <a:ext cx="5736698" cy="365125"/>
          </a:xfrm>
          <a:prstGeom prst="rect">
            <a:avLst/>
          </a:prstGeom>
        </p:spPr>
        <p:txBody>
          <a:bodyPr vert="horz" lIns="91440" tIns="45720" rIns="91440" bIns="45720" rtlCol="0" anchor="ctr"/>
          <a:lstStyle>
            <a:lvl1pPr algn="r">
              <a:defRPr sz="900" b="1">
                <a:solidFill>
                  <a:srgbClr val="005A5B"/>
                </a:solidFill>
                <a:latin typeface="Arial" charset="0"/>
                <a:ea typeface="Arial" charset="0"/>
                <a:cs typeface="Arial" charset="0"/>
              </a:defRPr>
            </a:lvl1pPr>
          </a:lstStyle>
          <a:p>
            <a:r>
              <a:rPr lang="en-US"/>
              <a:t>Urban County Policy Board</a:t>
            </a:r>
            <a:endParaRPr lang="en-US" dirty="0"/>
          </a:p>
        </p:txBody>
      </p:sp>
      <p:sp>
        <p:nvSpPr>
          <p:cNvPr id="9" name="Slide Number Placeholder 5"/>
          <p:cNvSpPr>
            <a:spLocks noGrp="1"/>
          </p:cNvSpPr>
          <p:nvPr>
            <p:ph type="sldNum" sz="quarter" idx="4"/>
          </p:nvPr>
        </p:nvSpPr>
        <p:spPr>
          <a:xfrm>
            <a:off x="8577226" y="6459485"/>
            <a:ext cx="428625" cy="365125"/>
          </a:xfrm>
          <a:prstGeom prst="rect">
            <a:avLst/>
          </a:prstGeom>
        </p:spPr>
        <p:txBody>
          <a:bodyPr vert="horz" lIns="91440" tIns="45720" rIns="91440" bIns="45720" rtlCol="0" anchor="ctr"/>
          <a:lstStyle>
            <a:lvl1pPr algn="r">
              <a:defRPr sz="900" b="1" i="0">
                <a:solidFill>
                  <a:srgbClr val="005A5B"/>
                </a:solidFill>
                <a:latin typeface="Arial" charset="0"/>
                <a:ea typeface="Arial" charset="0"/>
                <a:cs typeface="Arial" charset="0"/>
              </a:defRPr>
            </a:lvl1pPr>
          </a:lstStyle>
          <a:p>
            <a:fld id="{BD3A08C5-CC68-3947-88A8-A9E34C1A68A7}" type="slidenum">
              <a:rPr lang="en-US" smtClean="0"/>
              <a:pPr/>
              <a:t>‹#›</a:t>
            </a:fld>
            <a:endParaRPr lang="en-US" dirty="0"/>
          </a:p>
        </p:txBody>
      </p:sp>
      <p:pic>
        <p:nvPicPr>
          <p:cNvPr id="10" name="Picture 9"/>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28600" y="5978312"/>
            <a:ext cx="675580" cy="612988"/>
          </a:xfrm>
          <a:prstGeom prst="rect">
            <a:avLst/>
          </a:prstGeom>
        </p:spPr>
      </p:pic>
    </p:spTree>
    <p:extLst>
      <p:ext uri="{BB962C8B-B14F-4D97-AF65-F5344CB8AC3E}">
        <p14:creationId xmlns:p14="http://schemas.microsoft.com/office/powerpoint/2010/main" val="1192876982"/>
      </p:ext>
    </p:extLst>
  </p:cSld>
  <p:clrMap bg1="dk1" tx1="lt1" bg2="dk2" tx2="lt2" accent1="accent1" accent2="accent2" accent3="accent3" accent4="accent4" accent5="accent5" accent6="accent6" hlink="hlink" folHlink="folHlink"/>
  <p:sldLayoutIdLst>
    <p:sldLayoutId id="2147483996" r:id="rId1"/>
    <p:sldLayoutId id="2147483994" r:id="rId2"/>
    <p:sldLayoutId id="2147483997" r:id="rId3"/>
  </p:sldLayoutIdLst>
  <p:hf hdr="0"/>
  <p:txStyles>
    <p:titleStyle>
      <a:lvl1pPr algn="l" defTabSz="685800" rtl="0" eaLnBrk="1" latinLnBrk="0" hangingPunct="1">
        <a:lnSpc>
          <a:spcPct val="90000"/>
        </a:lnSpc>
        <a:spcBef>
          <a:spcPct val="0"/>
        </a:spcBef>
        <a:buNone/>
        <a:defRPr sz="3300" kern="1200">
          <a:solidFill>
            <a:srgbClr val="005A5B"/>
          </a:solidFill>
          <a:latin typeface="Gill Sans" charset="0"/>
          <a:ea typeface="Gill Sans" charset="0"/>
          <a:cs typeface="Gill Sans" charset="0"/>
        </a:defRPr>
      </a:lvl1pPr>
    </p:titleStyle>
    <p:bodyStyle>
      <a:lvl1pPr marL="171450" indent="-171450" algn="l" defTabSz="685800" rtl="0" eaLnBrk="1" latinLnBrk="0" hangingPunct="1">
        <a:lnSpc>
          <a:spcPct val="100000"/>
        </a:lnSpc>
        <a:spcBef>
          <a:spcPts val="750"/>
        </a:spcBef>
        <a:spcAft>
          <a:spcPts val="1000"/>
        </a:spcAft>
        <a:buFont typeface="Arial"/>
        <a:buChar char="•"/>
        <a:defRPr sz="2100" kern="1200">
          <a:solidFill>
            <a:schemeClr val="tx1"/>
          </a:solidFill>
          <a:latin typeface="Arial" charset="0"/>
          <a:ea typeface="Arial" charset="0"/>
          <a:cs typeface="Arial" charset="0"/>
        </a:defRPr>
      </a:lvl1pPr>
      <a:lvl2pPr marL="514350" indent="-171450" algn="l" defTabSz="685800" rtl="0" eaLnBrk="1" latinLnBrk="0" hangingPunct="1">
        <a:lnSpc>
          <a:spcPct val="100000"/>
        </a:lnSpc>
        <a:spcBef>
          <a:spcPts val="375"/>
        </a:spcBef>
        <a:spcAft>
          <a:spcPts val="1000"/>
        </a:spcAft>
        <a:buFont typeface="Arial"/>
        <a:buChar char="•"/>
        <a:defRPr sz="1800" kern="1200">
          <a:solidFill>
            <a:schemeClr val="tx1"/>
          </a:solidFill>
          <a:latin typeface="Arial" charset="0"/>
          <a:ea typeface="Arial" charset="0"/>
          <a:cs typeface="Arial" charset="0"/>
        </a:defRPr>
      </a:lvl2pPr>
      <a:lvl3pPr marL="857250" indent="-171450" algn="l" defTabSz="685800" rtl="0" eaLnBrk="1" latinLnBrk="0" hangingPunct="1">
        <a:lnSpc>
          <a:spcPct val="100000"/>
        </a:lnSpc>
        <a:spcBef>
          <a:spcPts val="375"/>
        </a:spcBef>
        <a:spcAft>
          <a:spcPts val="1000"/>
        </a:spcAft>
        <a:buFont typeface="Arial"/>
        <a:buChar char="•"/>
        <a:defRPr sz="1500" kern="1200">
          <a:solidFill>
            <a:schemeClr val="tx1"/>
          </a:solidFill>
          <a:latin typeface="Arial" charset="0"/>
          <a:ea typeface="Arial" charset="0"/>
          <a:cs typeface="Arial" charset="0"/>
        </a:defRPr>
      </a:lvl3pPr>
      <a:lvl4pPr marL="1200150" indent="-171450" algn="l" defTabSz="685800" rtl="0" eaLnBrk="1" latinLnBrk="0" hangingPunct="1">
        <a:lnSpc>
          <a:spcPct val="100000"/>
        </a:lnSpc>
        <a:spcBef>
          <a:spcPts val="375"/>
        </a:spcBef>
        <a:spcAft>
          <a:spcPts val="1000"/>
        </a:spcAft>
        <a:buFont typeface="Arial"/>
        <a:buChar char="•"/>
        <a:defRPr sz="1350" kern="1200">
          <a:solidFill>
            <a:schemeClr val="tx1"/>
          </a:solidFill>
          <a:latin typeface="Arial" charset="0"/>
          <a:ea typeface="Arial" charset="0"/>
          <a:cs typeface="Arial" charset="0"/>
        </a:defRPr>
      </a:lvl4pPr>
      <a:lvl5pPr marL="1543050" indent="-171450" algn="l" defTabSz="685800" rtl="0" eaLnBrk="1" latinLnBrk="0" hangingPunct="1">
        <a:lnSpc>
          <a:spcPct val="100000"/>
        </a:lnSpc>
        <a:spcBef>
          <a:spcPts val="375"/>
        </a:spcBef>
        <a:spcAft>
          <a:spcPts val="1000"/>
        </a:spcAft>
        <a:buFont typeface="Arial"/>
        <a:buChar char="•"/>
        <a:defRPr sz="1350" kern="1200">
          <a:solidFill>
            <a:schemeClr val="tx1"/>
          </a:solidFill>
          <a:latin typeface="Arial" charset="0"/>
          <a:ea typeface="Arial" charset="0"/>
          <a:cs typeface="Arial"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52" userDrawn="1">
          <p15:clr>
            <a:srgbClr val="F26B43"/>
          </p15:clr>
        </p15:guide>
        <p15:guide id="2" pos="2880"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01473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p:cNvSpPr>
            <a:spLocks noGrp="1"/>
          </p:cNvSpPr>
          <p:nvPr>
            <p:ph type="dt" sz="half" idx="2"/>
          </p:nvPr>
        </p:nvSpPr>
        <p:spPr>
          <a:xfrm>
            <a:off x="7827762" y="6459485"/>
            <a:ext cx="726086" cy="365125"/>
          </a:xfrm>
          <a:prstGeom prst="rect">
            <a:avLst/>
          </a:prstGeom>
        </p:spPr>
        <p:txBody>
          <a:bodyPr vert="horz" lIns="91440" tIns="45720" rIns="91440" bIns="45720" rtlCol="0" anchor="ctr"/>
          <a:lstStyle>
            <a:lvl1pPr algn="r">
              <a:defRPr sz="900">
                <a:solidFill>
                  <a:srgbClr val="005A5B">
                    <a:alpha val="45000"/>
                  </a:srgbClr>
                </a:solidFill>
                <a:effectLst>
                  <a:outerShdw sx="1000" sy="1000" algn="ctr" rotWithShape="0">
                    <a:srgbClr val="000000"/>
                  </a:outerShdw>
                </a:effectLst>
                <a:latin typeface="Arial" charset="0"/>
                <a:ea typeface="Arial" charset="0"/>
                <a:cs typeface="Arial" charset="0"/>
              </a:defRPr>
            </a:lvl1pPr>
          </a:lstStyle>
          <a:p>
            <a:r>
              <a:rPr lang="en-US"/>
              <a:t>3/8/2021</a:t>
            </a:r>
            <a:endParaRPr lang="en-US" dirty="0"/>
          </a:p>
        </p:txBody>
      </p:sp>
      <p:sp>
        <p:nvSpPr>
          <p:cNvPr id="8" name="Footer Placeholder 4"/>
          <p:cNvSpPr>
            <a:spLocks noGrp="1"/>
          </p:cNvSpPr>
          <p:nvPr>
            <p:ph type="ftr" sz="quarter" idx="3"/>
          </p:nvPr>
        </p:nvSpPr>
        <p:spPr>
          <a:xfrm>
            <a:off x="2282563" y="6459485"/>
            <a:ext cx="5736698" cy="365125"/>
          </a:xfrm>
          <a:prstGeom prst="rect">
            <a:avLst/>
          </a:prstGeom>
        </p:spPr>
        <p:txBody>
          <a:bodyPr vert="horz" lIns="91440" tIns="45720" rIns="91440" bIns="45720" rtlCol="0" anchor="ctr"/>
          <a:lstStyle>
            <a:lvl1pPr algn="r">
              <a:defRPr sz="900" b="1">
                <a:solidFill>
                  <a:srgbClr val="005A5B">
                    <a:alpha val="45000"/>
                  </a:srgbClr>
                </a:solidFill>
                <a:effectLst>
                  <a:outerShdw sx="1000" sy="1000" algn="ctr" rotWithShape="0">
                    <a:srgbClr val="000000"/>
                  </a:outerShdw>
                </a:effectLst>
                <a:latin typeface="Arial" charset="0"/>
                <a:ea typeface="Arial" charset="0"/>
                <a:cs typeface="Arial" charset="0"/>
              </a:defRPr>
            </a:lvl1pPr>
          </a:lstStyle>
          <a:p>
            <a:r>
              <a:rPr lang="en-US"/>
              <a:t>Urban County Policy Board</a:t>
            </a:r>
            <a:endParaRPr lang="en-US" dirty="0"/>
          </a:p>
        </p:txBody>
      </p:sp>
      <p:sp>
        <p:nvSpPr>
          <p:cNvPr id="9" name="Slide Number Placeholder 5"/>
          <p:cNvSpPr>
            <a:spLocks noGrp="1"/>
          </p:cNvSpPr>
          <p:nvPr>
            <p:ph type="sldNum" sz="quarter" idx="4"/>
          </p:nvPr>
        </p:nvSpPr>
        <p:spPr>
          <a:xfrm>
            <a:off x="8577226" y="6459485"/>
            <a:ext cx="428625" cy="365125"/>
          </a:xfrm>
          <a:prstGeom prst="rect">
            <a:avLst/>
          </a:prstGeom>
        </p:spPr>
        <p:txBody>
          <a:bodyPr vert="horz" lIns="91440" tIns="45720" rIns="91440" bIns="45720" rtlCol="0" anchor="ctr"/>
          <a:lstStyle>
            <a:lvl1pPr algn="r">
              <a:defRPr sz="900" b="1" i="0">
                <a:solidFill>
                  <a:srgbClr val="005A5B">
                    <a:alpha val="45000"/>
                  </a:srgbClr>
                </a:solidFill>
                <a:effectLst>
                  <a:outerShdw sx="1000" sy="1000" algn="ctr" rotWithShape="0">
                    <a:srgbClr val="000000"/>
                  </a:outerShdw>
                </a:effectLst>
                <a:latin typeface="Arial" charset="0"/>
                <a:ea typeface="Arial" charset="0"/>
                <a:cs typeface="Arial" charset="0"/>
              </a:defRPr>
            </a:lvl1pPr>
          </a:lstStyle>
          <a:p>
            <a:fld id="{BD3A08C5-CC68-3947-88A8-A9E34C1A68A7}" type="slidenum">
              <a:rPr lang="en-US" smtClean="0"/>
              <a:pPr/>
              <a:t>‹#›</a:t>
            </a:fld>
            <a:endParaRPr lang="en-US" dirty="0"/>
          </a:p>
        </p:txBody>
      </p:sp>
      <p:pic>
        <p:nvPicPr>
          <p:cNvPr id="12" name="Picture 11"/>
          <p:cNvPicPr>
            <a:picLocks noChangeAspect="1"/>
          </p:cNvPicPr>
          <p:nvPr userDrawn="1"/>
        </p:nvPicPr>
        <p:blipFill>
          <a:blip r:embed="rId5">
            <a:alphaModFix amt="35000"/>
            <a:extLst>
              <a:ext uri="{28A0092B-C50C-407E-A947-70E740481C1C}">
                <a14:useLocalDpi xmlns:a14="http://schemas.microsoft.com/office/drawing/2010/main" val="0"/>
              </a:ext>
            </a:extLst>
          </a:blip>
          <a:stretch>
            <a:fillRect/>
          </a:stretch>
        </p:blipFill>
        <p:spPr>
          <a:xfrm>
            <a:off x="228600" y="5978312"/>
            <a:ext cx="675580" cy="612988"/>
          </a:xfrm>
          <a:prstGeom prst="rect">
            <a:avLst/>
          </a:prstGeom>
        </p:spPr>
      </p:pic>
    </p:spTree>
    <p:extLst>
      <p:ext uri="{BB962C8B-B14F-4D97-AF65-F5344CB8AC3E}">
        <p14:creationId xmlns:p14="http://schemas.microsoft.com/office/powerpoint/2010/main" val="531472105"/>
      </p:ext>
    </p:extLst>
  </p:cSld>
  <p:clrMap bg1="lt1" tx1="dk1" bg2="lt2" tx2="dk2" accent1="accent1" accent2="accent2" accent3="accent3" accent4="accent4" accent5="accent5" accent6="accent6" hlink="hlink" folHlink="folHlink"/>
  <p:sldLayoutIdLst>
    <p:sldLayoutId id="2147484008" r:id="rId1"/>
    <p:sldLayoutId id="2147484007" r:id="rId2"/>
    <p:sldLayoutId id="2147484009" r:id="rId3"/>
  </p:sldLayoutIdLst>
  <p:hf hdr="0"/>
  <p:txStyles>
    <p:titleStyle>
      <a:lvl1pPr algn="l" defTabSz="685800" rtl="0" eaLnBrk="1" latinLnBrk="0" hangingPunct="1">
        <a:lnSpc>
          <a:spcPct val="90000"/>
        </a:lnSpc>
        <a:spcBef>
          <a:spcPct val="0"/>
        </a:spcBef>
        <a:buNone/>
        <a:defRPr sz="3300" kern="1200">
          <a:solidFill>
            <a:srgbClr val="005A5B"/>
          </a:solidFill>
          <a:latin typeface="Gill Sans" charset="0"/>
          <a:ea typeface="Gill Sans" charset="0"/>
          <a:cs typeface="Gill Sans" charset="0"/>
        </a:defRPr>
      </a:lvl1pPr>
    </p:titleStyle>
    <p:bodyStyle>
      <a:lvl1pPr marL="171450" indent="-171450" algn="l" defTabSz="685800" rtl="0" eaLnBrk="1" latinLnBrk="0" hangingPunct="1">
        <a:lnSpc>
          <a:spcPct val="100000"/>
        </a:lnSpc>
        <a:spcBef>
          <a:spcPts val="750"/>
        </a:spcBef>
        <a:spcAft>
          <a:spcPts val="1000"/>
        </a:spcAft>
        <a:buFont typeface="Arial"/>
        <a:buChar char="•"/>
        <a:defRPr sz="2100" kern="1200">
          <a:solidFill>
            <a:schemeClr val="tx1"/>
          </a:solidFill>
          <a:latin typeface="Arial" charset="0"/>
          <a:ea typeface="Arial" charset="0"/>
          <a:cs typeface="Arial" charset="0"/>
        </a:defRPr>
      </a:lvl1pPr>
      <a:lvl2pPr marL="514350" indent="-171450" algn="l" defTabSz="685800" rtl="0" eaLnBrk="1" latinLnBrk="0" hangingPunct="1">
        <a:lnSpc>
          <a:spcPct val="100000"/>
        </a:lnSpc>
        <a:spcBef>
          <a:spcPts val="375"/>
        </a:spcBef>
        <a:spcAft>
          <a:spcPts val="1000"/>
        </a:spcAft>
        <a:buFont typeface="Arial"/>
        <a:buChar char="•"/>
        <a:defRPr sz="1800" kern="1200">
          <a:solidFill>
            <a:schemeClr val="tx1"/>
          </a:solidFill>
          <a:latin typeface="Arial" charset="0"/>
          <a:ea typeface="Arial" charset="0"/>
          <a:cs typeface="Arial" charset="0"/>
        </a:defRPr>
      </a:lvl2pPr>
      <a:lvl3pPr marL="857250" indent="-171450" algn="l" defTabSz="685800" rtl="0" eaLnBrk="1" latinLnBrk="0" hangingPunct="1">
        <a:lnSpc>
          <a:spcPct val="100000"/>
        </a:lnSpc>
        <a:spcBef>
          <a:spcPts val="375"/>
        </a:spcBef>
        <a:spcAft>
          <a:spcPts val="1000"/>
        </a:spcAft>
        <a:buFont typeface="Arial"/>
        <a:buChar char="•"/>
        <a:defRPr sz="1500" kern="1200">
          <a:solidFill>
            <a:schemeClr val="tx1"/>
          </a:solidFill>
          <a:latin typeface="Arial" charset="0"/>
          <a:ea typeface="Arial" charset="0"/>
          <a:cs typeface="Arial" charset="0"/>
        </a:defRPr>
      </a:lvl3pPr>
      <a:lvl4pPr marL="1200150" indent="-171450" algn="l" defTabSz="685800" rtl="0" eaLnBrk="1" latinLnBrk="0" hangingPunct="1">
        <a:lnSpc>
          <a:spcPct val="100000"/>
        </a:lnSpc>
        <a:spcBef>
          <a:spcPts val="375"/>
        </a:spcBef>
        <a:spcAft>
          <a:spcPts val="1000"/>
        </a:spcAft>
        <a:buFont typeface="Arial"/>
        <a:buChar char="•"/>
        <a:defRPr sz="1350" kern="1200">
          <a:solidFill>
            <a:schemeClr val="tx1"/>
          </a:solidFill>
          <a:latin typeface="Arial" charset="0"/>
          <a:ea typeface="Arial" charset="0"/>
          <a:cs typeface="Arial" charset="0"/>
        </a:defRPr>
      </a:lvl4pPr>
      <a:lvl5pPr marL="1543050" indent="-171450" algn="l" defTabSz="685800" rtl="0" eaLnBrk="1" latinLnBrk="0" hangingPunct="1">
        <a:lnSpc>
          <a:spcPct val="100000"/>
        </a:lnSpc>
        <a:spcBef>
          <a:spcPts val="375"/>
        </a:spcBef>
        <a:spcAft>
          <a:spcPts val="1000"/>
        </a:spcAft>
        <a:buFont typeface="Arial"/>
        <a:buChar char="•"/>
        <a:defRPr sz="1350" kern="1200">
          <a:solidFill>
            <a:schemeClr val="tx1"/>
          </a:solidFill>
          <a:latin typeface="Arial" charset="0"/>
          <a:ea typeface="Arial" charset="0"/>
          <a:cs typeface="Arial"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44551476"/>
      </p:ext>
    </p:extLst>
  </p:cSld>
  <p:clrMap bg1="lt1" tx1="dk1" bg2="lt2" tx2="dk2" accent1="accent1" accent2="accent2" accent3="accent3" accent4="accent4" accent5="accent5" accent6="accent6" hlink="hlink" folHlink="folHlink"/>
  <p:sldLayoutIdLst>
    <p:sldLayoutId id="2147484017" r:id="rId1"/>
    <p:sldLayoutId id="2147484027" r:id="rId2"/>
    <p:sldLayoutId id="2147484028" r:id="rId3"/>
  </p:sldLayoutIdLst>
  <p:hf hdr="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8" Type="http://schemas.openxmlformats.org/officeDocument/2006/relationships/customXml" Target="../ink/ink3.xml"/><Relationship Id="rId13" Type="http://schemas.openxmlformats.org/officeDocument/2006/relationships/image" Target="../media/image15.png"/><Relationship Id="rId18" Type="http://schemas.openxmlformats.org/officeDocument/2006/relationships/customXml" Target="../ink/ink8.xml"/><Relationship Id="rId3" Type="http://schemas.openxmlformats.org/officeDocument/2006/relationships/image" Target="../media/image10.png"/><Relationship Id="rId21" Type="http://schemas.openxmlformats.org/officeDocument/2006/relationships/image" Target="../media/image19.png"/><Relationship Id="rId7" Type="http://schemas.openxmlformats.org/officeDocument/2006/relationships/image" Target="../media/image12.png"/><Relationship Id="rId12" Type="http://schemas.openxmlformats.org/officeDocument/2006/relationships/customXml" Target="../ink/ink5.xml"/><Relationship Id="rId17" Type="http://schemas.openxmlformats.org/officeDocument/2006/relationships/image" Target="../media/image17.png"/><Relationship Id="rId2" Type="http://schemas.openxmlformats.org/officeDocument/2006/relationships/image" Target="../media/image9.png"/><Relationship Id="rId16" Type="http://schemas.openxmlformats.org/officeDocument/2006/relationships/customXml" Target="../ink/ink7.xml"/><Relationship Id="rId20" Type="http://schemas.openxmlformats.org/officeDocument/2006/relationships/customXml" Target="../ink/ink9.xml"/><Relationship Id="rId1" Type="http://schemas.openxmlformats.org/officeDocument/2006/relationships/slideLayout" Target="../slideLayouts/slideLayout14.xml"/><Relationship Id="rId6" Type="http://schemas.openxmlformats.org/officeDocument/2006/relationships/customXml" Target="../ink/ink2.xml"/><Relationship Id="rId11" Type="http://schemas.openxmlformats.org/officeDocument/2006/relationships/image" Target="../media/image14.png"/><Relationship Id="rId5" Type="http://schemas.openxmlformats.org/officeDocument/2006/relationships/image" Target="../media/image11.png"/><Relationship Id="rId15" Type="http://schemas.openxmlformats.org/officeDocument/2006/relationships/image" Target="../media/image16.png"/><Relationship Id="rId10" Type="http://schemas.openxmlformats.org/officeDocument/2006/relationships/customXml" Target="../ink/ink4.xml"/><Relationship Id="rId19" Type="http://schemas.openxmlformats.org/officeDocument/2006/relationships/image" Target="../media/image18.png"/><Relationship Id="rId4" Type="http://schemas.openxmlformats.org/officeDocument/2006/relationships/customXml" Target="../ink/ink1.xml"/><Relationship Id="rId9" Type="http://schemas.openxmlformats.org/officeDocument/2006/relationships/image" Target="../media/image13.png"/><Relationship Id="rId14" Type="http://schemas.openxmlformats.org/officeDocument/2006/relationships/customXml" Target="../ink/ink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21896" y="1237535"/>
            <a:ext cx="7516329" cy="4494671"/>
          </a:xfrm>
        </p:spPr>
        <p:txBody>
          <a:bodyPr>
            <a:normAutofit fontScale="92500" lnSpcReduction="10000"/>
          </a:bodyPr>
          <a:lstStyle/>
          <a:p>
            <a:pPr marL="0" indent="0">
              <a:lnSpc>
                <a:spcPct val="150000"/>
              </a:lnSpc>
              <a:buNone/>
            </a:pPr>
            <a:r>
              <a:rPr lang="en-US" dirty="0"/>
              <a:t>(info)		I.	Introductions </a:t>
            </a:r>
          </a:p>
          <a:p>
            <a:pPr marL="0" indent="0">
              <a:lnSpc>
                <a:spcPct val="150000"/>
              </a:lnSpc>
              <a:buNone/>
            </a:pPr>
            <a:r>
              <a:rPr lang="en-US" dirty="0"/>
              <a:t>(action)	II.	Approval of April 10, 2023 minutes</a:t>
            </a:r>
          </a:p>
          <a:p>
            <a:pPr marL="0" indent="0">
              <a:lnSpc>
                <a:spcPct val="150000"/>
              </a:lnSpc>
              <a:buNone/>
            </a:pPr>
            <a:r>
              <a:rPr lang="en-US" dirty="0"/>
              <a:t>(info)		III.	CAPER Preview</a:t>
            </a:r>
          </a:p>
          <a:p>
            <a:pPr marL="0" indent="0">
              <a:lnSpc>
                <a:spcPct val="150000"/>
              </a:lnSpc>
              <a:spcAft>
                <a:spcPts val="0"/>
              </a:spcAft>
              <a:buNone/>
            </a:pPr>
            <a:r>
              <a:rPr lang="en-US" dirty="0"/>
              <a:t>(info)		IV.	RFA Discussion</a:t>
            </a:r>
          </a:p>
          <a:p>
            <a:pPr marL="0" indent="0">
              <a:lnSpc>
                <a:spcPct val="150000"/>
              </a:lnSpc>
              <a:spcAft>
                <a:spcPts val="0"/>
              </a:spcAft>
              <a:buNone/>
            </a:pPr>
            <a:r>
              <a:rPr lang="en-US" dirty="0"/>
              <a:t>(info)		V.	April – June 2023 reports</a:t>
            </a:r>
          </a:p>
          <a:p>
            <a:pPr marL="0" indent="0">
              <a:lnSpc>
                <a:spcPct val="150000"/>
              </a:lnSpc>
              <a:buNone/>
            </a:pPr>
            <a:r>
              <a:rPr lang="en-US" dirty="0"/>
              <a:t>(info)		VI.	Program updates</a:t>
            </a:r>
          </a:p>
          <a:p>
            <a:pPr marL="0" indent="0">
              <a:lnSpc>
                <a:spcPct val="150000"/>
              </a:lnSpc>
              <a:spcAft>
                <a:spcPts val="0"/>
              </a:spcAft>
              <a:buNone/>
            </a:pPr>
            <a:r>
              <a:rPr lang="en-US" dirty="0"/>
              <a:t>(info)		VII.	Other	</a:t>
            </a:r>
          </a:p>
          <a:p>
            <a:pPr lvl="6"/>
            <a:r>
              <a:rPr lang="en-US" sz="1800" dirty="0"/>
              <a:t>Public comment</a:t>
            </a:r>
          </a:p>
          <a:p>
            <a:endParaRPr lang="en-US" dirty="0"/>
          </a:p>
        </p:txBody>
      </p:sp>
      <p:sp>
        <p:nvSpPr>
          <p:cNvPr id="13" name="Title 12"/>
          <p:cNvSpPr>
            <a:spLocks noGrp="1"/>
          </p:cNvSpPr>
          <p:nvPr>
            <p:ph type="title"/>
          </p:nvPr>
        </p:nvSpPr>
        <p:spPr/>
        <p:txBody>
          <a:bodyPr/>
          <a:lstStyle/>
          <a:p>
            <a:r>
              <a:rPr lang="en-US" b="1" dirty="0"/>
              <a:t>UCPB Agenda September 11, 2023</a:t>
            </a:r>
          </a:p>
        </p:txBody>
      </p:sp>
      <p:sp>
        <p:nvSpPr>
          <p:cNvPr id="5" name="Date Placeholder 4"/>
          <p:cNvSpPr>
            <a:spLocks noGrp="1"/>
          </p:cNvSpPr>
          <p:nvPr>
            <p:ph type="dt" sz="half" idx="16"/>
          </p:nvPr>
        </p:nvSpPr>
        <p:spPr>
          <a:xfrm>
            <a:off x="8065452" y="6459484"/>
            <a:ext cx="726086" cy="365125"/>
          </a:xfrm>
        </p:spPr>
        <p:txBody>
          <a:bodyPr/>
          <a:lstStyle/>
          <a:p>
            <a:r>
              <a:rPr lang="en-US" dirty="0"/>
              <a:t>3/13/2023</a:t>
            </a:r>
          </a:p>
        </p:txBody>
      </p:sp>
      <p:sp>
        <p:nvSpPr>
          <p:cNvPr id="6" name="Footer Placeholder 5"/>
          <p:cNvSpPr>
            <a:spLocks noGrp="1"/>
          </p:cNvSpPr>
          <p:nvPr>
            <p:ph type="ftr" sz="quarter" idx="17"/>
          </p:nvPr>
        </p:nvSpPr>
        <p:spPr/>
        <p:txBody>
          <a:bodyPr/>
          <a:lstStyle/>
          <a:p>
            <a:r>
              <a:rPr lang="en-US" dirty="0"/>
              <a:t>Urban County Policy Board</a:t>
            </a:r>
          </a:p>
        </p:txBody>
      </p:sp>
      <p:sp>
        <p:nvSpPr>
          <p:cNvPr id="7" name="Slide Number Placeholder 6"/>
          <p:cNvSpPr>
            <a:spLocks noGrp="1"/>
          </p:cNvSpPr>
          <p:nvPr>
            <p:ph type="sldNum" sz="quarter" idx="18"/>
          </p:nvPr>
        </p:nvSpPr>
        <p:spPr/>
        <p:txBody>
          <a:bodyPr/>
          <a:lstStyle/>
          <a:p>
            <a:fld id="{BD3A08C5-CC68-3947-88A8-A9E34C1A68A7}" type="slidenum">
              <a:rPr lang="en-US" smtClean="0"/>
              <a:pPr/>
              <a:t>1</a:t>
            </a:fld>
            <a:endParaRPr lang="en-US" dirty="0"/>
          </a:p>
        </p:txBody>
      </p:sp>
    </p:spTree>
    <p:extLst>
      <p:ext uri="{BB962C8B-B14F-4D97-AF65-F5344CB8AC3E}">
        <p14:creationId xmlns:p14="http://schemas.microsoft.com/office/powerpoint/2010/main" val="1128059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97375F9-5B58-2D12-D390-5AAED01FFDC5}"/>
              </a:ext>
            </a:extLst>
          </p:cNvPr>
          <p:cNvSpPr>
            <a:spLocks noGrp="1"/>
          </p:cNvSpPr>
          <p:nvPr>
            <p:ph type="title"/>
          </p:nvPr>
        </p:nvSpPr>
        <p:spPr/>
        <p:txBody>
          <a:bodyPr/>
          <a:lstStyle/>
          <a:p>
            <a:r>
              <a:rPr lang="en-US" b="1" dirty="0"/>
              <a:t>IV. RFA Discussion</a:t>
            </a:r>
          </a:p>
        </p:txBody>
      </p:sp>
      <p:sp>
        <p:nvSpPr>
          <p:cNvPr id="4" name="Date Placeholder 3">
            <a:extLst>
              <a:ext uri="{FF2B5EF4-FFF2-40B4-BE49-F238E27FC236}">
                <a16:creationId xmlns:a16="http://schemas.microsoft.com/office/drawing/2014/main" id="{03AA71C8-0BBB-BB37-972E-AB865FC719A4}"/>
              </a:ext>
            </a:extLst>
          </p:cNvPr>
          <p:cNvSpPr>
            <a:spLocks noGrp="1"/>
          </p:cNvSpPr>
          <p:nvPr>
            <p:ph type="dt" sz="half" idx="16"/>
          </p:nvPr>
        </p:nvSpPr>
        <p:spPr/>
        <p:txBody>
          <a:bodyPr/>
          <a:lstStyle/>
          <a:p>
            <a:r>
              <a:rPr lang="en-US" dirty="0"/>
              <a:t>9.11.2023</a:t>
            </a:r>
          </a:p>
        </p:txBody>
      </p:sp>
      <p:sp>
        <p:nvSpPr>
          <p:cNvPr id="5" name="Footer Placeholder 4">
            <a:extLst>
              <a:ext uri="{FF2B5EF4-FFF2-40B4-BE49-F238E27FC236}">
                <a16:creationId xmlns:a16="http://schemas.microsoft.com/office/drawing/2014/main" id="{1113DC6D-A888-4590-06FF-C828EB258FC2}"/>
              </a:ext>
            </a:extLst>
          </p:cNvPr>
          <p:cNvSpPr>
            <a:spLocks noGrp="1"/>
          </p:cNvSpPr>
          <p:nvPr>
            <p:ph type="ftr" sz="quarter" idx="17"/>
          </p:nvPr>
        </p:nvSpPr>
        <p:spPr/>
        <p:txBody>
          <a:bodyPr/>
          <a:lstStyle/>
          <a:p>
            <a:r>
              <a:rPr lang="en-US"/>
              <a:t>Urban County Policy Board</a:t>
            </a:r>
            <a:endParaRPr lang="en-US" dirty="0"/>
          </a:p>
        </p:txBody>
      </p:sp>
      <p:sp>
        <p:nvSpPr>
          <p:cNvPr id="6" name="Slide Number Placeholder 5">
            <a:extLst>
              <a:ext uri="{FF2B5EF4-FFF2-40B4-BE49-F238E27FC236}">
                <a16:creationId xmlns:a16="http://schemas.microsoft.com/office/drawing/2014/main" id="{C6AA481F-FFF0-67FD-F837-3C5B14951921}"/>
              </a:ext>
            </a:extLst>
          </p:cNvPr>
          <p:cNvSpPr>
            <a:spLocks noGrp="1"/>
          </p:cNvSpPr>
          <p:nvPr>
            <p:ph type="sldNum" sz="quarter" idx="18"/>
          </p:nvPr>
        </p:nvSpPr>
        <p:spPr/>
        <p:txBody>
          <a:bodyPr/>
          <a:lstStyle/>
          <a:p>
            <a:fld id="{BD3A08C5-CC68-3947-88A8-A9E34C1A68A7}" type="slidenum">
              <a:rPr lang="en-US" smtClean="0"/>
              <a:pPr/>
              <a:t>10</a:t>
            </a:fld>
            <a:endParaRPr lang="en-US" dirty="0"/>
          </a:p>
        </p:txBody>
      </p:sp>
      <p:sp>
        <p:nvSpPr>
          <p:cNvPr id="2" name="TextBox 1">
            <a:extLst>
              <a:ext uri="{FF2B5EF4-FFF2-40B4-BE49-F238E27FC236}">
                <a16:creationId xmlns:a16="http://schemas.microsoft.com/office/drawing/2014/main" id="{EE05C9AB-BF6F-D914-2143-D2EAF2E0B755}"/>
              </a:ext>
            </a:extLst>
          </p:cNvPr>
          <p:cNvSpPr txBox="1"/>
          <p:nvPr/>
        </p:nvSpPr>
        <p:spPr>
          <a:xfrm>
            <a:off x="721896" y="1296140"/>
            <a:ext cx="7700210" cy="3939540"/>
          </a:xfrm>
          <a:prstGeom prst="rect">
            <a:avLst/>
          </a:prstGeom>
          <a:noFill/>
        </p:spPr>
        <p:txBody>
          <a:bodyPr wrap="square" rtlCol="0">
            <a:spAutoFit/>
          </a:bodyPr>
          <a:lstStyle/>
          <a:p>
            <a:r>
              <a:rPr lang="en-US" b="1" dirty="0">
                <a:solidFill>
                  <a:srgbClr val="000000"/>
                </a:solidFill>
                <a:latin typeface="Helvetica" panose="020B0604020202020204" pitchFamily="34" charset="0"/>
                <a:ea typeface="Calibri" panose="020F0502020204030204" pitchFamily="34" charset="0"/>
                <a:cs typeface="Times New Roman" panose="02020603050405020304" pitchFamily="18" charset="0"/>
              </a:rPr>
              <a:t>Equity</a:t>
            </a:r>
          </a:p>
          <a:p>
            <a:r>
              <a:rPr lang="en-US" sz="1400" dirty="0">
                <a:solidFill>
                  <a:srgbClr val="000000"/>
                </a:solidFill>
                <a:latin typeface="Helvetica" panose="020B0604020202020204" pitchFamily="34" charset="0"/>
                <a:ea typeface="Calibri" panose="020F0502020204030204" pitchFamily="34" charset="0"/>
                <a:cs typeface="Times New Roman" panose="02020603050405020304" pitchFamily="18" charset="0"/>
              </a:rPr>
              <a:t>(From Washington County)</a:t>
            </a:r>
          </a:p>
          <a:p>
            <a:endParaRPr lang="en-US" sz="1400" dirty="0">
              <a:solidFill>
                <a:srgbClr val="000000"/>
              </a:solidFill>
              <a:latin typeface="Helvetica" panose="020B0604020202020204" pitchFamily="34" charset="0"/>
              <a:ea typeface="Calibri" panose="020F0502020204030204" pitchFamily="34" charset="0"/>
              <a:cs typeface="Times New Roman" panose="02020603050405020304" pitchFamily="18" charset="0"/>
            </a:endParaRPr>
          </a:p>
          <a:p>
            <a:r>
              <a:rPr lang="en-US" sz="1400" dirty="0">
                <a:solidFill>
                  <a:srgbClr val="000000"/>
                </a:solidFill>
                <a:effectLst/>
                <a:latin typeface="Helvetica" panose="020B0604020202020204" pitchFamily="34" charset="0"/>
                <a:ea typeface="Calibri" panose="020F0502020204030204" pitchFamily="34" charset="0"/>
                <a:cs typeface="Times New Roman" panose="02020603050405020304" pitchFamily="18" charset="0"/>
              </a:rPr>
              <a:t>Advancing Racial Equity – People of color struggle disproportionately with unaffordable housing, displacement, and homelessness. Washington County is committed to addressing this inequity by prioritizing opportunities to serve historically underserved communities, removing barriers to fairness in representation, opportunity, and access and providing equal opportunity for very low-income families of all ethnic backgrounds to experience freedom of housing choice. </a:t>
            </a:r>
          </a:p>
          <a:p>
            <a:pPr marL="285750" indent="-285750">
              <a:buFont typeface="Wingdings" panose="05000000000000000000" pitchFamily="2" charset="2"/>
              <a:buChar char="Ø"/>
            </a:pPr>
            <a:r>
              <a:rPr lang="en-US" sz="1400" dirty="0">
                <a:solidFill>
                  <a:srgbClr val="000000"/>
                </a:solidFill>
                <a:effectLst/>
                <a:latin typeface="Helvetica" panose="020B0604020202020204" pitchFamily="34" charset="0"/>
                <a:ea typeface="Calibri" panose="020F0502020204030204" pitchFamily="34" charset="0"/>
                <a:cs typeface="Times New Roman" panose="02020603050405020304" pitchFamily="18" charset="0"/>
              </a:rPr>
              <a:t>Tell us about historically underserved communities in your project area including demographics and other factual data in your response. How have you connected to this community(</a:t>
            </a:r>
            <a:r>
              <a:rPr lang="en-US" sz="1400" dirty="0" err="1">
                <a:solidFill>
                  <a:srgbClr val="000000"/>
                </a:solidFill>
                <a:effectLst/>
                <a:latin typeface="Helvetica" panose="020B0604020202020204" pitchFamily="34" charset="0"/>
                <a:ea typeface="Calibri" panose="020F0502020204030204" pitchFamily="34" charset="0"/>
                <a:cs typeface="Times New Roman" panose="02020603050405020304" pitchFamily="18" charset="0"/>
              </a:rPr>
              <a:t>ies</a:t>
            </a:r>
            <a:r>
              <a:rPr lang="en-US" sz="1400" dirty="0">
                <a:solidFill>
                  <a:srgbClr val="000000"/>
                </a:solidFill>
                <a:effectLst/>
                <a:latin typeface="Helvetica" panose="020B0604020202020204" pitchFamily="34" charset="0"/>
                <a:ea typeface="Calibri" panose="020F0502020204030204" pitchFamily="34" charset="0"/>
                <a:cs typeface="Times New Roman" panose="02020603050405020304" pitchFamily="18" charset="0"/>
              </a:rPr>
              <a:t>) in planning for this project? How do you plan to ensure that these communities are aware of this housing opportunity? What barriers do you anticipate these communities encountering in accessing housing? What is your plan for mitigating identified barriers to access? How will you serve this community(</a:t>
            </a:r>
            <a:r>
              <a:rPr lang="en-US" sz="1400" dirty="0" err="1">
                <a:solidFill>
                  <a:srgbClr val="000000"/>
                </a:solidFill>
                <a:effectLst/>
                <a:latin typeface="Helvetica" panose="020B0604020202020204" pitchFamily="34" charset="0"/>
                <a:ea typeface="Calibri" panose="020F0502020204030204" pitchFamily="34" charset="0"/>
                <a:cs typeface="Times New Roman" panose="02020603050405020304" pitchFamily="18" charset="0"/>
              </a:rPr>
              <a:t>ies</a:t>
            </a:r>
            <a:r>
              <a:rPr lang="en-US" sz="1400" dirty="0">
                <a:solidFill>
                  <a:srgbClr val="000000"/>
                </a:solidFill>
                <a:effectLst/>
                <a:latin typeface="Helvetica" panose="020B0604020202020204" pitchFamily="34" charset="0"/>
                <a:ea typeface="Calibri" panose="020F0502020204030204" pitchFamily="34" charset="0"/>
                <a:cs typeface="Times New Roman" panose="02020603050405020304" pitchFamily="18" charset="0"/>
              </a:rPr>
              <a:t>) through building operations?</a:t>
            </a:r>
            <a:br>
              <a:rPr lang="en-US" sz="1400" dirty="0">
                <a:solidFill>
                  <a:srgbClr val="000000"/>
                </a:solidFill>
                <a:effectLst/>
                <a:latin typeface="Helvetica" panose="020B0604020202020204" pitchFamily="34" charset="0"/>
                <a:ea typeface="Calibri" panose="020F0502020204030204" pitchFamily="34" charset="0"/>
                <a:cs typeface="Times New Roman" panose="02020603050405020304" pitchFamily="18" charset="0"/>
              </a:rPr>
            </a:br>
            <a:r>
              <a:rPr lang="en-US" sz="1400" i="1" dirty="0">
                <a:solidFill>
                  <a:srgbClr val="000000"/>
                </a:solidFill>
                <a:effectLst/>
                <a:latin typeface="Helvetica" panose="020B0604020202020204" pitchFamily="34" charset="0"/>
                <a:ea typeface="Calibri" panose="020F0502020204030204" pitchFamily="34" charset="0"/>
                <a:cs typeface="Times New Roman" panose="02020603050405020304" pitchFamily="18" charset="0"/>
              </a:rPr>
              <a:t>Please attach any actionable MOUs with service organizations.</a:t>
            </a:r>
            <a:endParaRPr lang="en-US" sz="1400" dirty="0"/>
          </a:p>
          <a:p>
            <a:endParaRPr lang="en-US" dirty="0"/>
          </a:p>
          <a:p>
            <a:endParaRPr lang="en-US" dirty="0"/>
          </a:p>
        </p:txBody>
      </p:sp>
    </p:spTree>
    <p:extLst>
      <p:ext uri="{BB962C8B-B14F-4D97-AF65-F5344CB8AC3E}">
        <p14:creationId xmlns:p14="http://schemas.microsoft.com/office/powerpoint/2010/main" val="1813311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97375F9-5B58-2D12-D390-5AAED01FFDC5}"/>
              </a:ext>
            </a:extLst>
          </p:cNvPr>
          <p:cNvSpPr>
            <a:spLocks noGrp="1"/>
          </p:cNvSpPr>
          <p:nvPr>
            <p:ph type="title"/>
          </p:nvPr>
        </p:nvSpPr>
        <p:spPr/>
        <p:txBody>
          <a:bodyPr/>
          <a:lstStyle/>
          <a:p>
            <a:r>
              <a:rPr lang="en-US" b="1" dirty="0"/>
              <a:t>IV. RFA Discussion</a:t>
            </a:r>
          </a:p>
        </p:txBody>
      </p:sp>
      <p:sp>
        <p:nvSpPr>
          <p:cNvPr id="4" name="Date Placeholder 3">
            <a:extLst>
              <a:ext uri="{FF2B5EF4-FFF2-40B4-BE49-F238E27FC236}">
                <a16:creationId xmlns:a16="http://schemas.microsoft.com/office/drawing/2014/main" id="{03AA71C8-0BBB-BB37-972E-AB865FC719A4}"/>
              </a:ext>
            </a:extLst>
          </p:cNvPr>
          <p:cNvSpPr>
            <a:spLocks noGrp="1"/>
          </p:cNvSpPr>
          <p:nvPr>
            <p:ph type="dt" sz="half" idx="16"/>
          </p:nvPr>
        </p:nvSpPr>
        <p:spPr/>
        <p:txBody>
          <a:bodyPr/>
          <a:lstStyle/>
          <a:p>
            <a:r>
              <a:rPr lang="en-US" dirty="0"/>
              <a:t>9.11.2023</a:t>
            </a:r>
          </a:p>
        </p:txBody>
      </p:sp>
      <p:sp>
        <p:nvSpPr>
          <p:cNvPr id="5" name="Footer Placeholder 4">
            <a:extLst>
              <a:ext uri="{FF2B5EF4-FFF2-40B4-BE49-F238E27FC236}">
                <a16:creationId xmlns:a16="http://schemas.microsoft.com/office/drawing/2014/main" id="{1113DC6D-A888-4590-06FF-C828EB258FC2}"/>
              </a:ext>
            </a:extLst>
          </p:cNvPr>
          <p:cNvSpPr>
            <a:spLocks noGrp="1"/>
          </p:cNvSpPr>
          <p:nvPr>
            <p:ph type="ftr" sz="quarter" idx="17"/>
          </p:nvPr>
        </p:nvSpPr>
        <p:spPr/>
        <p:txBody>
          <a:bodyPr/>
          <a:lstStyle/>
          <a:p>
            <a:r>
              <a:rPr lang="en-US"/>
              <a:t>Urban County Policy Board</a:t>
            </a:r>
            <a:endParaRPr lang="en-US" dirty="0"/>
          </a:p>
        </p:txBody>
      </p:sp>
      <p:sp>
        <p:nvSpPr>
          <p:cNvPr id="6" name="Slide Number Placeholder 5">
            <a:extLst>
              <a:ext uri="{FF2B5EF4-FFF2-40B4-BE49-F238E27FC236}">
                <a16:creationId xmlns:a16="http://schemas.microsoft.com/office/drawing/2014/main" id="{C6AA481F-FFF0-67FD-F837-3C5B14951921}"/>
              </a:ext>
            </a:extLst>
          </p:cNvPr>
          <p:cNvSpPr>
            <a:spLocks noGrp="1"/>
          </p:cNvSpPr>
          <p:nvPr>
            <p:ph type="sldNum" sz="quarter" idx="18"/>
          </p:nvPr>
        </p:nvSpPr>
        <p:spPr/>
        <p:txBody>
          <a:bodyPr/>
          <a:lstStyle/>
          <a:p>
            <a:fld id="{BD3A08C5-CC68-3947-88A8-A9E34C1A68A7}" type="slidenum">
              <a:rPr lang="en-US" smtClean="0"/>
              <a:pPr/>
              <a:t>11</a:t>
            </a:fld>
            <a:endParaRPr lang="en-US" dirty="0"/>
          </a:p>
        </p:txBody>
      </p:sp>
      <p:sp>
        <p:nvSpPr>
          <p:cNvPr id="2" name="TextBox 1">
            <a:extLst>
              <a:ext uri="{FF2B5EF4-FFF2-40B4-BE49-F238E27FC236}">
                <a16:creationId xmlns:a16="http://schemas.microsoft.com/office/drawing/2014/main" id="{EE05C9AB-BF6F-D914-2143-D2EAF2E0B755}"/>
              </a:ext>
            </a:extLst>
          </p:cNvPr>
          <p:cNvSpPr txBox="1"/>
          <p:nvPr/>
        </p:nvSpPr>
        <p:spPr>
          <a:xfrm>
            <a:off x="721896" y="1296140"/>
            <a:ext cx="7700210" cy="5355312"/>
          </a:xfrm>
          <a:prstGeom prst="rect">
            <a:avLst/>
          </a:prstGeom>
          <a:noFill/>
        </p:spPr>
        <p:txBody>
          <a:bodyPr wrap="square" rtlCol="0">
            <a:spAutoFit/>
          </a:bodyPr>
          <a:lstStyle/>
          <a:p>
            <a:r>
              <a:rPr lang="en-US" b="1" dirty="0">
                <a:solidFill>
                  <a:srgbClr val="000000"/>
                </a:solidFill>
                <a:latin typeface="Helvetica" panose="020B0604020202020204" pitchFamily="34" charset="0"/>
                <a:ea typeface="Calibri" panose="020F0502020204030204" pitchFamily="34" charset="0"/>
                <a:cs typeface="Times New Roman" panose="02020603050405020304" pitchFamily="18" charset="0"/>
              </a:rPr>
              <a:t>Equity</a:t>
            </a:r>
          </a:p>
          <a:p>
            <a:r>
              <a:rPr lang="en-US" dirty="0">
                <a:solidFill>
                  <a:srgbClr val="000000"/>
                </a:solidFill>
                <a:latin typeface="Helvetica" panose="020B0604020202020204" pitchFamily="34" charset="0"/>
                <a:ea typeface="Calibri" panose="020F0502020204030204" pitchFamily="34" charset="0"/>
                <a:cs typeface="Times New Roman" panose="02020603050405020304" pitchFamily="18" charset="0"/>
              </a:rPr>
              <a:t>For construction projects </a:t>
            </a:r>
          </a:p>
          <a:p>
            <a:endParaRPr lang="en-US" dirty="0">
              <a:solidFill>
                <a:srgbClr val="000000"/>
              </a:solidFill>
              <a:latin typeface="Helvetica" panose="020B0604020202020204" pitchFamily="34" charset="0"/>
              <a:ea typeface="Calibri" panose="020F0502020204030204" pitchFamily="34" charset="0"/>
              <a:cs typeface="Times New Roman" panose="02020603050405020304" pitchFamily="18" charset="0"/>
            </a:endParaRPr>
          </a:p>
          <a:p>
            <a:r>
              <a:rPr lang="en-US" sz="1400" dirty="0">
                <a:solidFill>
                  <a:srgbClr val="000000"/>
                </a:solidFill>
                <a:latin typeface="Helvetica" panose="020B0604020202020204" pitchFamily="34" charset="0"/>
                <a:ea typeface="Calibri" panose="020F0502020204030204" pitchFamily="34" charset="0"/>
                <a:cs typeface="Times New Roman" panose="02020603050405020304" pitchFamily="18" charset="0"/>
              </a:rPr>
              <a:t>(From Washington County)</a:t>
            </a:r>
          </a:p>
          <a:p>
            <a:endParaRPr lang="en-US" sz="1400" dirty="0">
              <a:solidFill>
                <a:srgbClr val="000000"/>
              </a:solidFill>
              <a:latin typeface="Helvetica" panose="020B0604020202020204" pitchFamily="34" charset="0"/>
              <a:ea typeface="Calibri" panose="020F0502020204030204" pitchFamily="34" charset="0"/>
              <a:cs typeface="Times New Roman" panose="02020603050405020304" pitchFamily="18" charset="0"/>
            </a:endParaRPr>
          </a:p>
          <a:p>
            <a:r>
              <a:rPr lang="en-US" sz="1400" dirty="0">
                <a:solidFill>
                  <a:srgbClr val="000000"/>
                </a:solidFill>
                <a:effectLst/>
                <a:latin typeface="Helvetica" panose="020B0604020202020204" pitchFamily="34" charset="0"/>
                <a:ea typeface="Calibri" panose="020F0502020204030204" pitchFamily="34" charset="0"/>
                <a:cs typeface="Times New Roman" panose="02020603050405020304" pitchFamily="18" charset="0"/>
              </a:rPr>
              <a:t>Equity Plan - Washington County is dedicated to advancing equity by among other things increasing housing and economic opportunities for low-income residents and creating business opportunities for State of Oregon certified Minority, Women, Disabled Business Enterprises, and Emerging Small Business enterprises (M/W/DBE/ESB). Please discuss the roles and responsibilities of the development team and its members as those relate to the specific housing needs in the community, including who has access to the housing opportunities to be created by this project. Please advise how the development team will create community economic opportunities. Include in the response information related to M/W/DBE/ESB Contracting, Workforce Training and Hiring, Section 3 requirements, Professional Services and Commercial Space. Applicant should provide a detailed plan to achieve aspirational goals of 20% COBID certified subcontractor participation and 20% COBID certified professional services participation. Project sponsors will be required to provide documentation of subcontracting efforts and results. Washington County strongly encourages architects, contractors, sub-contractors, and other bond project team members to involve Washington County-based workforce and businesses. If the plan includes a significant partnership with a trade association/consultant, such plan should include in detail the expected division of work.</a:t>
            </a:r>
            <a:endParaRPr lang="en-US" sz="1400" dirty="0"/>
          </a:p>
          <a:p>
            <a:endParaRPr lang="en-US" dirty="0"/>
          </a:p>
          <a:p>
            <a:endParaRPr lang="en-US" dirty="0"/>
          </a:p>
        </p:txBody>
      </p:sp>
    </p:spTree>
    <p:extLst>
      <p:ext uri="{BB962C8B-B14F-4D97-AF65-F5344CB8AC3E}">
        <p14:creationId xmlns:p14="http://schemas.microsoft.com/office/powerpoint/2010/main" val="28712466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97375F9-5B58-2D12-D390-5AAED01FFDC5}"/>
              </a:ext>
            </a:extLst>
          </p:cNvPr>
          <p:cNvSpPr>
            <a:spLocks noGrp="1"/>
          </p:cNvSpPr>
          <p:nvPr>
            <p:ph type="title"/>
          </p:nvPr>
        </p:nvSpPr>
        <p:spPr/>
        <p:txBody>
          <a:bodyPr/>
          <a:lstStyle/>
          <a:p>
            <a:r>
              <a:rPr lang="en-US" b="1" dirty="0"/>
              <a:t>IV. RFA Discussion</a:t>
            </a:r>
          </a:p>
        </p:txBody>
      </p:sp>
      <p:sp>
        <p:nvSpPr>
          <p:cNvPr id="4" name="Date Placeholder 3">
            <a:extLst>
              <a:ext uri="{FF2B5EF4-FFF2-40B4-BE49-F238E27FC236}">
                <a16:creationId xmlns:a16="http://schemas.microsoft.com/office/drawing/2014/main" id="{03AA71C8-0BBB-BB37-972E-AB865FC719A4}"/>
              </a:ext>
            </a:extLst>
          </p:cNvPr>
          <p:cNvSpPr>
            <a:spLocks noGrp="1"/>
          </p:cNvSpPr>
          <p:nvPr>
            <p:ph type="dt" sz="half" idx="16"/>
          </p:nvPr>
        </p:nvSpPr>
        <p:spPr/>
        <p:txBody>
          <a:bodyPr/>
          <a:lstStyle/>
          <a:p>
            <a:r>
              <a:rPr lang="en-US" dirty="0"/>
              <a:t>9.11.2023</a:t>
            </a:r>
          </a:p>
        </p:txBody>
      </p:sp>
      <p:sp>
        <p:nvSpPr>
          <p:cNvPr id="5" name="Footer Placeholder 4">
            <a:extLst>
              <a:ext uri="{FF2B5EF4-FFF2-40B4-BE49-F238E27FC236}">
                <a16:creationId xmlns:a16="http://schemas.microsoft.com/office/drawing/2014/main" id="{1113DC6D-A888-4590-06FF-C828EB258FC2}"/>
              </a:ext>
            </a:extLst>
          </p:cNvPr>
          <p:cNvSpPr>
            <a:spLocks noGrp="1"/>
          </p:cNvSpPr>
          <p:nvPr>
            <p:ph type="ftr" sz="quarter" idx="17"/>
          </p:nvPr>
        </p:nvSpPr>
        <p:spPr/>
        <p:txBody>
          <a:bodyPr/>
          <a:lstStyle/>
          <a:p>
            <a:r>
              <a:rPr lang="en-US"/>
              <a:t>Urban County Policy Board</a:t>
            </a:r>
            <a:endParaRPr lang="en-US" dirty="0"/>
          </a:p>
        </p:txBody>
      </p:sp>
      <p:sp>
        <p:nvSpPr>
          <p:cNvPr id="6" name="Slide Number Placeholder 5">
            <a:extLst>
              <a:ext uri="{FF2B5EF4-FFF2-40B4-BE49-F238E27FC236}">
                <a16:creationId xmlns:a16="http://schemas.microsoft.com/office/drawing/2014/main" id="{C6AA481F-FFF0-67FD-F837-3C5B14951921}"/>
              </a:ext>
            </a:extLst>
          </p:cNvPr>
          <p:cNvSpPr>
            <a:spLocks noGrp="1"/>
          </p:cNvSpPr>
          <p:nvPr>
            <p:ph type="sldNum" sz="quarter" idx="18"/>
          </p:nvPr>
        </p:nvSpPr>
        <p:spPr/>
        <p:txBody>
          <a:bodyPr/>
          <a:lstStyle/>
          <a:p>
            <a:fld id="{BD3A08C5-CC68-3947-88A8-A9E34C1A68A7}" type="slidenum">
              <a:rPr lang="en-US" smtClean="0"/>
              <a:pPr/>
              <a:t>12</a:t>
            </a:fld>
            <a:endParaRPr lang="en-US" dirty="0"/>
          </a:p>
        </p:txBody>
      </p:sp>
      <p:sp>
        <p:nvSpPr>
          <p:cNvPr id="2" name="TextBox 1">
            <a:extLst>
              <a:ext uri="{FF2B5EF4-FFF2-40B4-BE49-F238E27FC236}">
                <a16:creationId xmlns:a16="http://schemas.microsoft.com/office/drawing/2014/main" id="{EE05C9AB-BF6F-D914-2143-D2EAF2E0B755}"/>
              </a:ext>
            </a:extLst>
          </p:cNvPr>
          <p:cNvSpPr txBox="1"/>
          <p:nvPr/>
        </p:nvSpPr>
        <p:spPr>
          <a:xfrm>
            <a:off x="721896" y="1296140"/>
            <a:ext cx="7700210" cy="1477328"/>
          </a:xfrm>
          <a:prstGeom prst="rect">
            <a:avLst/>
          </a:prstGeom>
          <a:noFill/>
        </p:spPr>
        <p:txBody>
          <a:bodyPr wrap="square" rtlCol="0">
            <a:spAutoFit/>
          </a:bodyPr>
          <a:lstStyle/>
          <a:p>
            <a:r>
              <a:rPr lang="en-US" b="1" dirty="0"/>
              <a:t>Past performance</a:t>
            </a:r>
          </a:p>
          <a:p>
            <a:endParaRPr lang="en-US" dirty="0"/>
          </a:p>
          <a:p>
            <a:r>
              <a:rPr lang="en-US" dirty="0"/>
              <a:t>Public Facilities and Neighborhood Improvements</a:t>
            </a:r>
          </a:p>
          <a:p>
            <a:endParaRPr lang="en-US" dirty="0"/>
          </a:p>
          <a:p>
            <a:endParaRPr lang="en-US" dirty="0"/>
          </a:p>
        </p:txBody>
      </p:sp>
      <p:pic>
        <p:nvPicPr>
          <p:cNvPr id="8" name="Picture 7">
            <a:extLst>
              <a:ext uri="{FF2B5EF4-FFF2-40B4-BE49-F238E27FC236}">
                <a16:creationId xmlns:a16="http://schemas.microsoft.com/office/drawing/2014/main" id="{BEAC3BCE-4ED9-A0C0-B325-EB693B4813BC}"/>
              </a:ext>
            </a:extLst>
          </p:cNvPr>
          <p:cNvPicPr>
            <a:picLocks noChangeAspect="1"/>
          </p:cNvPicPr>
          <p:nvPr/>
        </p:nvPicPr>
        <p:blipFill>
          <a:blip r:embed="rId2"/>
          <a:stretch>
            <a:fillRect/>
          </a:stretch>
        </p:blipFill>
        <p:spPr>
          <a:xfrm>
            <a:off x="1191237" y="2454317"/>
            <a:ext cx="6020373" cy="1808264"/>
          </a:xfrm>
          <a:prstGeom prst="rect">
            <a:avLst/>
          </a:prstGeom>
        </p:spPr>
      </p:pic>
      <p:sp>
        <p:nvSpPr>
          <p:cNvPr id="9" name="TextBox 8">
            <a:extLst>
              <a:ext uri="{FF2B5EF4-FFF2-40B4-BE49-F238E27FC236}">
                <a16:creationId xmlns:a16="http://schemas.microsoft.com/office/drawing/2014/main" id="{AD249E6D-E8D8-2754-125C-8AEAA46D80FF}"/>
              </a:ext>
            </a:extLst>
          </p:cNvPr>
          <p:cNvSpPr txBox="1"/>
          <p:nvPr/>
        </p:nvSpPr>
        <p:spPr>
          <a:xfrm>
            <a:off x="822121" y="4435104"/>
            <a:ext cx="7599985" cy="923330"/>
          </a:xfrm>
          <a:prstGeom prst="rect">
            <a:avLst/>
          </a:prstGeom>
          <a:noFill/>
        </p:spPr>
        <p:txBody>
          <a:bodyPr wrap="square" rtlCol="0">
            <a:spAutoFit/>
          </a:bodyPr>
          <a:lstStyle/>
          <a:p>
            <a:r>
              <a:rPr lang="en-US" dirty="0"/>
              <a:t>Suggestion: in addition to experience, request information about how the organization performed on these previous projects (i.e. outcomes vs. stated goals, adherence to timeline, etc.)</a:t>
            </a:r>
          </a:p>
        </p:txBody>
      </p:sp>
    </p:spTree>
    <p:extLst>
      <p:ext uri="{BB962C8B-B14F-4D97-AF65-F5344CB8AC3E}">
        <p14:creationId xmlns:p14="http://schemas.microsoft.com/office/powerpoint/2010/main" val="3300055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97375F9-5B58-2D12-D390-5AAED01FFDC5}"/>
              </a:ext>
            </a:extLst>
          </p:cNvPr>
          <p:cNvSpPr>
            <a:spLocks noGrp="1"/>
          </p:cNvSpPr>
          <p:nvPr>
            <p:ph type="title"/>
          </p:nvPr>
        </p:nvSpPr>
        <p:spPr/>
        <p:txBody>
          <a:bodyPr/>
          <a:lstStyle/>
          <a:p>
            <a:r>
              <a:rPr lang="en-US" b="1" dirty="0"/>
              <a:t>IV. RFA Discussion</a:t>
            </a:r>
          </a:p>
        </p:txBody>
      </p:sp>
      <p:sp>
        <p:nvSpPr>
          <p:cNvPr id="4" name="Date Placeholder 3">
            <a:extLst>
              <a:ext uri="{FF2B5EF4-FFF2-40B4-BE49-F238E27FC236}">
                <a16:creationId xmlns:a16="http://schemas.microsoft.com/office/drawing/2014/main" id="{03AA71C8-0BBB-BB37-972E-AB865FC719A4}"/>
              </a:ext>
            </a:extLst>
          </p:cNvPr>
          <p:cNvSpPr>
            <a:spLocks noGrp="1"/>
          </p:cNvSpPr>
          <p:nvPr>
            <p:ph type="dt" sz="half" idx="16"/>
          </p:nvPr>
        </p:nvSpPr>
        <p:spPr/>
        <p:txBody>
          <a:bodyPr/>
          <a:lstStyle/>
          <a:p>
            <a:r>
              <a:rPr lang="en-US" dirty="0"/>
              <a:t>9.11.2023</a:t>
            </a:r>
          </a:p>
        </p:txBody>
      </p:sp>
      <p:sp>
        <p:nvSpPr>
          <p:cNvPr id="5" name="Footer Placeholder 4">
            <a:extLst>
              <a:ext uri="{FF2B5EF4-FFF2-40B4-BE49-F238E27FC236}">
                <a16:creationId xmlns:a16="http://schemas.microsoft.com/office/drawing/2014/main" id="{1113DC6D-A888-4590-06FF-C828EB258FC2}"/>
              </a:ext>
            </a:extLst>
          </p:cNvPr>
          <p:cNvSpPr>
            <a:spLocks noGrp="1"/>
          </p:cNvSpPr>
          <p:nvPr>
            <p:ph type="ftr" sz="quarter" idx="17"/>
          </p:nvPr>
        </p:nvSpPr>
        <p:spPr/>
        <p:txBody>
          <a:bodyPr/>
          <a:lstStyle/>
          <a:p>
            <a:r>
              <a:rPr lang="en-US"/>
              <a:t>Urban County Policy Board</a:t>
            </a:r>
            <a:endParaRPr lang="en-US" dirty="0"/>
          </a:p>
        </p:txBody>
      </p:sp>
      <p:sp>
        <p:nvSpPr>
          <p:cNvPr id="6" name="Slide Number Placeholder 5">
            <a:extLst>
              <a:ext uri="{FF2B5EF4-FFF2-40B4-BE49-F238E27FC236}">
                <a16:creationId xmlns:a16="http://schemas.microsoft.com/office/drawing/2014/main" id="{C6AA481F-FFF0-67FD-F837-3C5B14951921}"/>
              </a:ext>
            </a:extLst>
          </p:cNvPr>
          <p:cNvSpPr>
            <a:spLocks noGrp="1"/>
          </p:cNvSpPr>
          <p:nvPr>
            <p:ph type="sldNum" sz="quarter" idx="18"/>
          </p:nvPr>
        </p:nvSpPr>
        <p:spPr/>
        <p:txBody>
          <a:bodyPr/>
          <a:lstStyle/>
          <a:p>
            <a:fld id="{BD3A08C5-CC68-3947-88A8-A9E34C1A68A7}" type="slidenum">
              <a:rPr lang="en-US" smtClean="0"/>
              <a:pPr/>
              <a:t>13</a:t>
            </a:fld>
            <a:endParaRPr lang="en-US" dirty="0"/>
          </a:p>
        </p:txBody>
      </p:sp>
      <p:sp>
        <p:nvSpPr>
          <p:cNvPr id="2" name="TextBox 1">
            <a:extLst>
              <a:ext uri="{FF2B5EF4-FFF2-40B4-BE49-F238E27FC236}">
                <a16:creationId xmlns:a16="http://schemas.microsoft.com/office/drawing/2014/main" id="{EE05C9AB-BF6F-D914-2143-D2EAF2E0B755}"/>
              </a:ext>
            </a:extLst>
          </p:cNvPr>
          <p:cNvSpPr txBox="1"/>
          <p:nvPr/>
        </p:nvSpPr>
        <p:spPr>
          <a:xfrm>
            <a:off x="721896" y="1296140"/>
            <a:ext cx="7700210" cy="3693319"/>
          </a:xfrm>
          <a:prstGeom prst="rect">
            <a:avLst/>
          </a:prstGeom>
          <a:noFill/>
        </p:spPr>
        <p:txBody>
          <a:bodyPr wrap="square" rtlCol="0">
            <a:spAutoFit/>
          </a:bodyPr>
          <a:lstStyle/>
          <a:p>
            <a:r>
              <a:rPr lang="en-US" b="1" dirty="0"/>
              <a:t>Past performance</a:t>
            </a:r>
          </a:p>
          <a:p>
            <a:r>
              <a:rPr lang="en-US" dirty="0"/>
              <a:t>Affordable Housing and Homelessness</a:t>
            </a:r>
          </a:p>
          <a:p>
            <a:endParaRPr lang="en-US" dirty="0"/>
          </a:p>
          <a:p>
            <a:r>
              <a:rPr lang="en-US" dirty="0"/>
              <a:t>Construction projects:</a:t>
            </a:r>
          </a:p>
          <a:p>
            <a:endParaRPr lang="en-US" dirty="0"/>
          </a:p>
          <a:p>
            <a:endParaRPr lang="en-US" dirty="0"/>
          </a:p>
          <a:p>
            <a:endParaRPr lang="en-US" dirty="0"/>
          </a:p>
          <a:p>
            <a:endParaRPr lang="en-US" dirty="0"/>
          </a:p>
          <a:p>
            <a:endParaRPr lang="en-US" dirty="0"/>
          </a:p>
          <a:p>
            <a:endParaRPr lang="en-US" dirty="0"/>
          </a:p>
          <a:p>
            <a:r>
              <a:rPr lang="en-US" dirty="0"/>
              <a:t>TBRA programs:</a:t>
            </a:r>
          </a:p>
          <a:p>
            <a:endParaRPr lang="en-US" dirty="0"/>
          </a:p>
          <a:p>
            <a:endParaRPr lang="en-US" dirty="0"/>
          </a:p>
        </p:txBody>
      </p:sp>
      <p:pic>
        <p:nvPicPr>
          <p:cNvPr id="11" name="Picture 10">
            <a:extLst>
              <a:ext uri="{FF2B5EF4-FFF2-40B4-BE49-F238E27FC236}">
                <a16:creationId xmlns:a16="http://schemas.microsoft.com/office/drawing/2014/main" id="{567BC712-8217-882B-9704-C301C384E1C9}"/>
              </a:ext>
            </a:extLst>
          </p:cNvPr>
          <p:cNvPicPr>
            <a:picLocks noChangeAspect="1"/>
          </p:cNvPicPr>
          <p:nvPr/>
        </p:nvPicPr>
        <p:blipFill>
          <a:blip r:embed="rId2"/>
          <a:stretch>
            <a:fillRect/>
          </a:stretch>
        </p:blipFill>
        <p:spPr>
          <a:xfrm>
            <a:off x="832865" y="4457810"/>
            <a:ext cx="6482778" cy="1606773"/>
          </a:xfrm>
          <a:prstGeom prst="rect">
            <a:avLst/>
          </a:prstGeom>
        </p:spPr>
      </p:pic>
      <p:pic>
        <p:nvPicPr>
          <p:cNvPr id="10" name="Picture 9">
            <a:extLst>
              <a:ext uri="{FF2B5EF4-FFF2-40B4-BE49-F238E27FC236}">
                <a16:creationId xmlns:a16="http://schemas.microsoft.com/office/drawing/2014/main" id="{92BAFC29-D7A7-14E9-C8F1-6CFB0E36E9DE}"/>
              </a:ext>
            </a:extLst>
          </p:cNvPr>
          <p:cNvPicPr>
            <a:picLocks noChangeAspect="1"/>
          </p:cNvPicPr>
          <p:nvPr/>
        </p:nvPicPr>
        <p:blipFill>
          <a:blip r:embed="rId3"/>
          <a:stretch>
            <a:fillRect/>
          </a:stretch>
        </p:blipFill>
        <p:spPr>
          <a:xfrm>
            <a:off x="721896" y="2486529"/>
            <a:ext cx="6593747" cy="1426336"/>
          </a:xfrm>
          <a:prstGeom prst="rect">
            <a:avLst/>
          </a:prstGeom>
        </p:spPr>
      </p:pic>
    </p:spTree>
    <p:extLst>
      <p:ext uri="{BB962C8B-B14F-4D97-AF65-F5344CB8AC3E}">
        <p14:creationId xmlns:p14="http://schemas.microsoft.com/office/powerpoint/2010/main" val="1675906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97375F9-5B58-2D12-D390-5AAED01FFDC5}"/>
              </a:ext>
            </a:extLst>
          </p:cNvPr>
          <p:cNvSpPr>
            <a:spLocks noGrp="1"/>
          </p:cNvSpPr>
          <p:nvPr>
            <p:ph type="title"/>
          </p:nvPr>
        </p:nvSpPr>
        <p:spPr/>
        <p:txBody>
          <a:bodyPr/>
          <a:lstStyle/>
          <a:p>
            <a:r>
              <a:rPr lang="en-US" b="1" dirty="0"/>
              <a:t>IV. RFA Discussion</a:t>
            </a:r>
          </a:p>
        </p:txBody>
      </p:sp>
      <p:sp>
        <p:nvSpPr>
          <p:cNvPr id="4" name="Date Placeholder 3">
            <a:extLst>
              <a:ext uri="{FF2B5EF4-FFF2-40B4-BE49-F238E27FC236}">
                <a16:creationId xmlns:a16="http://schemas.microsoft.com/office/drawing/2014/main" id="{03AA71C8-0BBB-BB37-972E-AB865FC719A4}"/>
              </a:ext>
            </a:extLst>
          </p:cNvPr>
          <p:cNvSpPr>
            <a:spLocks noGrp="1"/>
          </p:cNvSpPr>
          <p:nvPr>
            <p:ph type="dt" sz="half" idx="16"/>
          </p:nvPr>
        </p:nvSpPr>
        <p:spPr/>
        <p:txBody>
          <a:bodyPr/>
          <a:lstStyle/>
          <a:p>
            <a:r>
              <a:rPr lang="en-US" dirty="0"/>
              <a:t>9.11.2023</a:t>
            </a:r>
          </a:p>
        </p:txBody>
      </p:sp>
      <p:sp>
        <p:nvSpPr>
          <p:cNvPr id="5" name="Footer Placeholder 4">
            <a:extLst>
              <a:ext uri="{FF2B5EF4-FFF2-40B4-BE49-F238E27FC236}">
                <a16:creationId xmlns:a16="http://schemas.microsoft.com/office/drawing/2014/main" id="{1113DC6D-A888-4590-06FF-C828EB258FC2}"/>
              </a:ext>
            </a:extLst>
          </p:cNvPr>
          <p:cNvSpPr>
            <a:spLocks noGrp="1"/>
          </p:cNvSpPr>
          <p:nvPr>
            <p:ph type="ftr" sz="quarter" idx="17"/>
          </p:nvPr>
        </p:nvSpPr>
        <p:spPr/>
        <p:txBody>
          <a:bodyPr/>
          <a:lstStyle/>
          <a:p>
            <a:r>
              <a:rPr lang="en-US"/>
              <a:t>Urban County Policy Board</a:t>
            </a:r>
            <a:endParaRPr lang="en-US" dirty="0"/>
          </a:p>
        </p:txBody>
      </p:sp>
      <p:sp>
        <p:nvSpPr>
          <p:cNvPr id="6" name="Slide Number Placeholder 5">
            <a:extLst>
              <a:ext uri="{FF2B5EF4-FFF2-40B4-BE49-F238E27FC236}">
                <a16:creationId xmlns:a16="http://schemas.microsoft.com/office/drawing/2014/main" id="{C6AA481F-FFF0-67FD-F837-3C5B14951921}"/>
              </a:ext>
            </a:extLst>
          </p:cNvPr>
          <p:cNvSpPr>
            <a:spLocks noGrp="1"/>
          </p:cNvSpPr>
          <p:nvPr>
            <p:ph type="sldNum" sz="quarter" idx="18"/>
          </p:nvPr>
        </p:nvSpPr>
        <p:spPr/>
        <p:txBody>
          <a:bodyPr/>
          <a:lstStyle/>
          <a:p>
            <a:fld id="{BD3A08C5-CC68-3947-88A8-A9E34C1A68A7}" type="slidenum">
              <a:rPr lang="en-US" smtClean="0"/>
              <a:pPr/>
              <a:t>14</a:t>
            </a:fld>
            <a:endParaRPr lang="en-US" dirty="0"/>
          </a:p>
        </p:txBody>
      </p:sp>
      <p:sp>
        <p:nvSpPr>
          <p:cNvPr id="2" name="TextBox 1">
            <a:extLst>
              <a:ext uri="{FF2B5EF4-FFF2-40B4-BE49-F238E27FC236}">
                <a16:creationId xmlns:a16="http://schemas.microsoft.com/office/drawing/2014/main" id="{EE05C9AB-BF6F-D914-2143-D2EAF2E0B755}"/>
              </a:ext>
            </a:extLst>
          </p:cNvPr>
          <p:cNvSpPr txBox="1"/>
          <p:nvPr/>
        </p:nvSpPr>
        <p:spPr>
          <a:xfrm>
            <a:off x="721896" y="1296140"/>
            <a:ext cx="7700210" cy="1200329"/>
          </a:xfrm>
          <a:prstGeom prst="rect">
            <a:avLst/>
          </a:prstGeom>
          <a:noFill/>
        </p:spPr>
        <p:txBody>
          <a:bodyPr wrap="square" rtlCol="0">
            <a:spAutoFit/>
          </a:bodyPr>
          <a:lstStyle/>
          <a:p>
            <a:r>
              <a:rPr lang="en-US" b="1" dirty="0"/>
              <a:t>Past performance</a:t>
            </a:r>
            <a:endParaRPr lang="en-US" dirty="0"/>
          </a:p>
          <a:p>
            <a:r>
              <a:rPr lang="en-US" dirty="0"/>
              <a:t>Asset and Economic Development</a:t>
            </a:r>
          </a:p>
          <a:p>
            <a:endParaRPr lang="en-US" dirty="0"/>
          </a:p>
          <a:p>
            <a:endParaRPr lang="en-US" dirty="0"/>
          </a:p>
        </p:txBody>
      </p:sp>
      <p:pic>
        <p:nvPicPr>
          <p:cNvPr id="10" name="Picture 9">
            <a:extLst>
              <a:ext uri="{FF2B5EF4-FFF2-40B4-BE49-F238E27FC236}">
                <a16:creationId xmlns:a16="http://schemas.microsoft.com/office/drawing/2014/main" id="{47ADC047-FC1F-0F96-9667-6DD46C220272}"/>
              </a:ext>
            </a:extLst>
          </p:cNvPr>
          <p:cNvPicPr>
            <a:picLocks noChangeAspect="1"/>
          </p:cNvPicPr>
          <p:nvPr/>
        </p:nvPicPr>
        <p:blipFill>
          <a:blip r:embed="rId2"/>
          <a:stretch>
            <a:fillRect/>
          </a:stretch>
        </p:blipFill>
        <p:spPr>
          <a:xfrm>
            <a:off x="861307" y="1896304"/>
            <a:ext cx="5521139" cy="2815370"/>
          </a:xfrm>
          <a:prstGeom prst="rect">
            <a:avLst/>
          </a:prstGeom>
        </p:spPr>
      </p:pic>
      <p:pic>
        <p:nvPicPr>
          <p:cNvPr id="12" name="Picture 11">
            <a:extLst>
              <a:ext uri="{FF2B5EF4-FFF2-40B4-BE49-F238E27FC236}">
                <a16:creationId xmlns:a16="http://schemas.microsoft.com/office/drawing/2014/main" id="{94B2BD79-8C03-21D3-DD06-E9F2876CF3E3}"/>
              </a:ext>
            </a:extLst>
          </p:cNvPr>
          <p:cNvPicPr>
            <a:picLocks noChangeAspect="1"/>
          </p:cNvPicPr>
          <p:nvPr/>
        </p:nvPicPr>
        <p:blipFill>
          <a:blip r:embed="rId3"/>
          <a:stretch>
            <a:fillRect/>
          </a:stretch>
        </p:blipFill>
        <p:spPr>
          <a:xfrm>
            <a:off x="938339" y="4675691"/>
            <a:ext cx="5367076" cy="1966356"/>
          </a:xfrm>
          <a:prstGeom prst="rect">
            <a:avLst/>
          </a:prstGeom>
        </p:spPr>
      </p:pic>
      <mc:AlternateContent xmlns:mc="http://schemas.openxmlformats.org/markup-compatibility/2006">
        <mc:Choice xmlns:p14="http://schemas.microsoft.com/office/powerpoint/2010/main" Requires="p14">
          <p:contentPart p14:bwMode="auto" r:id="rId4">
            <p14:nvContentPartPr>
              <p14:cNvPr id="14" name="Ink 13">
                <a:extLst>
                  <a:ext uri="{FF2B5EF4-FFF2-40B4-BE49-F238E27FC236}">
                    <a16:creationId xmlns:a16="http://schemas.microsoft.com/office/drawing/2014/main" id="{F039E2B3-1B6D-4A01-55A0-43D055B0D0AF}"/>
                  </a:ext>
                </a:extLst>
              </p14:cNvPr>
              <p14:cNvContentPartPr/>
              <p14:nvPr/>
            </p14:nvContentPartPr>
            <p14:xfrm>
              <a:off x="1341905" y="3772747"/>
              <a:ext cx="4227840" cy="52920"/>
            </p14:xfrm>
          </p:contentPart>
        </mc:Choice>
        <mc:Fallback>
          <p:pic>
            <p:nvPicPr>
              <p:cNvPr id="14" name="Ink 13">
                <a:extLst>
                  <a:ext uri="{FF2B5EF4-FFF2-40B4-BE49-F238E27FC236}">
                    <a16:creationId xmlns:a16="http://schemas.microsoft.com/office/drawing/2014/main" id="{F039E2B3-1B6D-4A01-55A0-43D055B0D0AF}"/>
                  </a:ext>
                </a:extLst>
              </p:cNvPr>
              <p:cNvPicPr/>
              <p:nvPr/>
            </p:nvPicPr>
            <p:blipFill>
              <a:blip r:embed="rId5"/>
              <a:stretch>
                <a:fillRect/>
              </a:stretch>
            </p:blipFill>
            <p:spPr>
              <a:xfrm>
                <a:off x="1305905" y="3701107"/>
                <a:ext cx="4299480" cy="19656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15" name="Ink 14">
                <a:extLst>
                  <a:ext uri="{FF2B5EF4-FFF2-40B4-BE49-F238E27FC236}">
                    <a16:creationId xmlns:a16="http://schemas.microsoft.com/office/drawing/2014/main" id="{E1A0E18C-7705-1309-BAD4-CC36DA093BD0}"/>
                  </a:ext>
                </a:extLst>
              </p14:cNvPr>
              <p14:cNvContentPartPr/>
              <p14:nvPr/>
            </p14:nvContentPartPr>
            <p14:xfrm>
              <a:off x="5083385" y="1986427"/>
              <a:ext cx="972360" cy="46440"/>
            </p14:xfrm>
          </p:contentPart>
        </mc:Choice>
        <mc:Fallback>
          <p:pic>
            <p:nvPicPr>
              <p:cNvPr id="15" name="Ink 14">
                <a:extLst>
                  <a:ext uri="{FF2B5EF4-FFF2-40B4-BE49-F238E27FC236}">
                    <a16:creationId xmlns:a16="http://schemas.microsoft.com/office/drawing/2014/main" id="{E1A0E18C-7705-1309-BAD4-CC36DA093BD0}"/>
                  </a:ext>
                </a:extLst>
              </p:cNvPr>
              <p:cNvPicPr/>
              <p:nvPr/>
            </p:nvPicPr>
            <p:blipFill>
              <a:blip r:embed="rId7"/>
              <a:stretch>
                <a:fillRect/>
              </a:stretch>
            </p:blipFill>
            <p:spPr>
              <a:xfrm>
                <a:off x="5047745" y="1914787"/>
                <a:ext cx="1044000" cy="19008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16" name="Ink 15">
                <a:extLst>
                  <a:ext uri="{FF2B5EF4-FFF2-40B4-BE49-F238E27FC236}">
                    <a16:creationId xmlns:a16="http://schemas.microsoft.com/office/drawing/2014/main" id="{935CED59-056D-1942-D9FA-D86D498EDEAE}"/>
                  </a:ext>
                </a:extLst>
              </p14:cNvPr>
              <p14:cNvContentPartPr/>
              <p14:nvPr/>
            </p14:nvContentPartPr>
            <p14:xfrm>
              <a:off x="1174145" y="2132227"/>
              <a:ext cx="1638000" cy="33120"/>
            </p14:xfrm>
          </p:contentPart>
        </mc:Choice>
        <mc:Fallback>
          <p:pic>
            <p:nvPicPr>
              <p:cNvPr id="16" name="Ink 15">
                <a:extLst>
                  <a:ext uri="{FF2B5EF4-FFF2-40B4-BE49-F238E27FC236}">
                    <a16:creationId xmlns:a16="http://schemas.microsoft.com/office/drawing/2014/main" id="{935CED59-056D-1942-D9FA-D86D498EDEAE}"/>
                  </a:ext>
                </a:extLst>
              </p:cNvPr>
              <p:cNvPicPr/>
              <p:nvPr/>
            </p:nvPicPr>
            <p:blipFill>
              <a:blip r:embed="rId9"/>
              <a:stretch>
                <a:fillRect/>
              </a:stretch>
            </p:blipFill>
            <p:spPr>
              <a:xfrm>
                <a:off x="1138145" y="2060227"/>
                <a:ext cx="1709640" cy="17676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17" name="Ink 16">
                <a:extLst>
                  <a:ext uri="{FF2B5EF4-FFF2-40B4-BE49-F238E27FC236}">
                    <a16:creationId xmlns:a16="http://schemas.microsoft.com/office/drawing/2014/main" id="{A4606035-5C28-6F09-A2CC-8A21D910B128}"/>
                  </a:ext>
                </a:extLst>
              </p14:cNvPr>
              <p14:cNvContentPartPr/>
              <p14:nvPr/>
            </p14:nvContentPartPr>
            <p14:xfrm>
              <a:off x="4714025" y="4921867"/>
              <a:ext cx="1266840" cy="28800"/>
            </p14:xfrm>
          </p:contentPart>
        </mc:Choice>
        <mc:Fallback>
          <p:pic>
            <p:nvPicPr>
              <p:cNvPr id="17" name="Ink 16">
                <a:extLst>
                  <a:ext uri="{FF2B5EF4-FFF2-40B4-BE49-F238E27FC236}">
                    <a16:creationId xmlns:a16="http://schemas.microsoft.com/office/drawing/2014/main" id="{A4606035-5C28-6F09-A2CC-8A21D910B128}"/>
                  </a:ext>
                </a:extLst>
              </p:cNvPr>
              <p:cNvPicPr/>
              <p:nvPr/>
            </p:nvPicPr>
            <p:blipFill>
              <a:blip r:embed="rId11"/>
              <a:stretch>
                <a:fillRect/>
              </a:stretch>
            </p:blipFill>
            <p:spPr>
              <a:xfrm>
                <a:off x="4678385" y="4849867"/>
                <a:ext cx="1338480" cy="17244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18" name="Ink 17">
                <a:extLst>
                  <a:ext uri="{FF2B5EF4-FFF2-40B4-BE49-F238E27FC236}">
                    <a16:creationId xmlns:a16="http://schemas.microsoft.com/office/drawing/2014/main" id="{1744AF20-943B-25B3-4B88-8A2FEBE5893B}"/>
                  </a:ext>
                </a:extLst>
              </p14:cNvPr>
              <p14:cNvContentPartPr/>
              <p14:nvPr/>
            </p14:nvContentPartPr>
            <p14:xfrm>
              <a:off x="1232825" y="5050027"/>
              <a:ext cx="1727640" cy="53280"/>
            </p14:xfrm>
          </p:contentPart>
        </mc:Choice>
        <mc:Fallback>
          <p:pic>
            <p:nvPicPr>
              <p:cNvPr id="18" name="Ink 17">
                <a:extLst>
                  <a:ext uri="{FF2B5EF4-FFF2-40B4-BE49-F238E27FC236}">
                    <a16:creationId xmlns:a16="http://schemas.microsoft.com/office/drawing/2014/main" id="{1744AF20-943B-25B3-4B88-8A2FEBE5893B}"/>
                  </a:ext>
                </a:extLst>
              </p:cNvPr>
              <p:cNvPicPr/>
              <p:nvPr/>
            </p:nvPicPr>
            <p:blipFill>
              <a:blip r:embed="rId13"/>
              <a:stretch>
                <a:fillRect/>
              </a:stretch>
            </p:blipFill>
            <p:spPr>
              <a:xfrm>
                <a:off x="1196825" y="4978027"/>
                <a:ext cx="1799280" cy="196920"/>
              </a:xfrm>
              <a:prstGeom prst="rect">
                <a:avLst/>
              </a:prstGeom>
            </p:spPr>
          </p:pic>
        </mc:Fallback>
      </mc:AlternateContent>
      <mc:AlternateContent xmlns:mc="http://schemas.openxmlformats.org/markup-compatibility/2006">
        <mc:Choice xmlns:p14="http://schemas.microsoft.com/office/powerpoint/2010/main" Requires="p14">
          <p:contentPart p14:bwMode="auto" r:id="rId14">
            <p14:nvContentPartPr>
              <p14:cNvPr id="19" name="Ink 18">
                <a:extLst>
                  <a:ext uri="{FF2B5EF4-FFF2-40B4-BE49-F238E27FC236}">
                    <a16:creationId xmlns:a16="http://schemas.microsoft.com/office/drawing/2014/main" id="{BA029DE8-DBC5-D686-9C00-F63FA74E6D9B}"/>
                  </a:ext>
                </a:extLst>
              </p14:cNvPr>
              <p14:cNvContentPartPr/>
              <p14:nvPr/>
            </p14:nvContentPartPr>
            <p14:xfrm>
              <a:off x="1450985" y="5502547"/>
              <a:ext cx="3153600" cy="26640"/>
            </p14:xfrm>
          </p:contentPart>
        </mc:Choice>
        <mc:Fallback>
          <p:pic>
            <p:nvPicPr>
              <p:cNvPr id="19" name="Ink 18">
                <a:extLst>
                  <a:ext uri="{FF2B5EF4-FFF2-40B4-BE49-F238E27FC236}">
                    <a16:creationId xmlns:a16="http://schemas.microsoft.com/office/drawing/2014/main" id="{BA029DE8-DBC5-D686-9C00-F63FA74E6D9B}"/>
                  </a:ext>
                </a:extLst>
              </p:cNvPr>
              <p:cNvPicPr/>
              <p:nvPr/>
            </p:nvPicPr>
            <p:blipFill>
              <a:blip r:embed="rId15"/>
              <a:stretch>
                <a:fillRect/>
              </a:stretch>
            </p:blipFill>
            <p:spPr>
              <a:xfrm>
                <a:off x="1415345" y="5430907"/>
                <a:ext cx="3225240" cy="170280"/>
              </a:xfrm>
              <a:prstGeom prst="rect">
                <a:avLst/>
              </a:prstGeom>
            </p:spPr>
          </p:pic>
        </mc:Fallback>
      </mc:AlternateContent>
      <mc:AlternateContent xmlns:mc="http://schemas.openxmlformats.org/markup-compatibility/2006">
        <mc:Choice xmlns:p14="http://schemas.microsoft.com/office/powerpoint/2010/main" Requires="p14">
          <p:contentPart p14:bwMode="auto" r:id="rId16">
            <p14:nvContentPartPr>
              <p14:cNvPr id="20" name="Ink 19">
                <a:extLst>
                  <a:ext uri="{FF2B5EF4-FFF2-40B4-BE49-F238E27FC236}">
                    <a16:creationId xmlns:a16="http://schemas.microsoft.com/office/drawing/2014/main" id="{E065862C-8EE6-5A45-3523-AC5EC05D301F}"/>
                  </a:ext>
                </a:extLst>
              </p14:cNvPr>
              <p14:cNvContentPartPr/>
              <p14:nvPr/>
            </p14:nvContentPartPr>
            <p14:xfrm>
              <a:off x="1459265" y="5619187"/>
              <a:ext cx="2335680" cy="69480"/>
            </p14:xfrm>
          </p:contentPart>
        </mc:Choice>
        <mc:Fallback>
          <p:pic>
            <p:nvPicPr>
              <p:cNvPr id="20" name="Ink 19">
                <a:extLst>
                  <a:ext uri="{FF2B5EF4-FFF2-40B4-BE49-F238E27FC236}">
                    <a16:creationId xmlns:a16="http://schemas.microsoft.com/office/drawing/2014/main" id="{E065862C-8EE6-5A45-3523-AC5EC05D301F}"/>
                  </a:ext>
                </a:extLst>
              </p:cNvPr>
              <p:cNvPicPr/>
              <p:nvPr/>
            </p:nvPicPr>
            <p:blipFill>
              <a:blip r:embed="rId17"/>
              <a:stretch>
                <a:fillRect/>
              </a:stretch>
            </p:blipFill>
            <p:spPr>
              <a:xfrm>
                <a:off x="1423625" y="5547547"/>
                <a:ext cx="2407320" cy="213120"/>
              </a:xfrm>
              <a:prstGeom prst="rect">
                <a:avLst/>
              </a:prstGeom>
            </p:spPr>
          </p:pic>
        </mc:Fallback>
      </mc:AlternateContent>
      <mc:AlternateContent xmlns:mc="http://schemas.openxmlformats.org/markup-compatibility/2006">
        <mc:Choice xmlns:p14="http://schemas.microsoft.com/office/powerpoint/2010/main" Requires="p14">
          <p:contentPart p14:bwMode="auto" r:id="rId18">
            <p14:nvContentPartPr>
              <p14:cNvPr id="21" name="Ink 20">
                <a:extLst>
                  <a:ext uri="{FF2B5EF4-FFF2-40B4-BE49-F238E27FC236}">
                    <a16:creationId xmlns:a16="http://schemas.microsoft.com/office/drawing/2014/main" id="{AA06542F-CD54-3008-D6DF-F24B3AF7513C}"/>
                  </a:ext>
                </a:extLst>
              </p14:cNvPr>
              <p14:cNvContentPartPr/>
              <p14:nvPr/>
            </p14:nvContentPartPr>
            <p14:xfrm>
              <a:off x="1862105" y="6089707"/>
              <a:ext cx="4133160" cy="86040"/>
            </p14:xfrm>
          </p:contentPart>
        </mc:Choice>
        <mc:Fallback>
          <p:pic>
            <p:nvPicPr>
              <p:cNvPr id="21" name="Ink 20">
                <a:extLst>
                  <a:ext uri="{FF2B5EF4-FFF2-40B4-BE49-F238E27FC236}">
                    <a16:creationId xmlns:a16="http://schemas.microsoft.com/office/drawing/2014/main" id="{AA06542F-CD54-3008-D6DF-F24B3AF7513C}"/>
                  </a:ext>
                </a:extLst>
              </p:cNvPr>
              <p:cNvPicPr/>
              <p:nvPr/>
            </p:nvPicPr>
            <p:blipFill>
              <a:blip r:embed="rId19"/>
              <a:stretch>
                <a:fillRect/>
              </a:stretch>
            </p:blipFill>
            <p:spPr>
              <a:xfrm>
                <a:off x="1826465" y="6017707"/>
                <a:ext cx="4204800" cy="229680"/>
              </a:xfrm>
              <a:prstGeom prst="rect">
                <a:avLst/>
              </a:prstGeom>
            </p:spPr>
          </p:pic>
        </mc:Fallback>
      </mc:AlternateContent>
      <mc:AlternateContent xmlns:mc="http://schemas.openxmlformats.org/markup-compatibility/2006">
        <mc:Choice xmlns:p14="http://schemas.microsoft.com/office/powerpoint/2010/main" Requires="p14">
          <p:contentPart p14:bwMode="auto" r:id="rId20">
            <p14:nvContentPartPr>
              <p14:cNvPr id="22" name="Ink 21">
                <a:extLst>
                  <a:ext uri="{FF2B5EF4-FFF2-40B4-BE49-F238E27FC236}">
                    <a16:creationId xmlns:a16="http://schemas.microsoft.com/office/drawing/2014/main" id="{FB8571F4-ECB9-E1F7-209B-C2D7667F284F}"/>
                  </a:ext>
                </a:extLst>
              </p14:cNvPr>
              <p14:cNvContentPartPr/>
              <p14:nvPr/>
            </p14:nvContentPartPr>
            <p14:xfrm>
              <a:off x="1089905" y="6248467"/>
              <a:ext cx="914040" cy="43560"/>
            </p14:xfrm>
          </p:contentPart>
        </mc:Choice>
        <mc:Fallback>
          <p:pic>
            <p:nvPicPr>
              <p:cNvPr id="22" name="Ink 21">
                <a:extLst>
                  <a:ext uri="{FF2B5EF4-FFF2-40B4-BE49-F238E27FC236}">
                    <a16:creationId xmlns:a16="http://schemas.microsoft.com/office/drawing/2014/main" id="{FB8571F4-ECB9-E1F7-209B-C2D7667F284F}"/>
                  </a:ext>
                </a:extLst>
              </p:cNvPr>
              <p:cNvPicPr/>
              <p:nvPr/>
            </p:nvPicPr>
            <p:blipFill>
              <a:blip r:embed="rId21"/>
              <a:stretch>
                <a:fillRect/>
              </a:stretch>
            </p:blipFill>
            <p:spPr>
              <a:xfrm>
                <a:off x="1054265" y="6176827"/>
                <a:ext cx="985680" cy="187200"/>
              </a:xfrm>
              <a:prstGeom prst="rect">
                <a:avLst/>
              </a:prstGeom>
            </p:spPr>
          </p:pic>
        </mc:Fallback>
      </mc:AlternateContent>
    </p:spTree>
    <p:extLst>
      <p:ext uri="{BB962C8B-B14F-4D97-AF65-F5344CB8AC3E}">
        <p14:creationId xmlns:p14="http://schemas.microsoft.com/office/powerpoint/2010/main" val="25202050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a:bodyPr>
          <a:lstStyle/>
          <a:p>
            <a:r>
              <a:rPr lang="en-US" sz="2600" b="1" dirty="0"/>
              <a:t>Agenda Item VI. Apr – Jun 2023 Quarterly Reports</a:t>
            </a:r>
          </a:p>
        </p:txBody>
      </p:sp>
      <p:sp>
        <p:nvSpPr>
          <p:cNvPr id="5" name="Date Placeholder 4"/>
          <p:cNvSpPr>
            <a:spLocks noGrp="1"/>
          </p:cNvSpPr>
          <p:nvPr>
            <p:ph type="dt" sz="half" idx="16"/>
          </p:nvPr>
        </p:nvSpPr>
        <p:spPr>
          <a:xfrm>
            <a:off x="7997420" y="6459485"/>
            <a:ext cx="726086" cy="365125"/>
          </a:xfrm>
        </p:spPr>
        <p:txBody>
          <a:bodyPr/>
          <a:lstStyle/>
          <a:p>
            <a:r>
              <a:rPr lang="en-US" dirty="0"/>
              <a:t>9.11.2023</a:t>
            </a:r>
          </a:p>
        </p:txBody>
      </p:sp>
      <p:sp>
        <p:nvSpPr>
          <p:cNvPr id="6" name="Footer Placeholder 5"/>
          <p:cNvSpPr>
            <a:spLocks noGrp="1"/>
          </p:cNvSpPr>
          <p:nvPr>
            <p:ph type="ftr" sz="quarter" idx="17"/>
          </p:nvPr>
        </p:nvSpPr>
        <p:spPr/>
        <p:txBody>
          <a:bodyPr/>
          <a:lstStyle/>
          <a:p>
            <a:r>
              <a:rPr lang="en-US" dirty="0"/>
              <a:t>Urban County Policy Board</a:t>
            </a:r>
          </a:p>
        </p:txBody>
      </p:sp>
      <p:sp>
        <p:nvSpPr>
          <p:cNvPr id="7" name="Slide Number Placeholder 6"/>
          <p:cNvSpPr>
            <a:spLocks noGrp="1"/>
          </p:cNvSpPr>
          <p:nvPr>
            <p:ph type="sldNum" sz="quarter" idx="18"/>
          </p:nvPr>
        </p:nvSpPr>
        <p:spPr/>
        <p:txBody>
          <a:bodyPr/>
          <a:lstStyle/>
          <a:p>
            <a:fld id="{BD3A08C5-CC68-3947-88A8-A9E34C1A68A7}" type="slidenum">
              <a:rPr lang="en-US" smtClean="0"/>
              <a:pPr/>
              <a:t>15</a:t>
            </a:fld>
            <a:endParaRPr lang="en-US" dirty="0"/>
          </a:p>
        </p:txBody>
      </p:sp>
      <p:sp>
        <p:nvSpPr>
          <p:cNvPr id="2" name="TextBox 1">
            <a:extLst>
              <a:ext uri="{FF2B5EF4-FFF2-40B4-BE49-F238E27FC236}">
                <a16:creationId xmlns:a16="http://schemas.microsoft.com/office/drawing/2014/main" id="{D380856D-F8C2-4B3A-9D72-F9424A746AA2}"/>
              </a:ext>
            </a:extLst>
          </p:cNvPr>
          <p:cNvSpPr txBox="1"/>
          <p:nvPr/>
        </p:nvSpPr>
        <p:spPr>
          <a:xfrm>
            <a:off x="813731" y="1585519"/>
            <a:ext cx="7205529" cy="923330"/>
          </a:xfrm>
          <a:prstGeom prst="rect">
            <a:avLst/>
          </a:prstGeom>
          <a:noFill/>
        </p:spPr>
        <p:txBody>
          <a:bodyPr wrap="square" rtlCol="0">
            <a:spAutoFit/>
          </a:bodyPr>
          <a:lstStyle/>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9422927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a:bodyPr>
          <a:lstStyle/>
          <a:p>
            <a:r>
              <a:rPr lang="en-US" sz="2600" b="1" dirty="0"/>
              <a:t>Agenda Item VI. Apr – Jun 2023 Quarterly Reports</a:t>
            </a:r>
          </a:p>
        </p:txBody>
      </p:sp>
      <p:sp>
        <p:nvSpPr>
          <p:cNvPr id="5" name="Date Placeholder 4"/>
          <p:cNvSpPr>
            <a:spLocks noGrp="1"/>
          </p:cNvSpPr>
          <p:nvPr>
            <p:ph type="dt" sz="half" idx="16"/>
          </p:nvPr>
        </p:nvSpPr>
        <p:spPr>
          <a:xfrm>
            <a:off x="7997420" y="6459485"/>
            <a:ext cx="726086" cy="365125"/>
          </a:xfrm>
        </p:spPr>
        <p:txBody>
          <a:bodyPr/>
          <a:lstStyle/>
          <a:p>
            <a:r>
              <a:rPr lang="en-US" dirty="0"/>
              <a:t>9.11.2023</a:t>
            </a:r>
          </a:p>
        </p:txBody>
      </p:sp>
      <p:sp>
        <p:nvSpPr>
          <p:cNvPr id="6" name="Footer Placeholder 5"/>
          <p:cNvSpPr>
            <a:spLocks noGrp="1"/>
          </p:cNvSpPr>
          <p:nvPr>
            <p:ph type="ftr" sz="quarter" idx="17"/>
          </p:nvPr>
        </p:nvSpPr>
        <p:spPr/>
        <p:txBody>
          <a:bodyPr/>
          <a:lstStyle/>
          <a:p>
            <a:r>
              <a:rPr lang="en-US" dirty="0"/>
              <a:t>Urban County Policy Board</a:t>
            </a:r>
          </a:p>
        </p:txBody>
      </p:sp>
      <p:sp>
        <p:nvSpPr>
          <p:cNvPr id="7" name="Slide Number Placeholder 6"/>
          <p:cNvSpPr>
            <a:spLocks noGrp="1"/>
          </p:cNvSpPr>
          <p:nvPr>
            <p:ph type="sldNum" sz="quarter" idx="18"/>
          </p:nvPr>
        </p:nvSpPr>
        <p:spPr/>
        <p:txBody>
          <a:bodyPr/>
          <a:lstStyle/>
          <a:p>
            <a:fld id="{BD3A08C5-CC68-3947-88A8-A9E34C1A68A7}" type="slidenum">
              <a:rPr lang="en-US" smtClean="0"/>
              <a:pPr/>
              <a:t>16</a:t>
            </a:fld>
            <a:endParaRPr lang="en-US" dirty="0"/>
          </a:p>
        </p:txBody>
      </p:sp>
      <p:sp>
        <p:nvSpPr>
          <p:cNvPr id="2" name="TextBox 1">
            <a:extLst>
              <a:ext uri="{FF2B5EF4-FFF2-40B4-BE49-F238E27FC236}">
                <a16:creationId xmlns:a16="http://schemas.microsoft.com/office/drawing/2014/main" id="{D380856D-F8C2-4B3A-9D72-F9424A746AA2}"/>
              </a:ext>
            </a:extLst>
          </p:cNvPr>
          <p:cNvSpPr txBox="1"/>
          <p:nvPr/>
        </p:nvSpPr>
        <p:spPr>
          <a:xfrm>
            <a:off x="813731" y="1585519"/>
            <a:ext cx="7205529" cy="923330"/>
          </a:xfrm>
          <a:prstGeom prst="rect">
            <a:avLst/>
          </a:prstGeom>
          <a:noFill/>
        </p:spPr>
        <p:txBody>
          <a:bodyPr wrap="square" rtlCol="0">
            <a:spAutoFit/>
          </a:bodyPr>
          <a:lstStyle/>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3266774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a:bodyPr>
          <a:lstStyle/>
          <a:p>
            <a:r>
              <a:rPr lang="en-US" sz="2600" b="1" dirty="0"/>
              <a:t>Agenda Item VI. Apr – Jun 2023 Quarterly Reports</a:t>
            </a:r>
          </a:p>
        </p:txBody>
      </p:sp>
      <p:sp>
        <p:nvSpPr>
          <p:cNvPr id="5" name="Date Placeholder 4"/>
          <p:cNvSpPr>
            <a:spLocks noGrp="1"/>
          </p:cNvSpPr>
          <p:nvPr>
            <p:ph type="dt" sz="half" idx="16"/>
          </p:nvPr>
        </p:nvSpPr>
        <p:spPr>
          <a:xfrm>
            <a:off x="7997420" y="6459485"/>
            <a:ext cx="726086" cy="365125"/>
          </a:xfrm>
        </p:spPr>
        <p:txBody>
          <a:bodyPr/>
          <a:lstStyle/>
          <a:p>
            <a:r>
              <a:rPr lang="en-US" dirty="0"/>
              <a:t>9.11.2023</a:t>
            </a:r>
          </a:p>
        </p:txBody>
      </p:sp>
      <p:sp>
        <p:nvSpPr>
          <p:cNvPr id="6" name="Footer Placeholder 5"/>
          <p:cNvSpPr>
            <a:spLocks noGrp="1"/>
          </p:cNvSpPr>
          <p:nvPr>
            <p:ph type="ftr" sz="quarter" idx="17"/>
          </p:nvPr>
        </p:nvSpPr>
        <p:spPr/>
        <p:txBody>
          <a:bodyPr/>
          <a:lstStyle/>
          <a:p>
            <a:r>
              <a:rPr lang="en-US" dirty="0"/>
              <a:t>Urban County Policy Board</a:t>
            </a:r>
          </a:p>
        </p:txBody>
      </p:sp>
      <p:sp>
        <p:nvSpPr>
          <p:cNvPr id="7" name="Slide Number Placeholder 6"/>
          <p:cNvSpPr>
            <a:spLocks noGrp="1"/>
          </p:cNvSpPr>
          <p:nvPr>
            <p:ph type="sldNum" sz="quarter" idx="18"/>
          </p:nvPr>
        </p:nvSpPr>
        <p:spPr/>
        <p:txBody>
          <a:bodyPr/>
          <a:lstStyle/>
          <a:p>
            <a:fld id="{BD3A08C5-CC68-3947-88A8-A9E34C1A68A7}" type="slidenum">
              <a:rPr lang="en-US" smtClean="0"/>
              <a:pPr/>
              <a:t>17</a:t>
            </a:fld>
            <a:endParaRPr lang="en-US" dirty="0"/>
          </a:p>
        </p:txBody>
      </p:sp>
      <p:sp>
        <p:nvSpPr>
          <p:cNvPr id="2" name="TextBox 1">
            <a:extLst>
              <a:ext uri="{FF2B5EF4-FFF2-40B4-BE49-F238E27FC236}">
                <a16:creationId xmlns:a16="http://schemas.microsoft.com/office/drawing/2014/main" id="{D380856D-F8C2-4B3A-9D72-F9424A746AA2}"/>
              </a:ext>
            </a:extLst>
          </p:cNvPr>
          <p:cNvSpPr txBox="1"/>
          <p:nvPr/>
        </p:nvSpPr>
        <p:spPr>
          <a:xfrm>
            <a:off x="813731" y="1585519"/>
            <a:ext cx="7205529" cy="923330"/>
          </a:xfrm>
          <a:prstGeom prst="rect">
            <a:avLst/>
          </a:prstGeom>
          <a:noFill/>
        </p:spPr>
        <p:txBody>
          <a:bodyPr wrap="square" rtlCol="0">
            <a:spAutoFit/>
          </a:bodyPr>
          <a:lstStyle/>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4802132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97375F9-5B58-2D12-D390-5AAED01FFDC5}"/>
              </a:ext>
            </a:extLst>
          </p:cNvPr>
          <p:cNvSpPr>
            <a:spLocks noGrp="1"/>
          </p:cNvSpPr>
          <p:nvPr>
            <p:ph type="title"/>
          </p:nvPr>
        </p:nvSpPr>
        <p:spPr/>
        <p:txBody>
          <a:bodyPr/>
          <a:lstStyle/>
          <a:p>
            <a:r>
              <a:rPr lang="en-US" b="1" dirty="0"/>
              <a:t>VI. Program updates</a:t>
            </a:r>
          </a:p>
        </p:txBody>
      </p:sp>
      <p:sp>
        <p:nvSpPr>
          <p:cNvPr id="4" name="Date Placeholder 3">
            <a:extLst>
              <a:ext uri="{FF2B5EF4-FFF2-40B4-BE49-F238E27FC236}">
                <a16:creationId xmlns:a16="http://schemas.microsoft.com/office/drawing/2014/main" id="{03AA71C8-0BBB-BB37-972E-AB865FC719A4}"/>
              </a:ext>
            </a:extLst>
          </p:cNvPr>
          <p:cNvSpPr>
            <a:spLocks noGrp="1"/>
          </p:cNvSpPr>
          <p:nvPr>
            <p:ph type="dt" sz="half" idx="16"/>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a:t>9.11.</a:t>
            </a:r>
            <a:r>
              <a:rPr kumimoji="0" lang="en-US" sz="900" b="0" i="0" u="none" strike="noStrike" kern="1200" cap="none" spc="0" normalizeH="0" baseline="0" noProof="0" dirty="0">
                <a:ln>
                  <a:noFill/>
                </a:ln>
                <a:solidFill>
                  <a:srgbClr val="005A5B"/>
                </a:solidFill>
                <a:effectLst/>
                <a:uLnTx/>
                <a:uFillTx/>
                <a:latin typeface="Arial" charset="0"/>
                <a:cs typeface="Arial" charset="0"/>
              </a:rPr>
              <a:t>2023</a:t>
            </a:r>
          </a:p>
        </p:txBody>
      </p:sp>
      <p:sp>
        <p:nvSpPr>
          <p:cNvPr id="5" name="Footer Placeholder 4">
            <a:extLst>
              <a:ext uri="{FF2B5EF4-FFF2-40B4-BE49-F238E27FC236}">
                <a16:creationId xmlns:a16="http://schemas.microsoft.com/office/drawing/2014/main" id="{1113DC6D-A888-4590-06FF-C828EB258FC2}"/>
              </a:ext>
            </a:extLst>
          </p:cNvPr>
          <p:cNvSpPr>
            <a:spLocks noGrp="1"/>
          </p:cNvSpPr>
          <p:nvPr>
            <p:ph type="ftr"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5A5B"/>
                </a:solidFill>
                <a:effectLst/>
                <a:uLnTx/>
                <a:uFillTx/>
                <a:latin typeface="Arial" charset="0"/>
                <a:cs typeface="Arial" charset="0"/>
              </a:rPr>
              <a:t>Urban County Policy Board</a:t>
            </a:r>
          </a:p>
        </p:txBody>
      </p:sp>
      <p:sp>
        <p:nvSpPr>
          <p:cNvPr id="6" name="Slide Number Placeholder 5">
            <a:extLst>
              <a:ext uri="{FF2B5EF4-FFF2-40B4-BE49-F238E27FC236}">
                <a16:creationId xmlns:a16="http://schemas.microsoft.com/office/drawing/2014/main" id="{C6AA481F-FFF0-67FD-F837-3C5B14951921}"/>
              </a:ext>
            </a:extLst>
          </p:cNvPr>
          <p:cNvSpPr>
            <a:spLocks noGrp="1"/>
          </p:cNvSpPr>
          <p:nvPr>
            <p:ph type="sldNum" sz="quarter" idx="18"/>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3A08C5-CC68-3947-88A8-A9E34C1A68A7}" type="slidenum">
              <a:rPr kumimoji="0" lang="en-US" sz="900" b="1" i="0" u="none" strike="noStrike" kern="1200" cap="none" spc="0" normalizeH="0" baseline="0" noProof="0" smtClean="0">
                <a:ln>
                  <a:noFill/>
                </a:ln>
                <a:solidFill>
                  <a:srgbClr val="005A5B"/>
                </a:solidFill>
                <a:effectLst/>
                <a:uLnTx/>
                <a:uFillTx/>
                <a:latin typeface="Arial" charset="0"/>
                <a:cs typeface="Arial" charset="0"/>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900" b="1" i="0" u="none" strike="noStrike" kern="1200" cap="none" spc="0" normalizeH="0" baseline="0" noProof="0" dirty="0">
              <a:ln>
                <a:noFill/>
              </a:ln>
              <a:solidFill>
                <a:srgbClr val="005A5B"/>
              </a:solidFill>
              <a:effectLst/>
              <a:uLnTx/>
              <a:uFillTx/>
              <a:latin typeface="Arial" charset="0"/>
              <a:cs typeface="Arial" charset="0"/>
            </a:endParaRPr>
          </a:p>
        </p:txBody>
      </p:sp>
      <p:sp>
        <p:nvSpPr>
          <p:cNvPr id="2" name="TextBox 1">
            <a:extLst>
              <a:ext uri="{FF2B5EF4-FFF2-40B4-BE49-F238E27FC236}">
                <a16:creationId xmlns:a16="http://schemas.microsoft.com/office/drawing/2014/main" id="{EE05C9AB-BF6F-D914-2143-D2EAF2E0B755}"/>
              </a:ext>
            </a:extLst>
          </p:cNvPr>
          <p:cNvSpPr txBox="1"/>
          <p:nvPr/>
        </p:nvSpPr>
        <p:spPr>
          <a:xfrm>
            <a:off x="721896" y="1296140"/>
            <a:ext cx="7700210"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panose="020B0604020202020204"/>
                <a:ea typeface="+mn-ea"/>
                <a:cs typeface="+mn-cs"/>
              </a:rPr>
              <a:t>Urban County Requalification</a:t>
            </a:r>
          </a:p>
          <a:p>
            <a:pPr marL="742950" lvl="1" indent="-285750">
              <a:buFont typeface="Arial" panose="020B0604020202020204" pitchFamily="34" charset="0"/>
              <a:buChar char="•"/>
            </a:pPr>
            <a:r>
              <a:rPr kumimoji="0" lang="en-US" b="0" i="0" u="none" strike="noStrike" kern="1200" cap="none" spc="0" normalizeH="0" baseline="0" noProof="0" dirty="0">
                <a:ln>
                  <a:noFill/>
                </a:ln>
                <a:solidFill>
                  <a:srgbClr val="000000"/>
                </a:solidFill>
                <a:effectLst/>
                <a:uLnTx/>
                <a:uFillTx/>
                <a:latin typeface="Arial" panose="020B0604020202020204"/>
                <a:ea typeface="+mn-ea"/>
                <a:cs typeface="+mn-cs"/>
              </a:rPr>
              <a:t>Amendments have been sent out to the cities for signature</a:t>
            </a:r>
          </a:p>
          <a:p>
            <a:pPr marL="742950" lvl="1" indent="-285750">
              <a:buFont typeface="Arial" panose="020B0604020202020204" pitchFamily="34" charset="0"/>
              <a:buChar char="•"/>
            </a:pPr>
            <a:r>
              <a:rPr lang="en-US" dirty="0">
                <a:solidFill>
                  <a:srgbClr val="000000"/>
                </a:solidFill>
                <a:latin typeface="Arial" panose="020B0604020202020204"/>
              </a:rPr>
              <a:t>Please contact Emily ASAP with any questions</a:t>
            </a:r>
          </a:p>
          <a:p>
            <a:pPr marL="742950" lvl="1" indent="-285750">
              <a:buFont typeface="Arial" panose="020B0604020202020204" pitchFamily="34" charset="0"/>
              <a:buChar char="•"/>
            </a:pPr>
            <a:r>
              <a:rPr kumimoji="0" lang="en-US" b="0" i="0" u="none" strike="noStrike" kern="1200" cap="none" spc="0" normalizeH="0" baseline="0" noProof="0" dirty="0">
                <a:ln>
                  <a:noFill/>
                </a:ln>
                <a:solidFill>
                  <a:srgbClr val="000000"/>
                </a:solidFill>
                <a:effectLst/>
                <a:uLnTx/>
                <a:uFillTx/>
                <a:latin typeface="Arial" panose="020B0604020202020204"/>
                <a:ea typeface="+mn-ea"/>
                <a:cs typeface="+mn-cs"/>
              </a:rPr>
              <a:t>County will submit to HUD September 26</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33708376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21896" y="1237535"/>
            <a:ext cx="7516329" cy="4494671"/>
          </a:xfrm>
        </p:spPr>
        <p:txBody>
          <a:bodyPr>
            <a:normAutofit/>
          </a:bodyPr>
          <a:lstStyle/>
          <a:p>
            <a:pPr marL="0" indent="0">
              <a:buNone/>
            </a:pPr>
            <a:r>
              <a:rPr lang="en-US" dirty="0"/>
              <a:t>VII.	Other	</a:t>
            </a:r>
          </a:p>
          <a:p>
            <a:pPr lvl="1"/>
            <a:r>
              <a:rPr lang="en-US" dirty="0"/>
              <a:t>Public Comment</a:t>
            </a:r>
            <a:endParaRPr lang="en-US" i="1" dirty="0"/>
          </a:p>
          <a:p>
            <a:pPr marL="0" indent="0">
              <a:spcBef>
                <a:spcPts val="0"/>
              </a:spcBef>
              <a:spcAft>
                <a:spcPts val="0"/>
              </a:spcAft>
              <a:buNone/>
            </a:pPr>
            <a:endParaRPr lang="en-US" i="1" dirty="0"/>
          </a:p>
          <a:p>
            <a:pPr marL="0" indent="0">
              <a:spcBef>
                <a:spcPts val="0"/>
              </a:spcBef>
              <a:spcAft>
                <a:spcPts val="0"/>
              </a:spcAft>
              <a:buNone/>
            </a:pPr>
            <a:r>
              <a:rPr lang="en-US" i="1" dirty="0"/>
              <a:t>Next meeting: October 9, 9:30am, if needed</a:t>
            </a:r>
          </a:p>
          <a:p>
            <a:pPr marL="0" indent="0" algn="ctr">
              <a:buNone/>
            </a:pPr>
            <a:endParaRPr lang="en-US" b="0" i="1" dirty="0"/>
          </a:p>
          <a:p>
            <a:endParaRPr lang="en-US" dirty="0"/>
          </a:p>
        </p:txBody>
      </p:sp>
      <p:sp>
        <p:nvSpPr>
          <p:cNvPr id="13" name="Title 12"/>
          <p:cNvSpPr>
            <a:spLocks noGrp="1"/>
          </p:cNvSpPr>
          <p:nvPr>
            <p:ph type="title"/>
          </p:nvPr>
        </p:nvSpPr>
        <p:spPr/>
        <p:txBody>
          <a:bodyPr/>
          <a:lstStyle/>
          <a:p>
            <a:r>
              <a:rPr lang="en-US" b="1" dirty="0"/>
              <a:t>Wrap Up</a:t>
            </a:r>
          </a:p>
        </p:txBody>
      </p:sp>
      <p:sp>
        <p:nvSpPr>
          <p:cNvPr id="5" name="Date Placeholder 4"/>
          <p:cNvSpPr>
            <a:spLocks noGrp="1"/>
          </p:cNvSpPr>
          <p:nvPr>
            <p:ph type="dt" sz="half" idx="16"/>
          </p:nvPr>
        </p:nvSpPr>
        <p:spPr>
          <a:xfrm>
            <a:off x="7935201" y="6459484"/>
            <a:ext cx="726086" cy="365125"/>
          </a:xfrm>
        </p:spPr>
        <p:txBody>
          <a:bodyPr/>
          <a:lstStyle/>
          <a:p>
            <a:r>
              <a:rPr lang="en-US" dirty="0"/>
              <a:t>9.11.2023</a:t>
            </a:r>
          </a:p>
        </p:txBody>
      </p:sp>
      <p:sp>
        <p:nvSpPr>
          <p:cNvPr id="6" name="Footer Placeholder 5"/>
          <p:cNvSpPr>
            <a:spLocks noGrp="1"/>
          </p:cNvSpPr>
          <p:nvPr>
            <p:ph type="ftr" sz="quarter" idx="17"/>
          </p:nvPr>
        </p:nvSpPr>
        <p:spPr/>
        <p:txBody>
          <a:bodyPr/>
          <a:lstStyle/>
          <a:p>
            <a:r>
              <a:rPr lang="en-US" dirty="0"/>
              <a:t>Urban County Policy Board</a:t>
            </a:r>
          </a:p>
        </p:txBody>
      </p:sp>
      <p:sp>
        <p:nvSpPr>
          <p:cNvPr id="7" name="Slide Number Placeholder 6"/>
          <p:cNvSpPr>
            <a:spLocks noGrp="1"/>
          </p:cNvSpPr>
          <p:nvPr>
            <p:ph type="sldNum" sz="quarter" idx="18"/>
          </p:nvPr>
        </p:nvSpPr>
        <p:spPr/>
        <p:txBody>
          <a:bodyPr/>
          <a:lstStyle/>
          <a:p>
            <a:fld id="{BD3A08C5-CC68-3947-88A8-A9E34C1A68A7}" type="slidenum">
              <a:rPr lang="en-US" smtClean="0"/>
              <a:pPr/>
              <a:t>19</a:t>
            </a:fld>
            <a:endParaRPr lang="en-US" dirty="0"/>
          </a:p>
        </p:txBody>
      </p:sp>
    </p:spTree>
    <p:extLst>
      <p:ext uri="{BB962C8B-B14F-4D97-AF65-F5344CB8AC3E}">
        <p14:creationId xmlns:p14="http://schemas.microsoft.com/office/powerpoint/2010/main" val="2837859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97375F9-5B58-2D12-D390-5AAED01FFDC5}"/>
              </a:ext>
            </a:extLst>
          </p:cNvPr>
          <p:cNvSpPr>
            <a:spLocks noGrp="1"/>
          </p:cNvSpPr>
          <p:nvPr>
            <p:ph type="title"/>
          </p:nvPr>
        </p:nvSpPr>
        <p:spPr/>
        <p:txBody>
          <a:bodyPr/>
          <a:lstStyle/>
          <a:p>
            <a:r>
              <a:rPr lang="en-US" b="1" dirty="0"/>
              <a:t>Agenda Item II April 10 Meeting Minutes</a:t>
            </a:r>
          </a:p>
        </p:txBody>
      </p:sp>
      <p:sp>
        <p:nvSpPr>
          <p:cNvPr id="4" name="Date Placeholder 3">
            <a:extLst>
              <a:ext uri="{FF2B5EF4-FFF2-40B4-BE49-F238E27FC236}">
                <a16:creationId xmlns:a16="http://schemas.microsoft.com/office/drawing/2014/main" id="{03AA71C8-0BBB-BB37-972E-AB865FC719A4}"/>
              </a:ext>
            </a:extLst>
          </p:cNvPr>
          <p:cNvSpPr>
            <a:spLocks noGrp="1"/>
          </p:cNvSpPr>
          <p:nvPr>
            <p:ph type="dt" sz="half" idx="16"/>
          </p:nvPr>
        </p:nvSpPr>
        <p:spPr/>
        <p:txBody>
          <a:bodyPr/>
          <a:lstStyle/>
          <a:p>
            <a:r>
              <a:rPr lang="en-US" dirty="0"/>
              <a:t>9.11.2023</a:t>
            </a:r>
          </a:p>
        </p:txBody>
      </p:sp>
      <p:sp>
        <p:nvSpPr>
          <p:cNvPr id="5" name="Footer Placeholder 4">
            <a:extLst>
              <a:ext uri="{FF2B5EF4-FFF2-40B4-BE49-F238E27FC236}">
                <a16:creationId xmlns:a16="http://schemas.microsoft.com/office/drawing/2014/main" id="{1113DC6D-A888-4590-06FF-C828EB258FC2}"/>
              </a:ext>
            </a:extLst>
          </p:cNvPr>
          <p:cNvSpPr>
            <a:spLocks noGrp="1"/>
          </p:cNvSpPr>
          <p:nvPr>
            <p:ph type="ftr" sz="quarter" idx="17"/>
          </p:nvPr>
        </p:nvSpPr>
        <p:spPr/>
        <p:txBody>
          <a:bodyPr/>
          <a:lstStyle/>
          <a:p>
            <a:r>
              <a:rPr lang="en-US"/>
              <a:t>Urban County Policy Board</a:t>
            </a:r>
            <a:endParaRPr lang="en-US" dirty="0"/>
          </a:p>
        </p:txBody>
      </p:sp>
      <p:sp>
        <p:nvSpPr>
          <p:cNvPr id="6" name="Slide Number Placeholder 5">
            <a:extLst>
              <a:ext uri="{FF2B5EF4-FFF2-40B4-BE49-F238E27FC236}">
                <a16:creationId xmlns:a16="http://schemas.microsoft.com/office/drawing/2014/main" id="{C6AA481F-FFF0-67FD-F837-3C5B14951921}"/>
              </a:ext>
            </a:extLst>
          </p:cNvPr>
          <p:cNvSpPr>
            <a:spLocks noGrp="1"/>
          </p:cNvSpPr>
          <p:nvPr>
            <p:ph type="sldNum" sz="quarter" idx="18"/>
          </p:nvPr>
        </p:nvSpPr>
        <p:spPr/>
        <p:txBody>
          <a:bodyPr/>
          <a:lstStyle/>
          <a:p>
            <a:fld id="{BD3A08C5-CC68-3947-88A8-A9E34C1A68A7}" type="slidenum">
              <a:rPr lang="en-US" smtClean="0"/>
              <a:pPr/>
              <a:t>2</a:t>
            </a:fld>
            <a:endParaRPr lang="en-US" dirty="0"/>
          </a:p>
        </p:txBody>
      </p:sp>
      <p:sp>
        <p:nvSpPr>
          <p:cNvPr id="2" name="TextBox 1">
            <a:extLst>
              <a:ext uri="{FF2B5EF4-FFF2-40B4-BE49-F238E27FC236}">
                <a16:creationId xmlns:a16="http://schemas.microsoft.com/office/drawing/2014/main" id="{1B0D278D-E67F-4612-8C9E-214CC7AD0434}"/>
              </a:ext>
            </a:extLst>
          </p:cNvPr>
          <p:cNvSpPr txBox="1"/>
          <p:nvPr/>
        </p:nvSpPr>
        <p:spPr>
          <a:xfrm>
            <a:off x="830509" y="1066996"/>
            <a:ext cx="7591595" cy="5262979"/>
          </a:xfrm>
          <a:prstGeom prst="rect">
            <a:avLst/>
          </a:prstGeom>
          <a:noFill/>
        </p:spPr>
        <p:txBody>
          <a:bodyPr wrap="square" rtlCol="0">
            <a:spAutoFit/>
          </a:bodyPr>
          <a:lstStyle/>
          <a:p>
            <a:r>
              <a:rPr lang="en-US" sz="1200" b="1" i="0" u="none" strike="noStrike" baseline="0" dirty="0">
                <a:solidFill>
                  <a:srgbClr val="000000"/>
                </a:solidFill>
                <a:latin typeface="Gill Sans MT" panose="020B0502020104020203" pitchFamily="34" charset="0"/>
              </a:rPr>
              <a:t>URBAN COUNTY POLICY BOARD MEMBERS PRESENT: </a:t>
            </a:r>
            <a:r>
              <a:rPr lang="en-US" sz="1200" b="0" i="0" u="none" strike="noStrike" baseline="0" dirty="0">
                <a:solidFill>
                  <a:srgbClr val="000000"/>
                </a:solidFill>
                <a:latin typeface="Gill Sans MT" panose="020B0502020104020203" pitchFamily="34" charset="0"/>
              </a:rPr>
              <a:t>Councilor Glen Yung Clark County, Deputy Mayor Cherish DesRochers City of Battle Ground, Steve Wall City of Camas, Chuck Green City of Ridgefield, David Scott City of Washougal, Tracy Coleman City of Woodland, Marina </a:t>
            </a:r>
            <a:r>
              <a:rPr lang="en-US" sz="1200" b="0" i="0" u="none" strike="noStrike" baseline="0" dirty="0" err="1">
                <a:solidFill>
                  <a:srgbClr val="000000"/>
                </a:solidFill>
                <a:latin typeface="Gill Sans MT" panose="020B0502020104020203" pitchFamily="34" charset="0"/>
              </a:rPr>
              <a:t>Viray</a:t>
            </a:r>
            <a:r>
              <a:rPr lang="en-US" sz="1200" b="0" i="0" u="none" strike="noStrike" baseline="0" dirty="0">
                <a:solidFill>
                  <a:srgbClr val="000000"/>
                </a:solidFill>
                <a:latin typeface="Gill Sans MT" panose="020B0502020104020203" pitchFamily="34" charset="0"/>
              </a:rPr>
              <a:t> Town of Yacolt </a:t>
            </a:r>
          </a:p>
          <a:p>
            <a:r>
              <a:rPr lang="en-US" sz="1200" b="1" i="0" u="none" strike="noStrike" baseline="0" dirty="0">
                <a:solidFill>
                  <a:srgbClr val="000000"/>
                </a:solidFill>
                <a:latin typeface="Gill Sans MT" panose="020B0502020104020203" pitchFamily="34" charset="0"/>
              </a:rPr>
              <a:t>GUESTS: </a:t>
            </a:r>
            <a:r>
              <a:rPr lang="en-US" sz="1200" b="0" i="0" u="none" strike="noStrike" baseline="0" dirty="0">
                <a:solidFill>
                  <a:srgbClr val="000000"/>
                </a:solidFill>
                <a:latin typeface="Gill Sans MT" panose="020B0502020104020203" pitchFamily="34" charset="0"/>
              </a:rPr>
              <a:t>Janet Kenefsky, John McDonagh (Greater Vancouver Chamber); Katie Ullrich (Proud Ground); Carmen Castro (Hispanic Metro Chamber) </a:t>
            </a:r>
          </a:p>
          <a:p>
            <a:r>
              <a:rPr lang="en-US" sz="1200" b="1" i="0" u="none" strike="noStrike" baseline="0" dirty="0">
                <a:solidFill>
                  <a:srgbClr val="000000"/>
                </a:solidFill>
                <a:latin typeface="Gill Sans MT" panose="020B0502020104020203" pitchFamily="34" charset="0"/>
              </a:rPr>
              <a:t>STAFF: </a:t>
            </a:r>
            <a:r>
              <a:rPr lang="en-US" sz="1200" b="0" i="0" u="none" strike="noStrike" baseline="0" dirty="0">
                <a:solidFill>
                  <a:srgbClr val="000000"/>
                </a:solidFill>
                <a:latin typeface="Gill Sans MT" panose="020B0502020104020203" pitchFamily="34" charset="0"/>
              </a:rPr>
              <a:t>Michael Torres, Emily Langston, Janet Snook </a:t>
            </a:r>
            <a:endParaRPr lang="en-US" sz="1200" b="1" i="0" u="none" strike="noStrike" baseline="0" dirty="0">
              <a:solidFill>
                <a:srgbClr val="000000"/>
              </a:solidFill>
              <a:latin typeface="Gill Sans MT" panose="020B0502020104020203" pitchFamily="34" charset="0"/>
            </a:endParaRPr>
          </a:p>
          <a:p>
            <a:r>
              <a:rPr lang="en-US" sz="1200" b="1" i="0" u="none" strike="noStrike" baseline="0" dirty="0">
                <a:solidFill>
                  <a:srgbClr val="000000"/>
                </a:solidFill>
                <a:latin typeface="Gill Sans MT" panose="020B0502020104020203" pitchFamily="34" charset="0"/>
              </a:rPr>
              <a:t>I. Introductions </a:t>
            </a:r>
            <a:endParaRPr lang="en-US" sz="1200" b="0" i="0" u="none" strike="noStrike" baseline="0" dirty="0">
              <a:solidFill>
                <a:srgbClr val="000000"/>
              </a:solidFill>
              <a:latin typeface="Gill Sans MT" panose="020B0502020104020203" pitchFamily="34" charset="0"/>
            </a:endParaRPr>
          </a:p>
          <a:p>
            <a:r>
              <a:rPr lang="en-US" sz="1200" b="1" i="0" u="none" strike="noStrike" baseline="0" dirty="0">
                <a:solidFill>
                  <a:srgbClr val="000000"/>
                </a:solidFill>
                <a:latin typeface="Gill Sans MT" panose="020B0502020104020203" pitchFamily="34" charset="0"/>
              </a:rPr>
              <a:t>II. March 13, 2023, Meeting Minutes </a:t>
            </a:r>
            <a:endParaRPr lang="en-US" sz="1200" b="0" i="0" u="none" strike="noStrike" baseline="0" dirty="0">
              <a:solidFill>
                <a:srgbClr val="000000"/>
              </a:solidFill>
              <a:latin typeface="Gill Sans MT" panose="020B0502020104020203" pitchFamily="34" charset="0"/>
            </a:endParaRPr>
          </a:p>
          <a:p>
            <a:r>
              <a:rPr lang="en-US" sz="1200" b="0" i="0" u="none" strike="noStrike" baseline="0" dirty="0">
                <a:solidFill>
                  <a:srgbClr val="000000"/>
                </a:solidFill>
                <a:latin typeface="Gill Sans MT" panose="020B0502020104020203" pitchFamily="34" charset="0"/>
              </a:rPr>
              <a:t>Minutes were approved following a motion by Dave Scott that was seconded by Chuck Green. </a:t>
            </a:r>
          </a:p>
          <a:p>
            <a:r>
              <a:rPr lang="en-US" sz="1200" b="1" i="0" u="none" strike="noStrike" baseline="0" dirty="0">
                <a:solidFill>
                  <a:srgbClr val="000000"/>
                </a:solidFill>
                <a:latin typeface="Gill Sans MT" panose="020B0502020104020203" pitchFamily="34" charset="0"/>
              </a:rPr>
              <a:t>III. CDBG and HOME Program Performance Evaluation overview </a:t>
            </a:r>
            <a:endParaRPr lang="en-US" sz="1200" b="0" i="0" u="none" strike="noStrike" baseline="0" dirty="0">
              <a:solidFill>
                <a:srgbClr val="000000"/>
              </a:solidFill>
              <a:latin typeface="Gill Sans MT" panose="020B0502020104020203" pitchFamily="34" charset="0"/>
            </a:endParaRPr>
          </a:p>
          <a:p>
            <a:r>
              <a:rPr lang="en-US" sz="1200" b="0" i="0" u="none" strike="noStrike" baseline="0" dirty="0">
                <a:solidFill>
                  <a:srgbClr val="000000"/>
                </a:solidFill>
                <a:latin typeface="Gill Sans MT" panose="020B0502020104020203" pitchFamily="34" charset="0"/>
              </a:rPr>
              <a:t>The July 1, 2021, to June 30, 2022, CAPER was accepted as satisfactory. CDBG entitlement will exceed credit limit by May 1, 2023, and County will need to report increase drawdowns to HUD. All funds have been allocated, but spending has been delayed. Expect to be on schedule this summer. The Fair Housing and Employment Opportunity report determined Clark County is low risk for noncompliance. </a:t>
            </a:r>
          </a:p>
          <a:p>
            <a:r>
              <a:rPr lang="en-US" sz="1200" b="0" i="0" u="none" strike="noStrike" baseline="0" dirty="0">
                <a:solidFill>
                  <a:srgbClr val="000000"/>
                </a:solidFill>
                <a:latin typeface="Gill Sans MT" panose="020B0502020104020203" pitchFamily="34" charset="0"/>
              </a:rPr>
              <a:t>2023 Action Plan to be released for public comment at end of week and to go to County Council in May. Jurisdiction recertification for 2024-2026 to be done soon. </a:t>
            </a:r>
          </a:p>
          <a:p>
            <a:r>
              <a:rPr lang="en-US" sz="1200" b="1" i="0" u="none" strike="noStrike" baseline="0" dirty="0">
                <a:solidFill>
                  <a:srgbClr val="000000"/>
                </a:solidFill>
                <a:latin typeface="Gill Sans MT" panose="020B0502020104020203" pitchFamily="34" charset="0"/>
              </a:rPr>
              <a:t>IV. Proud Ground presentation </a:t>
            </a:r>
            <a:endParaRPr lang="en-US" sz="1200" b="0" i="0" u="none" strike="noStrike" baseline="0" dirty="0">
              <a:solidFill>
                <a:srgbClr val="000000"/>
              </a:solidFill>
              <a:latin typeface="Gill Sans MT" panose="020B0502020104020203" pitchFamily="34" charset="0"/>
            </a:endParaRPr>
          </a:p>
          <a:p>
            <a:r>
              <a:rPr lang="en-US" sz="1200" b="0" i="0" u="none" strike="noStrike" baseline="0" dirty="0">
                <a:solidFill>
                  <a:srgbClr val="000000"/>
                </a:solidFill>
                <a:latin typeface="Gill Sans MT" panose="020B0502020104020203" pitchFamily="34" charset="0"/>
              </a:rPr>
              <a:t>Proud Ground provides equity-focused homeownership assistance using the land trust model. They partner with community organizations and conduct marketing campaigns, including holding five dedicated information sessions in Clark County. Since 2014, 22 homes have been acquired. Homeowners were 88 percent prior Clark County residents; 86% are families with children. Fourteen Clark County residents are mortgage ready. Homebuyers need to be able to afford $2,200/month to afford a home on the open market based on current interest rates. Homebuyers need to work through approved lenders for coordinating Proud Ground downpayment assistance. </a:t>
            </a:r>
          </a:p>
          <a:p>
            <a:r>
              <a:rPr lang="en-US" sz="1200" b="1" i="0" u="none" strike="noStrike" baseline="0" dirty="0">
                <a:solidFill>
                  <a:srgbClr val="000000"/>
                </a:solidFill>
                <a:latin typeface="Gill Sans MT" panose="020B0502020104020203" pitchFamily="34" charset="0"/>
              </a:rPr>
              <a:t>V. Program updates </a:t>
            </a:r>
            <a:endParaRPr lang="en-US" sz="1200" b="0" i="0" u="none" strike="noStrike" baseline="0" dirty="0">
              <a:solidFill>
                <a:srgbClr val="000000"/>
              </a:solidFill>
              <a:latin typeface="Gill Sans MT" panose="020B0502020104020203" pitchFamily="34" charset="0"/>
            </a:endParaRPr>
          </a:p>
          <a:p>
            <a:r>
              <a:rPr lang="en-US" sz="1200" b="0" i="0" u="none" strike="noStrike" baseline="0" dirty="0">
                <a:solidFill>
                  <a:srgbClr val="000000"/>
                </a:solidFill>
                <a:latin typeface="Gill Sans MT" panose="020B0502020104020203" pitchFamily="34" charset="0"/>
              </a:rPr>
              <a:t>Covered under Performance Evaluation overview. </a:t>
            </a:r>
          </a:p>
          <a:p>
            <a:r>
              <a:rPr lang="en-US" sz="1200" b="1" i="0" u="none" strike="noStrike" baseline="0" dirty="0">
                <a:solidFill>
                  <a:srgbClr val="000000"/>
                </a:solidFill>
                <a:latin typeface="Gill Sans MT" panose="020B0502020104020203" pitchFamily="34" charset="0"/>
              </a:rPr>
              <a:t>VI. Other </a:t>
            </a:r>
            <a:r>
              <a:rPr lang="en-US" sz="1200" b="0" i="0" u="none" strike="noStrike" baseline="0" dirty="0">
                <a:solidFill>
                  <a:srgbClr val="000000"/>
                </a:solidFill>
                <a:latin typeface="Gill Sans MT" panose="020B0502020104020203" pitchFamily="34" charset="0"/>
              </a:rPr>
              <a:t>• Public Comment: none </a:t>
            </a:r>
          </a:p>
          <a:p>
            <a:r>
              <a:rPr lang="en-US" sz="1200" b="0" i="0" u="none" strike="noStrike" baseline="0" dirty="0">
                <a:solidFill>
                  <a:srgbClr val="000000"/>
                </a:solidFill>
                <a:latin typeface="Gill Sans MT" panose="020B0502020104020203" pitchFamily="34" charset="0"/>
              </a:rPr>
              <a:t>• Next meeting, May 8, 9:30-11am, if needed </a:t>
            </a:r>
          </a:p>
          <a:p>
            <a:r>
              <a:rPr lang="en-US" sz="1200" b="0" i="0" u="none" strike="noStrike" baseline="0" dirty="0">
                <a:solidFill>
                  <a:srgbClr val="000000"/>
                </a:solidFill>
                <a:latin typeface="Gill Sans MT" panose="020B0502020104020203" pitchFamily="34" charset="0"/>
              </a:rPr>
              <a:t>Meeting adjourned.</a:t>
            </a:r>
            <a:endParaRPr lang="en-US" sz="1200" dirty="0"/>
          </a:p>
        </p:txBody>
      </p:sp>
    </p:spTree>
    <p:extLst>
      <p:ext uri="{BB962C8B-B14F-4D97-AF65-F5344CB8AC3E}">
        <p14:creationId xmlns:p14="http://schemas.microsoft.com/office/powerpoint/2010/main" val="3301878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97375F9-5B58-2D12-D390-5AAED01FFDC5}"/>
              </a:ext>
            </a:extLst>
          </p:cNvPr>
          <p:cNvSpPr>
            <a:spLocks noGrp="1"/>
          </p:cNvSpPr>
          <p:nvPr>
            <p:ph type="title"/>
          </p:nvPr>
        </p:nvSpPr>
        <p:spPr/>
        <p:txBody>
          <a:bodyPr/>
          <a:lstStyle/>
          <a:p>
            <a:r>
              <a:rPr lang="en-US" b="1" dirty="0"/>
              <a:t>III. 2022 CAPER Preview</a:t>
            </a:r>
          </a:p>
        </p:txBody>
      </p:sp>
      <p:sp>
        <p:nvSpPr>
          <p:cNvPr id="4" name="Date Placeholder 3">
            <a:extLst>
              <a:ext uri="{FF2B5EF4-FFF2-40B4-BE49-F238E27FC236}">
                <a16:creationId xmlns:a16="http://schemas.microsoft.com/office/drawing/2014/main" id="{03AA71C8-0BBB-BB37-972E-AB865FC719A4}"/>
              </a:ext>
            </a:extLst>
          </p:cNvPr>
          <p:cNvSpPr>
            <a:spLocks noGrp="1"/>
          </p:cNvSpPr>
          <p:nvPr>
            <p:ph type="dt" sz="half" idx="16"/>
          </p:nvPr>
        </p:nvSpPr>
        <p:spPr/>
        <p:txBody>
          <a:bodyPr/>
          <a:lstStyle/>
          <a:p>
            <a:r>
              <a:rPr lang="en-US" dirty="0"/>
              <a:t>9.11.2023</a:t>
            </a:r>
          </a:p>
        </p:txBody>
      </p:sp>
      <p:sp>
        <p:nvSpPr>
          <p:cNvPr id="5" name="Footer Placeholder 4">
            <a:extLst>
              <a:ext uri="{FF2B5EF4-FFF2-40B4-BE49-F238E27FC236}">
                <a16:creationId xmlns:a16="http://schemas.microsoft.com/office/drawing/2014/main" id="{1113DC6D-A888-4590-06FF-C828EB258FC2}"/>
              </a:ext>
            </a:extLst>
          </p:cNvPr>
          <p:cNvSpPr>
            <a:spLocks noGrp="1"/>
          </p:cNvSpPr>
          <p:nvPr>
            <p:ph type="ftr" sz="quarter" idx="17"/>
          </p:nvPr>
        </p:nvSpPr>
        <p:spPr/>
        <p:txBody>
          <a:bodyPr/>
          <a:lstStyle/>
          <a:p>
            <a:r>
              <a:rPr lang="en-US"/>
              <a:t>Urban County Policy Board</a:t>
            </a:r>
            <a:endParaRPr lang="en-US" dirty="0"/>
          </a:p>
        </p:txBody>
      </p:sp>
      <p:sp>
        <p:nvSpPr>
          <p:cNvPr id="6" name="Slide Number Placeholder 5">
            <a:extLst>
              <a:ext uri="{FF2B5EF4-FFF2-40B4-BE49-F238E27FC236}">
                <a16:creationId xmlns:a16="http://schemas.microsoft.com/office/drawing/2014/main" id="{C6AA481F-FFF0-67FD-F837-3C5B14951921}"/>
              </a:ext>
            </a:extLst>
          </p:cNvPr>
          <p:cNvSpPr>
            <a:spLocks noGrp="1"/>
          </p:cNvSpPr>
          <p:nvPr>
            <p:ph type="sldNum" sz="quarter" idx="18"/>
          </p:nvPr>
        </p:nvSpPr>
        <p:spPr/>
        <p:txBody>
          <a:bodyPr/>
          <a:lstStyle/>
          <a:p>
            <a:fld id="{BD3A08C5-CC68-3947-88A8-A9E34C1A68A7}" type="slidenum">
              <a:rPr lang="en-US" smtClean="0"/>
              <a:pPr/>
              <a:t>3</a:t>
            </a:fld>
            <a:endParaRPr lang="en-US" dirty="0"/>
          </a:p>
        </p:txBody>
      </p:sp>
      <p:sp>
        <p:nvSpPr>
          <p:cNvPr id="2" name="TextBox 1">
            <a:extLst>
              <a:ext uri="{FF2B5EF4-FFF2-40B4-BE49-F238E27FC236}">
                <a16:creationId xmlns:a16="http://schemas.microsoft.com/office/drawing/2014/main" id="{EE05C9AB-BF6F-D914-2143-D2EAF2E0B755}"/>
              </a:ext>
            </a:extLst>
          </p:cNvPr>
          <p:cNvSpPr txBox="1"/>
          <p:nvPr/>
        </p:nvSpPr>
        <p:spPr>
          <a:xfrm>
            <a:off x="721896" y="1296140"/>
            <a:ext cx="7700210" cy="2862322"/>
          </a:xfrm>
          <a:prstGeom prst="rect">
            <a:avLst/>
          </a:prstGeom>
          <a:noFill/>
        </p:spPr>
        <p:txBody>
          <a:bodyPr wrap="square" rtlCol="0">
            <a:spAutoFit/>
          </a:bodyPr>
          <a:lstStyle/>
          <a:p>
            <a:r>
              <a:rPr lang="en-US" dirty="0"/>
              <a:t>Consolidated Annual Performance Evaluation Report (CAPER)</a:t>
            </a:r>
          </a:p>
          <a:p>
            <a:r>
              <a:rPr lang="en-US" dirty="0"/>
              <a:t>Overview of spending in CDBG, CDBG-CV, HOME, HOMEARP</a:t>
            </a:r>
          </a:p>
          <a:p>
            <a:pPr marL="742950" lvl="1" indent="-285750">
              <a:buFont typeface="Arial" panose="020B0604020202020204" pitchFamily="34" charset="0"/>
              <a:buChar char="•"/>
            </a:pPr>
            <a:r>
              <a:rPr lang="en-US" dirty="0"/>
              <a:t>Brief Battle Ground HealthCare performance overview and public hearing for Commerce grant closeout</a:t>
            </a:r>
          </a:p>
          <a:p>
            <a:r>
              <a:rPr lang="en-US" dirty="0"/>
              <a:t>2022 Program Year ran July 1, 2022 to June 30, 2023</a:t>
            </a:r>
          </a:p>
          <a:p>
            <a:r>
              <a:rPr lang="en-US" dirty="0"/>
              <a:t>2022 CAPER will be presented to County Council September 26, 10am</a:t>
            </a:r>
          </a:p>
          <a:p>
            <a:pPr marL="742950" lvl="1" indent="-285750">
              <a:buFont typeface="Arial" panose="020B0604020202020204" pitchFamily="34" charset="0"/>
              <a:buChar char="•"/>
            </a:pPr>
            <a:r>
              <a:rPr lang="en-US" dirty="0"/>
              <a:t>Presentation and public hearing</a:t>
            </a:r>
          </a:p>
          <a:p>
            <a:r>
              <a:rPr lang="en-US" dirty="0"/>
              <a:t>Draft CAPER to be released September 14 for public comment </a:t>
            </a:r>
          </a:p>
          <a:p>
            <a:pPr marL="742950" lvl="1" indent="-285750">
              <a:buFont typeface="Arial" panose="020B0604020202020204" pitchFamily="34" charset="0"/>
              <a:buChar char="•"/>
            </a:pPr>
            <a:r>
              <a:rPr lang="en-US" dirty="0"/>
              <a:t>Comment period will run September 14-28 </a:t>
            </a:r>
          </a:p>
          <a:p>
            <a:endParaRPr lang="en-US" dirty="0"/>
          </a:p>
        </p:txBody>
      </p:sp>
    </p:spTree>
    <p:extLst>
      <p:ext uri="{BB962C8B-B14F-4D97-AF65-F5344CB8AC3E}">
        <p14:creationId xmlns:p14="http://schemas.microsoft.com/office/powerpoint/2010/main" val="2874391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97375F9-5B58-2D12-D390-5AAED01FFDC5}"/>
              </a:ext>
            </a:extLst>
          </p:cNvPr>
          <p:cNvSpPr>
            <a:spLocks noGrp="1"/>
          </p:cNvSpPr>
          <p:nvPr>
            <p:ph type="title"/>
          </p:nvPr>
        </p:nvSpPr>
        <p:spPr/>
        <p:txBody>
          <a:bodyPr/>
          <a:lstStyle/>
          <a:p>
            <a:r>
              <a:rPr lang="en-US" b="1" dirty="0"/>
              <a:t>IV. RFA Discussion</a:t>
            </a:r>
          </a:p>
        </p:txBody>
      </p:sp>
      <p:sp>
        <p:nvSpPr>
          <p:cNvPr id="4" name="Date Placeholder 3">
            <a:extLst>
              <a:ext uri="{FF2B5EF4-FFF2-40B4-BE49-F238E27FC236}">
                <a16:creationId xmlns:a16="http://schemas.microsoft.com/office/drawing/2014/main" id="{03AA71C8-0BBB-BB37-972E-AB865FC719A4}"/>
              </a:ext>
            </a:extLst>
          </p:cNvPr>
          <p:cNvSpPr>
            <a:spLocks noGrp="1"/>
          </p:cNvSpPr>
          <p:nvPr>
            <p:ph type="dt" sz="half" idx="16"/>
          </p:nvPr>
        </p:nvSpPr>
        <p:spPr/>
        <p:txBody>
          <a:bodyPr/>
          <a:lstStyle/>
          <a:p>
            <a:r>
              <a:rPr lang="en-US" dirty="0"/>
              <a:t>9.11.2023</a:t>
            </a:r>
          </a:p>
        </p:txBody>
      </p:sp>
      <p:sp>
        <p:nvSpPr>
          <p:cNvPr id="5" name="Footer Placeholder 4">
            <a:extLst>
              <a:ext uri="{FF2B5EF4-FFF2-40B4-BE49-F238E27FC236}">
                <a16:creationId xmlns:a16="http://schemas.microsoft.com/office/drawing/2014/main" id="{1113DC6D-A888-4590-06FF-C828EB258FC2}"/>
              </a:ext>
            </a:extLst>
          </p:cNvPr>
          <p:cNvSpPr>
            <a:spLocks noGrp="1"/>
          </p:cNvSpPr>
          <p:nvPr>
            <p:ph type="ftr" sz="quarter" idx="17"/>
          </p:nvPr>
        </p:nvSpPr>
        <p:spPr/>
        <p:txBody>
          <a:bodyPr/>
          <a:lstStyle/>
          <a:p>
            <a:r>
              <a:rPr lang="en-US"/>
              <a:t>Urban County Policy Board</a:t>
            </a:r>
            <a:endParaRPr lang="en-US" dirty="0"/>
          </a:p>
        </p:txBody>
      </p:sp>
      <p:sp>
        <p:nvSpPr>
          <p:cNvPr id="6" name="Slide Number Placeholder 5">
            <a:extLst>
              <a:ext uri="{FF2B5EF4-FFF2-40B4-BE49-F238E27FC236}">
                <a16:creationId xmlns:a16="http://schemas.microsoft.com/office/drawing/2014/main" id="{C6AA481F-FFF0-67FD-F837-3C5B14951921}"/>
              </a:ext>
            </a:extLst>
          </p:cNvPr>
          <p:cNvSpPr>
            <a:spLocks noGrp="1"/>
          </p:cNvSpPr>
          <p:nvPr>
            <p:ph type="sldNum" sz="quarter" idx="18"/>
          </p:nvPr>
        </p:nvSpPr>
        <p:spPr/>
        <p:txBody>
          <a:bodyPr/>
          <a:lstStyle/>
          <a:p>
            <a:fld id="{BD3A08C5-CC68-3947-88A8-A9E34C1A68A7}" type="slidenum">
              <a:rPr lang="en-US" smtClean="0"/>
              <a:pPr/>
              <a:t>4</a:t>
            </a:fld>
            <a:endParaRPr lang="en-US" dirty="0"/>
          </a:p>
        </p:txBody>
      </p:sp>
      <p:sp>
        <p:nvSpPr>
          <p:cNvPr id="2" name="TextBox 1">
            <a:extLst>
              <a:ext uri="{FF2B5EF4-FFF2-40B4-BE49-F238E27FC236}">
                <a16:creationId xmlns:a16="http://schemas.microsoft.com/office/drawing/2014/main" id="{EE05C9AB-BF6F-D914-2143-D2EAF2E0B755}"/>
              </a:ext>
            </a:extLst>
          </p:cNvPr>
          <p:cNvSpPr txBox="1"/>
          <p:nvPr/>
        </p:nvSpPr>
        <p:spPr>
          <a:xfrm>
            <a:off x="721896" y="1296140"/>
            <a:ext cx="7700210" cy="1200329"/>
          </a:xfrm>
          <a:prstGeom prst="rect">
            <a:avLst/>
          </a:prstGeom>
          <a:noFill/>
        </p:spPr>
        <p:txBody>
          <a:bodyPr wrap="square" rtlCol="0">
            <a:spAutoFit/>
          </a:bodyPr>
          <a:lstStyle/>
          <a:p>
            <a:r>
              <a:rPr lang="en-US" dirty="0"/>
              <a:t>Overview of RFA and application process</a:t>
            </a:r>
          </a:p>
          <a:p>
            <a:r>
              <a:rPr lang="en-US" dirty="0"/>
              <a:t>Previous discussion topics</a:t>
            </a:r>
          </a:p>
          <a:p>
            <a:pPr marL="742950" lvl="1" indent="-285750">
              <a:buFont typeface="Arial" panose="020B0604020202020204" pitchFamily="34" charset="0"/>
              <a:buChar char="•"/>
            </a:pPr>
            <a:r>
              <a:rPr lang="en-US" dirty="0"/>
              <a:t>Equity</a:t>
            </a:r>
          </a:p>
          <a:p>
            <a:pPr marL="742950" lvl="1" indent="-285750">
              <a:buFont typeface="Arial" panose="020B0604020202020204" pitchFamily="34" charset="0"/>
              <a:buChar char="•"/>
            </a:pPr>
            <a:r>
              <a:rPr lang="en-US" dirty="0"/>
              <a:t>Past performance</a:t>
            </a:r>
          </a:p>
        </p:txBody>
      </p:sp>
    </p:spTree>
    <p:extLst>
      <p:ext uri="{BB962C8B-B14F-4D97-AF65-F5344CB8AC3E}">
        <p14:creationId xmlns:p14="http://schemas.microsoft.com/office/powerpoint/2010/main" val="659507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97375F9-5B58-2D12-D390-5AAED01FFDC5}"/>
              </a:ext>
            </a:extLst>
          </p:cNvPr>
          <p:cNvSpPr>
            <a:spLocks noGrp="1"/>
          </p:cNvSpPr>
          <p:nvPr>
            <p:ph type="title"/>
          </p:nvPr>
        </p:nvSpPr>
        <p:spPr/>
        <p:txBody>
          <a:bodyPr/>
          <a:lstStyle/>
          <a:p>
            <a:r>
              <a:rPr lang="en-US" b="1" dirty="0"/>
              <a:t>IV. RFA Discussion</a:t>
            </a:r>
          </a:p>
        </p:txBody>
      </p:sp>
      <p:sp>
        <p:nvSpPr>
          <p:cNvPr id="4" name="Date Placeholder 3">
            <a:extLst>
              <a:ext uri="{FF2B5EF4-FFF2-40B4-BE49-F238E27FC236}">
                <a16:creationId xmlns:a16="http://schemas.microsoft.com/office/drawing/2014/main" id="{03AA71C8-0BBB-BB37-972E-AB865FC719A4}"/>
              </a:ext>
            </a:extLst>
          </p:cNvPr>
          <p:cNvSpPr>
            <a:spLocks noGrp="1"/>
          </p:cNvSpPr>
          <p:nvPr>
            <p:ph type="dt" sz="half" idx="16"/>
          </p:nvPr>
        </p:nvSpPr>
        <p:spPr/>
        <p:txBody>
          <a:bodyPr/>
          <a:lstStyle/>
          <a:p>
            <a:r>
              <a:rPr lang="en-US" dirty="0"/>
              <a:t>9.11.2023</a:t>
            </a:r>
          </a:p>
        </p:txBody>
      </p:sp>
      <p:sp>
        <p:nvSpPr>
          <p:cNvPr id="5" name="Footer Placeholder 4">
            <a:extLst>
              <a:ext uri="{FF2B5EF4-FFF2-40B4-BE49-F238E27FC236}">
                <a16:creationId xmlns:a16="http://schemas.microsoft.com/office/drawing/2014/main" id="{1113DC6D-A888-4590-06FF-C828EB258FC2}"/>
              </a:ext>
            </a:extLst>
          </p:cNvPr>
          <p:cNvSpPr>
            <a:spLocks noGrp="1"/>
          </p:cNvSpPr>
          <p:nvPr>
            <p:ph type="ftr" sz="quarter" idx="17"/>
          </p:nvPr>
        </p:nvSpPr>
        <p:spPr/>
        <p:txBody>
          <a:bodyPr/>
          <a:lstStyle/>
          <a:p>
            <a:r>
              <a:rPr lang="en-US"/>
              <a:t>Urban County Policy Board</a:t>
            </a:r>
            <a:endParaRPr lang="en-US" dirty="0"/>
          </a:p>
        </p:txBody>
      </p:sp>
      <p:sp>
        <p:nvSpPr>
          <p:cNvPr id="6" name="Slide Number Placeholder 5">
            <a:extLst>
              <a:ext uri="{FF2B5EF4-FFF2-40B4-BE49-F238E27FC236}">
                <a16:creationId xmlns:a16="http://schemas.microsoft.com/office/drawing/2014/main" id="{C6AA481F-FFF0-67FD-F837-3C5B14951921}"/>
              </a:ext>
            </a:extLst>
          </p:cNvPr>
          <p:cNvSpPr>
            <a:spLocks noGrp="1"/>
          </p:cNvSpPr>
          <p:nvPr>
            <p:ph type="sldNum" sz="quarter" idx="18"/>
          </p:nvPr>
        </p:nvSpPr>
        <p:spPr/>
        <p:txBody>
          <a:bodyPr/>
          <a:lstStyle/>
          <a:p>
            <a:fld id="{BD3A08C5-CC68-3947-88A8-A9E34C1A68A7}" type="slidenum">
              <a:rPr lang="en-US" smtClean="0"/>
              <a:pPr/>
              <a:t>5</a:t>
            </a:fld>
            <a:endParaRPr lang="en-US" dirty="0"/>
          </a:p>
        </p:txBody>
      </p:sp>
      <p:sp>
        <p:nvSpPr>
          <p:cNvPr id="2" name="TextBox 1">
            <a:extLst>
              <a:ext uri="{FF2B5EF4-FFF2-40B4-BE49-F238E27FC236}">
                <a16:creationId xmlns:a16="http://schemas.microsoft.com/office/drawing/2014/main" id="{EE05C9AB-BF6F-D914-2143-D2EAF2E0B755}"/>
              </a:ext>
            </a:extLst>
          </p:cNvPr>
          <p:cNvSpPr txBox="1"/>
          <p:nvPr/>
        </p:nvSpPr>
        <p:spPr>
          <a:xfrm>
            <a:off x="721896" y="1296140"/>
            <a:ext cx="7700210" cy="2862322"/>
          </a:xfrm>
          <a:prstGeom prst="rect">
            <a:avLst/>
          </a:prstGeom>
          <a:noFill/>
        </p:spPr>
        <p:txBody>
          <a:bodyPr wrap="square" rtlCol="0">
            <a:spAutoFit/>
          </a:bodyPr>
          <a:lstStyle/>
          <a:p>
            <a:r>
              <a:rPr lang="en-US" b="1" dirty="0"/>
              <a:t>Consolidated Plan</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Current five-year Consolidated Plan runs 2020-2024</a:t>
            </a:r>
          </a:p>
          <a:p>
            <a:pPr marL="285750" indent="-285750">
              <a:buFont typeface="Arial" panose="020B0604020202020204" pitchFamily="34" charset="0"/>
              <a:buChar char="•"/>
            </a:pPr>
            <a:r>
              <a:rPr lang="en-US" dirty="0"/>
              <a:t>Annual RFA designed to solicit projects and programs that will work towards these goals</a:t>
            </a:r>
          </a:p>
          <a:p>
            <a:pPr marL="285750" indent="-285750">
              <a:buFont typeface="Arial" panose="020B0604020202020204" pitchFamily="34" charset="0"/>
              <a:buChar char="•"/>
            </a:pPr>
            <a:r>
              <a:rPr lang="en-US" dirty="0"/>
              <a:t>Final funding round for this </a:t>
            </a:r>
            <a:r>
              <a:rPr lang="en-US" dirty="0" err="1"/>
              <a:t>ConPlan</a:t>
            </a:r>
            <a:r>
              <a:rPr lang="en-US" dirty="0"/>
              <a:t> – priorities and goals may change with the 2025-2029 </a:t>
            </a:r>
            <a:r>
              <a:rPr lang="en-US" dirty="0" err="1"/>
              <a:t>ConPlan</a:t>
            </a:r>
            <a:r>
              <a:rPr lang="en-US" dirty="0"/>
              <a:t> and RFA may be significantly revised to solicit applications in line with the new goals</a:t>
            </a:r>
          </a:p>
          <a:p>
            <a:endParaRPr lang="en-US" dirty="0"/>
          </a:p>
          <a:p>
            <a:endParaRPr lang="en-US" dirty="0"/>
          </a:p>
        </p:txBody>
      </p:sp>
    </p:spTree>
    <p:extLst>
      <p:ext uri="{BB962C8B-B14F-4D97-AF65-F5344CB8AC3E}">
        <p14:creationId xmlns:p14="http://schemas.microsoft.com/office/powerpoint/2010/main" val="2259634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97375F9-5B58-2D12-D390-5AAED01FFDC5}"/>
              </a:ext>
            </a:extLst>
          </p:cNvPr>
          <p:cNvSpPr>
            <a:spLocks noGrp="1"/>
          </p:cNvSpPr>
          <p:nvPr>
            <p:ph type="title"/>
          </p:nvPr>
        </p:nvSpPr>
        <p:spPr/>
        <p:txBody>
          <a:bodyPr/>
          <a:lstStyle/>
          <a:p>
            <a:r>
              <a:rPr lang="en-US" b="1" dirty="0"/>
              <a:t>IV. RFA Discussion</a:t>
            </a:r>
          </a:p>
        </p:txBody>
      </p:sp>
      <p:sp>
        <p:nvSpPr>
          <p:cNvPr id="4" name="Date Placeholder 3">
            <a:extLst>
              <a:ext uri="{FF2B5EF4-FFF2-40B4-BE49-F238E27FC236}">
                <a16:creationId xmlns:a16="http://schemas.microsoft.com/office/drawing/2014/main" id="{03AA71C8-0BBB-BB37-972E-AB865FC719A4}"/>
              </a:ext>
            </a:extLst>
          </p:cNvPr>
          <p:cNvSpPr>
            <a:spLocks noGrp="1"/>
          </p:cNvSpPr>
          <p:nvPr>
            <p:ph type="dt" sz="half" idx="16"/>
          </p:nvPr>
        </p:nvSpPr>
        <p:spPr/>
        <p:txBody>
          <a:bodyPr/>
          <a:lstStyle/>
          <a:p>
            <a:r>
              <a:rPr lang="en-US" dirty="0"/>
              <a:t>9.11.2023</a:t>
            </a:r>
          </a:p>
        </p:txBody>
      </p:sp>
      <p:sp>
        <p:nvSpPr>
          <p:cNvPr id="5" name="Footer Placeholder 4">
            <a:extLst>
              <a:ext uri="{FF2B5EF4-FFF2-40B4-BE49-F238E27FC236}">
                <a16:creationId xmlns:a16="http://schemas.microsoft.com/office/drawing/2014/main" id="{1113DC6D-A888-4590-06FF-C828EB258FC2}"/>
              </a:ext>
            </a:extLst>
          </p:cNvPr>
          <p:cNvSpPr>
            <a:spLocks noGrp="1"/>
          </p:cNvSpPr>
          <p:nvPr>
            <p:ph type="ftr" sz="quarter" idx="17"/>
          </p:nvPr>
        </p:nvSpPr>
        <p:spPr/>
        <p:txBody>
          <a:bodyPr/>
          <a:lstStyle/>
          <a:p>
            <a:r>
              <a:rPr lang="en-US"/>
              <a:t>Urban County Policy Board</a:t>
            </a:r>
            <a:endParaRPr lang="en-US" dirty="0"/>
          </a:p>
        </p:txBody>
      </p:sp>
      <p:sp>
        <p:nvSpPr>
          <p:cNvPr id="6" name="Slide Number Placeholder 5">
            <a:extLst>
              <a:ext uri="{FF2B5EF4-FFF2-40B4-BE49-F238E27FC236}">
                <a16:creationId xmlns:a16="http://schemas.microsoft.com/office/drawing/2014/main" id="{C6AA481F-FFF0-67FD-F837-3C5B14951921}"/>
              </a:ext>
            </a:extLst>
          </p:cNvPr>
          <p:cNvSpPr>
            <a:spLocks noGrp="1"/>
          </p:cNvSpPr>
          <p:nvPr>
            <p:ph type="sldNum" sz="quarter" idx="18"/>
          </p:nvPr>
        </p:nvSpPr>
        <p:spPr/>
        <p:txBody>
          <a:bodyPr/>
          <a:lstStyle/>
          <a:p>
            <a:fld id="{BD3A08C5-CC68-3947-88A8-A9E34C1A68A7}" type="slidenum">
              <a:rPr lang="en-US" smtClean="0"/>
              <a:pPr/>
              <a:t>6</a:t>
            </a:fld>
            <a:endParaRPr lang="en-US" dirty="0"/>
          </a:p>
        </p:txBody>
      </p:sp>
      <p:sp>
        <p:nvSpPr>
          <p:cNvPr id="2" name="TextBox 1">
            <a:extLst>
              <a:ext uri="{FF2B5EF4-FFF2-40B4-BE49-F238E27FC236}">
                <a16:creationId xmlns:a16="http://schemas.microsoft.com/office/drawing/2014/main" id="{EE05C9AB-BF6F-D914-2143-D2EAF2E0B755}"/>
              </a:ext>
            </a:extLst>
          </p:cNvPr>
          <p:cNvSpPr txBox="1"/>
          <p:nvPr/>
        </p:nvSpPr>
        <p:spPr>
          <a:xfrm>
            <a:off x="721896" y="1296140"/>
            <a:ext cx="7700210" cy="2862322"/>
          </a:xfrm>
          <a:prstGeom prst="rect">
            <a:avLst/>
          </a:prstGeom>
          <a:noFill/>
        </p:spPr>
        <p:txBody>
          <a:bodyPr wrap="square" rtlCol="0">
            <a:spAutoFit/>
          </a:bodyPr>
          <a:lstStyle/>
          <a:p>
            <a:r>
              <a:rPr lang="en-US" b="1" dirty="0"/>
              <a:t>Goals and Application Guidance</a:t>
            </a:r>
          </a:p>
          <a:p>
            <a:endParaRPr lang="en-US" b="1" dirty="0"/>
          </a:p>
          <a:p>
            <a:pPr marL="285750" indent="-285750">
              <a:buFont typeface="Arial" panose="020B0604020202020204" pitchFamily="34" charset="0"/>
              <a:buChar char="•"/>
            </a:pPr>
            <a:r>
              <a:rPr lang="en-US" dirty="0"/>
              <a:t>2020-2024 </a:t>
            </a:r>
            <a:r>
              <a:rPr lang="en-US" dirty="0" err="1"/>
              <a:t>ConPlan</a:t>
            </a:r>
            <a:r>
              <a:rPr lang="en-US" dirty="0"/>
              <a:t> Goals </a:t>
            </a:r>
          </a:p>
          <a:p>
            <a:pPr marL="742950" lvl="1" indent="-285750">
              <a:buFont typeface="Wingdings" panose="05000000000000000000" pitchFamily="2" charset="2"/>
              <a:buChar char="§"/>
            </a:pPr>
            <a:r>
              <a:rPr lang="en-US" dirty="0"/>
              <a:t>Public Facilities and Neighborhood Improvements</a:t>
            </a:r>
          </a:p>
          <a:p>
            <a:pPr marL="742950" lvl="1" indent="-285750">
              <a:buFont typeface="Wingdings" panose="05000000000000000000" pitchFamily="2" charset="2"/>
              <a:buChar char="§"/>
            </a:pPr>
            <a:r>
              <a:rPr lang="en-US" dirty="0"/>
              <a:t>Affordable Housing and Homelessness</a:t>
            </a:r>
          </a:p>
          <a:p>
            <a:pPr marL="742950" lvl="1" indent="-285750">
              <a:buFont typeface="Wingdings" panose="05000000000000000000" pitchFamily="2" charset="2"/>
              <a:buChar char="§"/>
            </a:pPr>
            <a:r>
              <a:rPr lang="en-US" dirty="0"/>
              <a:t>Asset and Economic Development</a:t>
            </a:r>
          </a:p>
          <a:p>
            <a:pPr marL="285750" indent="-285750">
              <a:buFont typeface="Arial" panose="020B0604020202020204" pitchFamily="34" charset="0"/>
              <a:buChar char="•"/>
            </a:pPr>
            <a:r>
              <a:rPr lang="en-US" dirty="0"/>
              <a:t>Separate applications (and application guidance) released for each goal area</a:t>
            </a:r>
          </a:p>
          <a:p>
            <a:endParaRPr lang="en-US" dirty="0"/>
          </a:p>
          <a:p>
            <a:endParaRPr lang="en-US" dirty="0"/>
          </a:p>
        </p:txBody>
      </p:sp>
    </p:spTree>
    <p:extLst>
      <p:ext uri="{BB962C8B-B14F-4D97-AF65-F5344CB8AC3E}">
        <p14:creationId xmlns:p14="http://schemas.microsoft.com/office/powerpoint/2010/main" val="3482031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97375F9-5B58-2D12-D390-5AAED01FFDC5}"/>
              </a:ext>
            </a:extLst>
          </p:cNvPr>
          <p:cNvSpPr>
            <a:spLocks noGrp="1"/>
          </p:cNvSpPr>
          <p:nvPr>
            <p:ph type="title"/>
          </p:nvPr>
        </p:nvSpPr>
        <p:spPr/>
        <p:txBody>
          <a:bodyPr/>
          <a:lstStyle/>
          <a:p>
            <a:r>
              <a:rPr lang="en-US" b="1" dirty="0"/>
              <a:t>IV. RFA Discussion</a:t>
            </a:r>
          </a:p>
        </p:txBody>
      </p:sp>
      <p:sp>
        <p:nvSpPr>
          <p:cNvPr id="4" name="Date Placeholder 3">
            <a:extLst>
              <a:ext uri="{FF2B5EF4-FFF2-40B4-BE49-F238E27FC236}">
                <a16:creationId xmlns:a16="http://schemas.microsoft.com/office/drawing/2014/main" id="{03AA71C8-0BBB-BB37-972E-AB865FC719A4}"/>
              </a:ext>
            </a:extLst>
          </p:cNvPr>
          <p:cNvSpPr>
            <a:spLocks noGrp="1"/>
          </p:cNvSpPr>
          <p:nvPr>
            <p:ph type="dt" sz="half" idx="16"/>
          </p:nvPr>
        </p:nvSpPr>
        <p:spPr/>
        <p:txBody>
          <a:bodyPr/>
          <a:lstStyle/>
          <a:p>
            <a:r>
              <a:rPr lang="en-US" dirty="0"/>
              <a:t>9.11.2023</a:t>
            </a:r>
          </a:p>
        </p:txBody>
      </p:sp>
      <p:sp>
        <p:nvSpPr>
          <p:cNvPr id="5" name="Footer Placeholder 4">
            <a:extLst>
              <a:ext uri="{FF2B5EF4-FFF2-40B4-BE49-F238E27FC236}">
                <a16:creationId xmlns:a16="http://schemas.microsoft.com/office/drawing/2014/main" id="{1113DC6D-A888-4590-06FF-C828EB258FC2}"/>
              </a:ext>
            </a:extLst>
          </p:cNvPr>
          <p:cNvSpPr>
            <a:spLocks noGrp="1"/>
          </p:cNvSpPr>
          <p:nvPr>
            <p:ph type="ftr" sz="quarter" idx="17"/>
          </p:nvPr>
        </p:nvSpPr>
        <p:spPr/>
        <p:txBody>
          <a:bodyPr/>
          <a:lstStyle/>
          <a:p>
            <a:r>
              <a:rPr lang="en-US"/>
              <a:t>Urban County Policy Board</a:t>
            </a:r>
            <a:endParaRPr lang="en-US" dirty="0"/>
          </a:p>
        </p:txBody>
      </p:sp>
      <p:sp>
        <p:nvSpPr>
          <p:cNvPr id="6" name="Slide Number Placeholder 5">
            <a:extLst>
              <a:ext uri="{FF2B5EF4-FFF2-40B4-BE49-F238E27FC236}">
                <a16:creationId xmlns:a16="http://schemas.microsoft.com/office/drawing/2014/main" id="{C6AA481F-FFF0-67FD-F837-3C5B14951921}"/>
              </a:ext>
            </a:extLst>
          </p:cNvPr>
          <p:cNvSpPr>
            <a:spLocks noGrp="1"/>
          </p:cNvSpPr>
          <p:nvPr>
            <p:ph type="sldNum" sz="quarter" idx="18"/>
          </p:nvPr>
        </p:nvSpPr>
        <p:spPr/>
        <p:txBody>
          <a:bodyPr/>
          <a:lstStyle/>
          <a:p>
            <a:fld id="{BD3A08C5-CC68-3947-88A8-A9E34C1A68A7}" type="slidenum">
              <a:rPr lang="en-US" smtClean="0"/>
              <a:pPr/>
              <a:t>7</a:t>
            </a:fld>
            <a:endParaRPr lang="en-US" dirty="0"/>
          </a:p>
        </p:txBody>
      </p:sp>
      <p:sp>
        <p:nvSpPr>
          <p:cNvPr id="2" name="TextBox 1">
            <a:extLst>
              <a:ext uri="{FF2B5EF4-FFF2-40B4-BE49-F238E27FC236}">
                <a16:creationId xmlns:a16="http://schemas.microsoft.com/office/drawing/2014/main" id="{EE05C9AB-BF6F-D914-2143-D2EAF2E0B755}"/>
              </a:ext>
            </a:extLst>
          </p:cNvPr>
          <p:cNvSpPr txBox="1"/>
          <p:nvPr/>
        </p:nvSpPr>
        <p:spPr>
          <a:xfrm>
            <a:off x="721896" y="1296140"/>
            <a:ext cx="7700210" cy="2585323"/>
          </a:xfrm>
          <a:prstGeom prst="rect">
            <a:avLst/>
          </a:prstGeom>
          <a:noFill/>
        </p:spPr>
        <p:txBody>
          <a:bodyPr wrap="square" rtlCol="0">
            <a:spAutoFit/>
          </a:bodyPr>
          <a:lstStyle/>
          <a:p>
            <a:r>
              <a:rPr lang="en-US" b="1" dirty="0"/>
              <a:t>RFA timeline</a:t>
            </a:r>
          </a:p>
          <a:p>
            <a:endParaRPr lang="en-US" dirty="0"/>
          </a:p>
          <a:p>
            <a:r>
              <a:rPr lang="en-US" dirty="0"/>
              <a:t>RFA released and Neighborly application portal opens – October 2</a:t>
            </a:r>
          </a:p>
          <a:p>
            <a:r>
              <a:rPr lang="en-US" dirty="0"/>
              <a:t>Pre-application meetings – second week of October (specific dates and times to be announced)</a:t>
            </a:r>
          </a:p>
          <a:p>
            <a:r>
              <a:rPr lang="en-US" dirty="0"/>
              <a:t>Pre-application due – October 31 (may submit earlier; staff will do rolling review as received) </a:t>
            </a:r>
          </a:p>
          <a:p>
            <a:r>
              <a:rPr lang="en-US" dirty="0"/>
              <a:t>Application due – December 1</a:t>
            </a:r>
          </a:p>
          <a:p>
            <a:endParaRPr lang="en-US" dirty="0"/>
          </a:p>
        </p:txBody>
      </p:sp>
    </p:spTree>
    <p:extLst>
      <p:ext uri="{BB962C8B-B14F-4D97-AF65-F5344CB8AC3E}">
        <p14:creationId xmlns:p14="http://schemas.microsoft.com/office/powerpoint/2010/main" val="3385814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97375F9-5B58-2D12-D390-5AAED01FFDC5}"/>
              </a:ext>
            </a:extLst>
          </p:cNvPr>
          <p:cNvSpPr>
            <a:spLocks noGrp="1"/>
          </p:cNvSpPr>
          <p:nvPr>
            <p:ph type="title"/>
          </p:nvPr>
        </p:nvSpPr>
        <p:spPr/>
        <p:txBody>
          <a:bodyPr/>
          <a:lstStyle/>
          <a:p>
            <a:r>
              <a:rPr lang="en-US" b="1" dirty="0"/>
              <a:t>IV. RFA Discussion</a:t>
            </a:r>
          </a:p>
        </p:txBody>
      </p:sp>
      <p:sp>
        <p:nvSpPr>
          <p:cNvPr id="4" name="Date Placeholder 3">
            <a:extLst>
              <a:ext uri="{FF2B5EF4-FFF2-40B4-BE49-F238E27FC236}">
                <a16:creationId xmlns:a16="http://schemas.microsoft.com/office/drawing/2014/main" id="{03AA71C8-0BBB-BB37-972E-AB865FC719A4}"/>
              </a:ext>
            </a:extLst>
          </p:cNvPr>
          <p:cNvSpPr>
            <a:spLocks noGrp="1"/>
          </p:cNvSpPr>
          <p:nvPr>
            <p:ph type="dt" sz="half" idx="16"/>
          </p:nvPr>
        </p:nvSpPr>
        <p:spPr/>
        <p:txBody>
          <a:bodyPr/>
          <a:lstStyle/>
          <a:p>
            <a:r>
              <a:rPr lang="en-US" dirty="0"/>
              <a:t>9.11.2023</a:t>
            </a:r>
          </a:p>
        </p:txBody>
      </p:sp>
      <p:sp>
        <p:nvSpPr>
          <p:cNvPr id="5" name="Footer Placeholder 4">
            <a:extLst>
              <a:ext uri="{FF2B5EF4-FFF2-40B4-BE49-F238E27FC236}">
                <a16:creationId xmlns:a16="http://schemas.microsoft.com/office/drawing/2014/main" id="{1113DC6D-A888-4590-06FF-C828EB258FC2}"/>
              </a:ext>
            </a:extLst>
          </p:cNvPr>
          <p:cNvSpPr>
            <a:spLocks noGrp="1"/>
          </p:cNvSpPr>
          <p:nvPr>
            <p:ph type="ftr" sz="quarter" idx="17"/>
          </p:nvPr>
        </p:nvSpPr>
        <p:spPr/>
        <p:txBody>
          <a:bodyPr/>
          <a:lstStyle/>
          <a:p>
            <a:r>
              <a:rPr lang="en-US"/>
              <a:t>Urban County Policy Board</a:t>
            </a:r>
            <a:endParaRPr lang="en-US" dirty="0"/>
          </a:p>
        </p:txBody>
      </p:sp>
      <p:sp>
        <p:nvSpPr>
          <p:cNvPr id="6" name="Slide Number Placeholder 5">
            <a:extLst>
              <a:ext uri="{FF2B5EF4-FFF2-40B4-BE49-F238E27FC236}">
                <a16:creationId xmlns:a16="http://schemas.microsoft.com/office/drawing/2014/main" id="{C6AA481F-FFF0-67FD-F837-3C5B14951921}"/>
              </a:ext>
            </a:extLst>
          </p:cNvPr>
          <p:cNvSpPr>
            <a:spLocks noGrp="1"/>
          </p:cNvSpPr>
          <p:nvPr>
            <p:ph type="sldNum" sz="quarter" idx="18"/>
          </p:nvPr>
        </p:nvSpPr>
        <p:spPr/>
        <p:txBody>
          <a:bodyPr/>
          <a:lstStyle/>
          <a:p>
            <a:fld id="{BD3A08C5-CC68-3947-88A8-A9E34C1A68A7}" type="slidenum">
              <a:rPr lang="en-US" smtClean="0"/>
              <a:pPr/>
              <a:t>8</a:t>
            </a:fld>
            <a:endParaRPr lang="en-US" dirty="0"/>
          </a:p>
        </p:txBody>
      </p:sp>
      <p:sp>
        <p:nvSpPr>
          <p:cNvPr id="2" name="TextBox 1">
            <a:extLst>
              <a:ext uri="{FF2B5EF4-FFF2-40B4-BE49-F238E27FC236}">
                <a16:creationId xmlns:a16="http://schemas.microsoft.com/office/drawing/2014/main" id="{EE05C9AB-BF6F-D914-2143-D2EAF2E0B755}"/>
              </a:ext>
            </a:extLst>
          </p:cNvPr>
          <p:cNvSpPr txBox="1"/>
          <p:nvPr/>
        </p:nvSpPr>
        <p:spPr>
          <a:xfrm>
            <a:off x="721896" y="1296140"/>
            <a:ext cx="7700210" cy="2585323"/>
          </a:xfrm>
          <a:prstGeom prst="rect">
            <a:avLst/>
          </a:prstGeom>
          <a:noFill/>
        </p:spPr>
        <p:txBody>
          <a:bodyPr wrap="square" rtlCol="0">
            <a:spAutoFit/>
          </a:bodyPr>
          <a:lstStyle/>
          <a:p>
            <a:r>
              <a:rPr lang="en-US" b="1" dirty="0"/>
              <a:t>Previous discussion about RFA and scoring improvements</a:t>
            </a:r>
          </a:p>
          <a:p>
            <a:pPr marL="285750" indent="-285750">
              <a:buFont typeface="Arial" panose="020B0604020202020204" pitchFamily="34" charset="0"/>
              <a:buChar char="•"/>
            </a:pPr>
            <a:r>
              <a:rPr lang="en-US" dirty="0"/>
              <a:t>Additional consideration/weight in equity</a:t>
            </a:r>
          </a:p>
          <a:p>
            <a:pPr marL="285750" indent="-285750">
              <a:buFont typeface="Arial" panose="020B0604020202020204" pitchFamily="34" charset="0"/>
              <a:buChar char="•"/>
            </a:pPr>
            <a:r>
              <a:rPr lang="en-US" dirty="0"/>
              <a:t>Weight in addressing specific community needs</a:t>
            </a:r>
          </a:p>
          <a:p>
            <a:pPr marL="285750" indent="-285750">
              <a:buFont typeface="Arial" panose="020B0604020202020204" pitchFamily="34" charset="0"/>
              <a:buChar char="•"/>
            </a:pPr>
            <a:r>
              <a:rPr lang="en-US" dirty="0"/>
              <a:t>Past performance</a:t>
            </a:r>
          </a:p>
          <a:p>
            <a:pPr marL="285750" indent="-285750">
              <a:buFont typeface="Arial" panose="020B0604020202020204" pitchFamily="34" charset="0"/>
              <a:buChar char="•"/>
            </a:pPr>
            <a:r>
              <a:rPr lang="en-US" dirty="0"/>
              <a:t>Make sure language in application questions clearly and completely matches how the questions will be scored (Board members noticed some questions were difficult to score because the answers didn’t quite align with the rubric)</a:t>
            </a:r>
          </a:p>
          <a:p>
            <a:endParaRPr lang="en-US" dirty="0"/>
          </a:p>
        </p:txBody>
      </p:sp>
    </p:spTree>
    <p:extLst>
      <p:ext uri="{BB962C8B-B14F-4D97-AF65-F5344CB8AC3E}">
        <p14:creationId xmlns:p14="http://schemas.microsoft.com/office/powerpoint/2010/main" val="4047481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97375F9-5B58-2D12-D390-5AAED01FFDC5}"/>
              </a:ext>
            </a:extLst>
          </p:cNvPr>
          <p:cNvSpPr>
            <a:spLocks noGrp="1"/>
          </p:cNvSpPr>
          <p:nvPr>
            <p:ph type="title"/>
          </p:nvPr>
        </p:nvSpPr>
        <p:spPr/>
        <p:txBody>
          <a:bodyPr/>
          <a:lstStyle/>
          <a:p>
            <a:r>
              <a:rPr lang="en-US" b="1" dirty="0"/>
              <a:t>IV. RFA Discussion</a:t>
            </a:r>
          </a:p>
        </p:txBody>
      </p:sp>
      <p:sp>
        <p:nvSpPr>
          <p:cNvPr id="4" name="Date Placeholder 3">
            <a:extLst>
              <a:ext uri="{FF2B5EF4-FFF2-40B4-BE49-F238E27FC236}">
                <a16:creationId xmlns:a16="http://schemas.microsoft.com/office/drawing/2014/main" id="{03AA71C8-0BBB-BB37-972E-AB865FC719A4}"/>
              </a:ext>
            </a:extLst>
          </p:cNvPr>
          <p:cNvSpPr>
            <a:spLocks noGrp="1"/>
          </p:cNvSpPr>
          <p:nvPr>
            <p:ph type="dt" sz="half" idx="16"/>
          </p:nvPr>
        </p:nvSpPr>
        <p:spPr/>
        <p:txBody>
          <a:bodyPr/>
          <a:lstStyle/>
          <a:p>
            <a:r>
              <a:rPr lang="en-US" dirty="0"/>
              <a:t>9.11.2023</a:t>
            </a:r>
          </a:p>
        </p:txBody>
      </p:sp>
      <p:sp>
        <p:nvSpPr>
          <p:cNvPr id="5" name="Footer Placeholder 4">
            <a:extLst>
              <a:ext uri="{FF2B5EF4-FFF2-40B4-BE49-F238E27FC236}">
                <a16:creationId xmlns:a16="http://schemas.microsoft.com/office/drawing/2014/main" id="{1113DC6D-A888-4590-06FF-C828EB258FC2}"/>
              </a:ext>
            </a:extLst>
          </p:cNvPr>
          <p:cNvSpPr>
            <a:spLocks noGrp="1"/>
          </p:cNvSpPr>
          <p:nvPr>
            <p:ph type="ftr" sz="quarter" idx="17"/>
          </p:nvPr>
        </p:nvSpPr>
        <p:spPr/>
        <p:txBody>
          <a:bodyPr/>
          <a:lstStyle/>
          <a:p>
            <a:r>
              <a:rPr lang="en-US"/>
              <a:t>Urban County Policy Board</a:t>
            </a:r>
            <a:endParaRPr lang="en-US" dirty="0"/>
          </a:p>
        </p:txBody>
      </p:sp>
      <p:sp>
        <p:nvSpPr>
          <p:cNvPr id="6" name="Slide Number Placeholder 5">
            <a:extLst>
              <a:ext uri="{FF2B5EF4-FFF2-40B4-BE49-F238E27FC236}">
                <a16:creationId xmlns:a16="http://schemas.microsoft.com/office/drawing/2014/main" id="{C6AA481F-FFF0-67FD-F837-3C5B14951921}"/>
              </a:ext>
            </a:extLst>
          </p:cNvPr>
          <p:cNvSpPr>
            <a:spLocks noGrp="1"/>
          </p:cNvSpPr>
          <p:nvPr>
            <p:ph type="sldNum" sz="quarter" idx="18"/>
          </p:nvPr>
        </p:nvSpPr>
        <p:spPr/>
        <p:txBody>
          <a:bodyPr/>
          <a:lstStyle/>
          <a:p>
            <a:fld id="{BD3A08C5-CC68-3947-88A8-A9E34C1A68A7}" type="slidenum">
              <a:rPr lang="en-US" smtClean="0"/>
              <a:pPr/>
              <a:t>9</a:t>
            </a:fld>
            <a:endParaRPr lang="en-US" dirty="0"/>
          </a:p>
        </p:txBody>
      </p:sp>
      <p:sp>
        <p:nvSpPr>
          <p:cNvPr id="2" name="TextBox 1">
            <a:extLst>
              <a:ext uri="{FF2B5EF4-FFF2-40B4-BE49-F238E27FC236}">
                <a16:creationId xmlns:a16="http://schemas.microsoft.com/office/drawing/2014/main" id="{EE05C9AB-BF6F-D914-2143-D2EAF2E0B755}"/>
              </a:ext>
            </a:extLst>
          </p:cNvPr>
          <p:cNvSpPr txBox="1"/>
          <p:nvPr/>
        </p:nvSpPr>
        <p:spPr>
          <a:xfrm>
            <a:off x="721896" y="1296140"/>
            <a:ext cx="7700210" cy="4524315"/>
          </a:xfrm>
          <a:prstGeom prst="rect">
            <a:avLst/>
          </a:prstGeom>
          <a:noFill/>
        </p:spPr>
        <p:txBody>
          <a:bodyPr wrap="square" rtlCol="0">
            <a:spAutoFit/>
          </a:bodyPr>
          <a:lstStyle/>
          <a:p>
            <a:r>
              <a:rPr lang="en-US" b="1" dirty="0"/>
              <a:t>Equity</a:t>
            </a:r>
            <a:endParaRPr lang="en-US" dirty="0"/>
          </a:p>
          <a:p>
            <a:r>
              <a:rPr lang="en-US" dirty="0"/>
              <a:t>All applications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Options: ask for more concrete details on the agencies’ equity efforts and a plan for incorporating equity into this project. Increase points possible?</a:t>
            </a:r>
          </a:p>
          <a:p>
            <a:endParaRPr lang="en-US" dirty="0"/>
          </a:p>
          <a:p>
            <a:endParaRPr lang="en-US" dirty="0"/>
          </a:p>
        </p:txBody>
      </p:sp>
      <p:pic>
        <p:nvPicPr>
          <p:cNvPr id="8" name="Picture 7">
            <a:extLst>
              <a:ext uri="{FF2B5EF4-FFF2-40B4-BE49-F238E27FC236}">
                <a16:creationId xmlns:a16="http://schemas.microsoft.com/office/drawing/2014/main" id="{3D7B78D8-CC07-928E-7B63-E0195D2F16A5}"/>
              </a:ext>
            </a:extLst>
          </p:cNvPr>
          <p:cNvPicPr>
            <a:picLocks noChangeAspect="1"/>
          </p:cNvPicPr>
          <p:nvPr/>
        </p:nvPicPr>
        <p:blipFill>
          <a:blip r:embed="rId2"/>
          <a:stretch>
            <a:fillRect/>
          </a:stretch>
        </p:blipFill>
        <p:spPr>
          <a:xfrm>
            <a:off x="721896" y="2028979"/>
            <a:ext cx="7492670" cy="2583988"/>
          </a:xfrm>
          <a:prstGeom prst="rect">
            <a:avLst/>
          </a:prstGeom>
        </p:spPr>
      </p:pic>
    </p:spTree>
    <p:extLst>
      <p:ext uri="{BB962C8B-B14F-4D97-AF65-F5344CB8AC3E}">
        <p14:creationId xmlns:p14="http://schemas.microsoft.com/office/powerpoint/2010/main" val="3692846979"/>
      </p:ext>
    </p:extLst>
  </p:cSld>
  <p:clrMapOvr>
    <a:masterClrMapping/>
  </p:clrMapOvr>
</p:sld>
</file>

<file path=ppt/theme/theme1.xml><?xml version="1.0" encoding="utf-8"?>
<a:theme xmlns:a="http://schemas.openxmlformats.org/drawingml/2006/main" name="MASTER 1: standard slide">
  <a:themeElements>
    <a:clrScheme name="Clark_County">
      <a:dk1>
        <a:srgbClr val="000000"/>
      </a:dk1>
      <a:lt1>
        <a:srgbClr val="FFFFFF"/>
      </a:lt1>
      <a:dk2>
        <a:srgbClr val="565F65"/>
      </a:dk2>
      <a:lt2>
        <a:srgbClr val="E7E6E6"/>
      </a:lt2>
      <a:accent1>
        <a:srgbClr val="00595B"/>
      </a:accent1>
      <a:accent2>
        <a:srgbClr val="BBC035"/>
      </a:accent2>
      <a:accent3>
        <a:srgbClr val="D7872A"/>
      </a:accent3>
      <a:accent4>
        <a:srgbClr val="BB4050"/>
      </a:accent4>
      <a:accent5>
        <a:srgbClr val="81627B"/>
      </a:accent5>
      <a:accent6>
        <a:srgbClr val="D3E2D6"/>
      </a:accent6>
      <a:hlink>
        <a:srgbClr val="BCC135"/>
      </a:hlink>
      <a:folHlink>
        <a:srgbClr val="D7872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308PPTtemplate-widescreenV2" id="{CE5D76EA-F285-5C46-B7FC-10D67A87D625}" vid="{6584357F-6C1A-5F46-B421-E0E8B8DD0D40}"/>
    </a:ext>
  </a:extLst>
</a:theme>
</file>

<file path=ppt/theme/theme2.xml><?xml version="1.0" encoding="utf-8"?>
<a:theme xmlns:a="http://schemas.openxmlformats.org/drawingml/2006/main" name="MASTER 2: full color slide">
  <a:themeElements>
    <a:clrScheme name="Clark_County">
      <a:dk1>
        <a:srgbClr val="000000"/>
      </a:dk1>
      <a:lt1>
        <a:srgbClr val="FFFFFF"/>
      </a:lt1>
      <a:dk2>
        <a:srgbClr val="565F65"/>
      </a:dk2>
      <a:lt2>
        <a:srgbClr val="E7E6E6"/>
      </a:lt2>
      <a:accent1>
        <a:srgbClr val="00595B"/>
      </a:accent1>
      <a:accent2>
        <a:srgbClr val="BBC035"/>
      </a:accent2>
      <a:accent3>
        <a:srgbClr val="D7872A"/>
      </a:accent3>
      <a:accent4>
        <a:srgbClr val="BB4050"/>
      </a:accent4>
      <a:accent5>
        <a:srgbClr val="81627B"/>
      </a:accent5>
      <a:accent6>
        <a:srgbClr val="D3E2D6"/>
      </a:accent6>
      <a:hlink>
        <a:srgbClr val="BCC135"/>
      </a:hlink>
      <a:folHlink>
        <a:srgbClr val="D7872A"/>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308PPTtemplate-widescreenV2" id="{CE5D76EA-F285-5C46-B7FC-10D67A87D625}" vid="{0B011555-5D57-4640-BBEF-58C720999D0F}"/>
    </a:ext>
  </a:extLst>
</a:theme>
</file>

<file path=ppt/theme/theme3.xml><?xml version="1.0" encoding="utf-8"?>
<a:theme xmlns:a="http://schemas.openxmlformats.org/drawingml/2006/main" name="MASTER 3: simple slide">
  <a:themeElements>
    <a:clrScheme name="Clark_County">
      <a:dk1>
        <a:srgbClr val="000000"/>
      </a:dk1>
      <a:lt1>
        <a:srgbClr val="FFFFFF"/>
      </a:lt1>
      <a:dk2>
        <a:srgbClr val="565F65"/>
      </a:dk2>
      <a:lt2>
        <a:srgbClr val="E7E6E6"/>
      </a:lt2>
      <a:accent1>
        <a:srgbClr val="00595B"/>
      </a:accent1>
      <a:accent2>
        <a:srgbClr val="BBC035"/>
      </a:accent2>
      <a:accent3>
        <a:srgbClr val="D7872A"/>
      </a:accent3>
      <a:accent4>
        <a:srgbClr val="BB4050"/>
      </a:accent4>
      <a:accent5>
        <a:srgbClr val="81627B"/>
      </a:accent5>
      <a:accent6>
        <a:srgbClr val="D3E2D6"/>
      </a:accent6>
      <a:hlink>
        <a:srgbClr val="BCC135"/>
      </a:hlink>
      <a:folHlink>
        <a:srgbClr val="D7872A"/>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MASTER 4: blank">
  <a:themeElements>
    <a:clrScheme name="Clark_County">
      <a:dk1>
        <a:srgbClr val="000000"/>
      </a:dk1>
      <a:lt1>
        <a:srgbClr val="FFFFFF"/>
      </a:lt1>
      <a:dk2>
        <a:srgbClr val="565F65"/>
      </a:dk2>
      <a:lt2>
        <a:srgbClr val="E7E6E6"/>
      </a:lt2>
      <a:accent1>
        <a:srgbClr val="00595B"/>
      </a:accent1>
      <a:accent2>
        <a:srgbClr val="BBC035"/>
      </a:accent2>
      <a:accent3>
        <a:srgbClr val="D7872A"/>
      </a:accent3>
      <a:accent4>
        <a:srgbClr val="BB4050"/>
      </a:accent4>
      <a:accent5>
        <a:srgbClr val="81627B"/>
      </a:accent5>
      <a:accent6>
        <a:srgbClr val="D3E2D6"/>
      </a:accent6>
      <a:hlink>
        <a:srgbClr val="BCC135"/>
      </a:hlink>
      <a:folHlink>
        <a:srgbClr val="D7872A"/>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ClarkCo_template</Template>
  <TotalTime>10878</TotalTime>
  <Words>1482</Words>
  <Application>Microsoft Office PowerPoint</Application>
  <PresentationFormat>On-screen Show (4:3)</PresentationFormat>
  <Paragraphs>187</Paragraphs>
  <Slides>19</Slides>
  <Notes>0</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19</vt:i4>
      </vt:variant>
    </vt:vector>
  </HeadingPairs>
  <TitlesOfParts>
    <vt:vector size="30" baseType="lpstr">
      <vt:lpstr>Arial</vt:lpstr>
      <vt:lpstr>Calibri</vt:lpstr>
      <vt:lpstr>Garamond</vt:lpstr>
      <vt:lpstr>Gill Sans</vt:lpstr>
      <vt:lpstr>Gill Sans MT</vt:lpstr>
      <vt:lpstr>Helvetica</vt:lpstr>
      <vt:lpstr>Wingdings</vt:lpstr>
      <vt:lpstr>MASTER 1: standard slide</vt:lpstr>
      <vt:lpstr>MASTER 2: full color slide</vt:lpstr>
      <vt:lpstr>MASTER 3: simple slide</vt:lpstr>
      <vt:lpstr>MASTER 4: blank</vt:lpstr>
      <vt:lpstr>UCPB Agenda September 11, 2023</vt:lpstr>
      <vt:lpstr>Agenda Item II April 10 Meeting Minutes</vt:lpstr>
      <vt:lpstr>III. 2022 CAPER Preview</vt:lpstr>
      <vt:lpstr>IV. RFA Discussion</vt:lpstr>
      <vt:lpstr>IV. RFA Discussion</vt:lpstr>
      <vt:lpstr>IV. RFA Discussion</vt:lpstr>
      <vt:lpstr>IV. RFA Discussion</vt:lpstr>
      <vt:lpstr>IV. RFA Discussion</vt:lpstr>
      <vt:lpstr>IV. RFA Discussion</vt:lpstr>
      <vt:lpstr>IV. RFA Discussion</vt:lpstr>
      <vt:lpstr>IV. RFA Discussion</vt:lpstr>
      <vt:lpstr>IV. RFA Discussion</vt:lpstr>
      <vt:lpstr>IV. RFA Discussion</vt:lpstr>
      <vt:lpstr>IV. RFA Discussion</vt:lpstr>
      <vt:lpstr>Agenda Item VI. Apr – Jun 2023 Quarterly Reports</vt:lpstr>
      <vt:lpstr>Agenda Item VI. Apr – Jun 2023 Quarterly Reports</vt:lpstr>
      <vt:lpstr>Agenda Item VI. Apr – Jun 2023 Quarterly Reports</vt:lpstr>
      <vt:lpstr>VI. Program updates</vt:lpstr>
      <vt:lpstr>Wrap Up</vt:lpstr>
    </vt:vector>
  </TitlesOfParts>
  <Company>Clark County / Communications</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Leigh Radford</dc:creator>
  <cp:lastModifiedBy>Emily Langston</cp:lastModifiedBy>
  <cp:revision>223</cp:revision>
  <cp:lastPrinted>2017-08-07T16:32:17Z</cp:lastPrinted>
  <dcterms:created xsi:type="dcterms:W3CDTF">2017-07-26T13:51:17Z</dcterms:created>
  <dcterms:modified xsi:type="dcterms:W3CDTF">2023-09-11T14:31:32Z</dcterms:modified>
</cp:coreProperties>
</file>