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988" r:id="rId1"/>
    <p:sldMasterId id="2147483995" r:id="rId2"/>
    <p:sldMasterId id="2147484000" r:id="rId3"/>
    <p:sldMasterId id="2147484010" r:id="rId4"/>
    <p:sldMasterId id="2147484029" r:id="rId5"/>
    <p:sldMasterId id="2147484046" r:id="rId6"/>
  </p:sldMasterIdLst>
  <p:notesMasterIdLst>
    <p:notesMasterId r:id="rId53"/>
  </p:notesMasterIdLst>
  <p:handoutMasterIdLst>
    <p:handoutMasterId r:id="rId54"/>
  </p:handoutMasterIdLst>
  <p:sldIdLst>
    <p:sldId id="282" r:id="rId7"/>
    <p:sldId id="283" r:id="rId8"/>
    <p:sldId id="304" r:id="rId9"/>
    <p:sldId id="292" r:id="rId10"/>
    <p:sldId id="311" r:id="rId11"/>
    <p:sldId id="312" r:id="rId12"/>
    <p:sldId id="256" r:id="rId13"/>
    <p:sldId id="257" r:id="rId14"/>
    <p:sldId id="258" r:id="rId15"/>
    <p:sldId id="259" r:id="rId16"/>
    <p:sldId id="260" r:id="rId17"/>
    <p:sldId id="261" r:id="rId18"/>
    <p:sldId id="262" r:id="rId19"/>
    <p:sldId id="263" r:id="rId20"/>
    <p:sldId id="264" r:id="rId21"/>
    <p:sldId id="280" r:id="rId22"/>
    <p:sldId id="281" r:id="rId23"/>
    <p:sldId id="265" r:id="rId24"/>
    <p:sldId id="315" r:id="rId25"/>
    <p:sldId id="266" r:id="rId26"/>
    <p:sldId id="268" r:id="rId27"/>
    <p:sldId id="267" r:id="rId28"/>
    <p:sldId id="269" r:id="rId29"/>
    <p:sldId id="270" r:id="rId30"/>
    <p:sldId id="271" r:id="rId31"/>
    <p:sldId id="277" r:id="rId32"/>
    <p:sldId id="279" r:id="rId33"/>
    <p:sldId id="313" r:id="rId34"/>
    <p:sldId id="317" r:id="rId35"/>
    <p:sldId id="300" r:id="rId36"/>
    <p:sldId id="314" r:id="rId37"/>
    <p:sldId id="293" r:id="rId38"/>
    <p:sldId id="308" r:id="rId39"/>
    <p:sldId id="309" r:id="rId40"/>
    <p:sldId id="320" r:id="rId41"/>
    <p:sldId id="321" r:id="rId42"/>
    <p:sldId id="310" r:id="rId43"/>
    <p:sldId id="322" r:id="rId44"/>
    <p:sldId id="323" r:id="rId45"/>
    <p:sldId id="318" r:id="rId46"/>
    <p:sldId id="324" r:id="rId47"/>
    <p:sldId id="325" r:id="rId48"/>
    <p:sldId id="285" r:id="rId49"/>
    <p:sldId id="286" r:id="rId50"/>
    <p:sldId id="288" r:id="rId51"/>
    <p:sldId id="289"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2" userDrawn="1">
          <p15:clr>
            <a:srgbClr val="A4A3A4"/>
          </p15:clr>
        </p15:guide>
        <p15:guide id="2" pos="53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ED7D31"/>
    <a:srgbClr val="EDCB8F"/>
    <a:srgbClr val="DFA333"/>
    <a:srgbClr val="005A5B"/>
    <a:srgbClr val="D8872A"/>
    <a:srgbClr val="FFFFFF"/>
    <a:srgbClr val="BCC1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26" autoAdjust="0"/>
  </p:normalViewPr>
  <p:slideViewPr>
    <p:cSldViewPr snapToGrid="0" snapToObjects="1">
      <p:cViewPr varScale="1">
        <p:scale>
          <a:sx n="86" d="100"/>
          <a:sy n="86" d="100"/>
        </p:scale>
        <p:origin x="1382" y="53"/>
      </p:cViewPr>
      <p:guideLst>
        <p:guide orient="horz" pos="4152"/>
        <p:guide pos="536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19D85E-939B-F44F-A06B-8ADEE0F99366}" type="datetimeFigureOut">
              <a:rPr lang="en-US" smtClean="0"/>
              <a:t>1/11/2024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0D8527-D853-AA43-922D-46269FE724BE}" type="slidenum">
              <a:rPr lang="en-US" smtClean="0"/>
              <a:t>‹#›</a:t>
            </a:fld>
            <a:endParaRPr lang="en-US" dirty="0"/>
          </a:p>
        </p:txBody>
      </p:sp>
    </p:spTree>
    <p:extLst>
      <p:ext uri="{BB962C8B-B14F-4D97-AF65-F5344CB8AC3E}">
        <p14:creationId xmlns:p14="http://schemas.microsoft.com/office/powerpoint/2010/main" val="1207463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D7CEB-8877-C748-AC58-FC405D8BA0F4}" type="datetimeFigureOut">
              <a:rPr lang="en-US" smtClean="0"/>
              <a:t>1/11/2024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BD1CD-C9A7-3343-AB3F-0F32B4D81F28}" type="slidenum">
              <a:rPr lang="en-US" smtClean="0"/>
              <a:t>‹#›</a:t>
            </a:fld>
            <a:endParaRPr lang="en-US" dirty="0"/>
          </a:p>
        </p:txBody>
      </p:sp>
    </p:spTree>
    <p:extLst>
      <p:ext uri="{BB962C8B-B14F-4D97-AF65-F5344CB8AC3E}">
        <p14:creationId xmlns:p14="http://schemas.microsoft.com/office/powerpoint/2010/main" val="148235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BD1CD-C9A7-3343-AB3F-0F32B4D81F28}" type="slidenum">
              <a:rPr lang="en-US" smtClean="0"/>
              <a:t>4</a:t>
            </a:fld>
            <a:endParaRPr lang="en-US" dirty="0"/>
          </a:p>
        </p:txBody>
      </p:sp>
    </p:spTree>
    <p:extLst>
      <p:ext uri="{BB962C8B-B14F-4D97-AF65-F5344CB8AC3E}">
        <p14:creationId xmlns:p14="http://schemas.microsoft.com/office/powerpoint/2010/main" val="1102690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363636"/>
                </a:solidFill>
              </a:rPr>
              <a:t>The </a:t>
            </a:r>
            <a:r>
              <a:rPr lang="en-US" b="1" dirty="0">
                <a:solidFill>
                  <a:srgbClr val="363636"/>
                </a:solidFill>
              </a:rPr>
              <a:t>Suicide Prevention and Support Program </a:t>
            </a:r>
            <a:r>
              <a:rPr lang="en-US" dirty="0">
                <a:solidFill>
                  <a:srgbClr val="363636"/>
                </a:solidFill>
              </a:rPr>
              <a:t>is a combination of a national initiative known as the Governor’s Challenge to End Veteran Suicide, the Staff Sergeant Fox VA Grant and legislation passed by the Washington State legislature.  With the assistance of an advisory committee made up of federal, state and local partners, this program aims to help veterans &amp; families </a:t>
            </a:r>
            <a:r>
              <a:rPr lang="en-US" u="sng" dirty="0">
                <a:solidFill>
                  <a:srgbClr val="363636"/>
                </a:solidFill>
              </a:rPr>
              <a:t>before </a:t>
            </a:r>
            <a:r>
              <a:rPr lang="en-US" dirty="0">
                <a:solidFill>
                  <a:srgbClr val="363636"/>
                </a:solidFill>
              </a:rPr>
              <a:t>they experience a crisis. </a:t>
            </a:r>
            <a:endParaRPr lang="en-US" dirty="0"/>
          </a:p>
        </p:txBody>
      </p:sp>
      <p:sp>
        <p:nvSpPr>
          <p:cNvPr id="4" name="Slide Number Placeholder 3"/>
          <p:cNvSpPr>
            <a:spLocks noGrp="1"/>
          </p:cNvSpPr>
          <p:nvPr>
            <p:ph type="sldNum" sz="quarter" idx="5"/>
          </p:nvPr>
        </p:nvSpPr>
        <p:spPr/>
        <p:txBody>
          <a:bodyPr/>
          <a:lstStyle/>
          <a:p>
            <a:fld id="{3B1E1569-50BB-405B-A949-8770CE264340}" type="slidenum">
              <a:rPr lang="en-US" smtClean="0"/>
              <a:t>16</a:t>
            </a:fld>
            <a:endParaRPr lang="en-US"/>
          </a:p>
        </p:txBody>
      </p:sp>
    </p:spTree>
    <p:extLst>
      <p:ext uri="{BB962C8B-B14F-4D97-AF65-F5344CB8AC3E}">
        <p14:creationId xmlns:p14="http://schemas.microsoft.com/office/powerpoint/2010/main" val="248113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WDVA continues to seek opportunities across the entire resource spectrum to uniquely position itself to provide necessary program and services.</a:t>
            </a:r>
          </a:p>
        </p:txBody>
      </p:sp>
      <p:sp>
        <p:nvSpPr>
          <p:cNvPr id="4" name="Slide Number Placeholder 3"/>
          <p:cNvSpPr>
            <a:spLocks noGrp="1"/>
          </p:cNvSpPr>
          <p:nvPr>
            <p:ph type="sldNum" sz="quarter" idx="5"/>
          </p:nvPr>
        </p:nvSpPr>
        <p:spPr/>
        <p:txBody>
          <a:bodyPr/>
          <a:lstStyle/>
          <a:p>
            <a:fld id="{3B1E1569-50BB-405B-A949-8770CE264340}" type="slidenum">
              <a:rPr lang="en-US" smtClean="0"/>
              <a:t>17</a:t>
            </a:fld>
            <a:endParaRPr lang="en-US"/>
          </a:p>
        </p:txBody>
      </p:sp>
    </p:spTree>
    <p:extLst>
      <p:ext uri="{BB962C8B-B14F-4D97-AF65-F5344CB8AC3E}">
        <p14:creationId xmlns:p14="http://schemas.microsoft.com/office/powerpoint/2010/main" val="2060808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1" dirty="0">
                <a:solidFill>
                  <a:srgbClr val="363636"/>
                </a:solidFill>
              </a:rPr>
              <a:t>The Vet Corps </a:t>
            </a:r>
            <a:r>
              <a:rPr lang="en-US" dirty="0">
                <a:solidFill>
                  <a:srgbClr val="363636"/>
                </a:solidFill>
              </a:rPr>
              <a:t>program stations individuals, referred as Vet Corps Members (VCM’s), at colleges, universities, and community organizations throughout Washington state. The program is specifically designed to help veterans and their family members navigate their journey as they transition from military to civilian/collegiate/or community life.  The program also ensures veterans are aware of the many resources available to them and helps connect them to their earned benefits.</a:t>
            </a:r>
          </a:p>
          <a:p>
            <a:pPr algn="l">
              <a:buFont typeface="Arial" panose="020B0604020202020204" pitchFamily="34" charset="0"/>
              <a:buNone/>
            </a:pPr>
            <a:endParaRPr lang="en-US" dirty="0"/>
          </a:p>
          <a:p>
            <a:r>
              <a:rPr lang="en-US" altLang="en-US" b="1" dirty="0">
                <a:solidFill>
                  <a:srgbClr val="002060"/>
                </a:solidFill>
                <a:ea typeface="Cambria" panose="02040503050406030204" pitchFamily="18" charset="0"/>
              </a:rPr>
              <a:t>The Veterans Peer Corps (VPC) </a:t>
            </a:r>
            <a:r>
              <a:rPr lang="en-US" altLang="en-US" dirty="0">
                <a:ea typeface="Cambria" panose="02040503050406030204" pitchFamily="18" charset="0"/>
              </a:rPr>
              <a:t>Provides training to community members interested in serving as Peer Mentors. </a:t>
            </a:r>
            <a:r>
              <a:rPr lang="en-US" dirty="0">
                <a:solidFill>
                  <a:srgbClr val="363636"/>
                </a:solidFill>
              </a:rPr>
              <a:t>Many veterans have a need for support services, including peer-to-peer interaction and connections. The Veterans Peer Corps gives veterans places to gather, share experiences and stories, heal together, and ultimately create a sense of a Veteran Community within their own community.</a:t>
            </a:r>
          </a:p>
          <a:p>
            <a:endParaRPr lang="en-US" dirty="0">
              <a:solidFill>
                <a:srgbClr val="363636"/>
              </a:solidFill>
            </a:endParaRPr>
          </a:p>
          <a:p>
            <a:r>
              <a:rPr lang="en-US" altLang="en-US" b="1" dirty="0">
                <a:solidFill>
                  <a:srgbClr val="002060"/>
                </a:solidFill>
                <a:ea typeface="Cambria" panose="02040503050406030204" pitchFamily="18" charset="0"/>
              </a:rPr>
              <a:t>The Veterans Conservation Corps (VCC) </a:t>
            </a:r>
            <a:r>
              <a:rPr lang="en-US" altLang="en-US" dirty="0">
                <a:ea typeface="Cambria" panose="02040503050406030204" pitchFamily="18" charset="0"/>
              </a:rPr>
              <a:t>Provides opportunities for veterans to connect with nature in their own way while restoring and cultivating Washington’s natural resources.  It also offers Internships for Veterans through partnerships with community organizations across the state.  </a:t>
            </a:r>
          </a:p>
          <a:p>
            <a:endParaRPr lang="en-US" altLang="en-US" dirty="0">
              <a:ea typeface="Cambria" panose="02040503050406030204" pitchFamily="18" charset="0"/>
            </a:endParaRPr>
          </a:p>
          <a:p>
            <a:pPr algn="l"/>
            <a:r>
              <a:rPr lang="en-US" altLang="en-US" b="1" dirty="0">
                <a:ea typeface="Cambria" panose="02040503050406030204" pitchFamily="18" charset="0"/>
              </a:rPr>
              <a:t>The Veterans Farm at Orting </a:t>
            </a:r>
            <a:r>
              <a:rPr lang="en-US" dirty="0">
                <a:solidFill>
                  <a:srgbClr val="363636"/>
                </a:solidFill>
              </a:rPr>
              <a:t>is situated on the Soldiers Home campus as the base of Mount Rainer in the Orting Valley. Offering a place where veterans can lease fertile farmland, attend classes, volunteer and or generally support a growing community.  Veterans interested in leasing land at the Veterans farm pay an annual fee of only $50 which entitles Veterans to use the land as they see fit, which includes irrigation, greenhouse, and cold storage. </a:t>
            </a:r>
          </a:p>
          <a:p>
            <a:endParaRPr lang="en-US" altLang="en-US" dirty="0">
              <a:ea typeface="Cambria" panose="02040503050406030204" pitchFamily="18" charset="0"/>
            </a:endParaRPr>
          </a:p>
          <a:p>
            <a:pPr defTabSz="931637">
              <a:defRPr/>
            </a:pPr>
            <a:r>
              <a:rPr lang="en-US" b="1" dirty="0">
                <a:solidFill>
                  <a:srgbClr val="363636"/>
                </a:solidFill>
              </a:rPr>
              <a:t>The </a:t>
            </a:r>
            <a:r>
              <a:rPr lang="en-US" b="1" dirty="0">
                <a:solidFill>
                  <a:srgbClr val="575757"/>
                </a:solidFill>
              </a:rPr>
              <a:t>Veterans Commercial Tobacco Cessation Program. </a:t>
            </a:r>
            <a:r>
              <a:rPr lang="en-US" dirty="0">
                <a:solidFill>
                  <a:srgbClr val="575757"/>
                </a:solidFill>
              </a:rPr>
              <a:t>I</a:t>
            </a:r>
            <a:r>
              <a:rPr lang="en-US" dirty="0">
                <a:solidFill>
                  <a:srgbClr val="363636"/>
                </a:solidFill>
              </a:rPr>
              <a:t>n partnership with Washington State Department of Health and funded by a grant from The Centers for Disease Control (CDC), the Veterans Commercial Tobacco Cessation Program (DVA) exists to connect Washington’s veterans and military families to resources that help decrease tobacco dependence, increase cessation efforts, and provide support for staying stopped.</a:t>
            </a:r>
          </a:p>
        </p:txBody>
      </p:sp>
      <p:sp>
        <p:nvSpPr>
          <p:cNvPr id="4" name="Slide Number Placeholder 3"/>
          <p:cNvSpPr>
            <a:spLocks noGrp="1"/>
          </p:cNvSpPr>
          <p:nvPr>
            <p:ph type="sldNum" sz="quarter" idx="5"/>
          </p:nvPr>
        </p:nvSpPr>
        <p:spPr/>
        <p:txBody>
          <a:bodyPr/>
          <a:lstStyle/>
          <a:p>
            <a:fld id="{3B1E1569-50BB-405B-A949-8770CE264340}" type="slidenum">
              <a:rPr lang="en-US" smtClean="0"/>
              <a:t>18</a:t>
            </a:fld>
            <a:endParaRPr lang="en-US"/>
          </a:p>
        </p:txBody>
      </p:sp>
    </p:spTree>
    <p:extLst>
      <p:ext uri="{BB962C8B-B14F-4D97-AF65-F5344CB8AC3E}">
        <p14:creationId xmlns:p14="http://schemas.microsoft.com/office/powerpoint/2010/main" val="2512671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Washington State Military Transition and Readiness Council (</a:t>
            </a:r>
            <a:r>
              <a:rPr lang="en-US" b="1" dirty="0"/>
              <a:t>WSMTRC</a:t>
            </a:r>
            <a:r>
              <a:rPr lang="en-US" dirty="0"/>
              <a:t>) is a cross-jurisdictional and cross-sector partnership that supports military service members and families successfully transition into civilian careers.</a:t>
            </a:r>
            <a:endParaRPr lang="en-US" b="1" dirty="0"/>
          </a:p>
          <a:p>
            <a:endParaRPr lang="en-US" dirty="0"/>
          </a:p>
          <a:p>
            <a:r>
              <a:rPr lang="en-US" dirty="0"/>
              <a:t>The </a:t>
            </a:r>
            <a:r>
              <a:rPr lang="en-US" b="1" dirty="0"/>
              <a:t>Military Spouse Outreach Initiative </a:t>
            </a:r>
            <a:r>
              <a:rPr lang="en-US" dirty="0"/>
              <a:t>connects military spouses with resources to help them transition to a new duty station.  The military spouse coordinator works with spouses to provide information on things like how to transfer professional licenses so they can get a job more quickly and Washington’s rules for residency in colleges and universities.  The coordinator also convenes workgroups on issues of importance to military spouses such as childcare and housing, to name a few.  </a:t>
            </a:r>
          </a:p>
          <a:p>
            <a:endParaRPr lang="en-US" dirty="0"/>
          </a:p>
          <a:p>
            <a:pPr algn="l"/>
            <a:r>
              <a:rPr lang="en-US" b="1" dirty="0"/>
              <a:t>Apprenticeship for Veterans </a:t>
            </a:r>
            <a:r>
              <a:rPr lang="en-US" dirty="0"/>
              <a:t>-</a:t>
            </a:r>
            <a:r>
              <a:rPr lang="en-US" b="1" dirty="0"/>
              <a:t> </a:t>
            </a:r>
            <a:r>
              <a:rPr lang="en-US" dirty="0"/>
              <a:t>Apprenticeship is a combination of on-the-job training (OJT) and related classroom instruction under the supervision of a journey-level craft person or trade professional in which workers learn the practical and theoretical aspects of a highly skilled occupation.</a:t>
            </a:r>
          </a:p>
          <a:p>
            <a:endParaRPr lang="en-US" dirty="0"/>
          </a:p>
          <a:p>
            <a:pPr algn="l"/>
            <a:r>
              <a:rPr lang="en-US" dirty="0"/>
              <a:t>Businesses certified as </a:t>
            </a:r>
            <a:r>
              <a:rPr lang="en-US" b="1" dirty="0"/>
              <a:t>Veteran or Service Member Owned </a:t>
            </a:r>
            <a:r>
              <a:rPr lang="en-US" dirty="0"/>
              <a:t>are listed on a website so public agencies who are asked to do more purchasing from veteran owned businesses, can find them.  The Governor has asked state agencies to do 5% of their purchasing with VOBs so it’s very important that we get the word out about the program and get more businesses certified! Businesses must be owned by an honorably discharged veteran, although a 50/50 split is ok if a veteran and their spouse who own the business together, the business must also be incorporated or based in WA state.</a:t>
            </a:r>
          </a:p>
        </p:txBody>
      </p:sp>
      <p:sp>
        <p:nvSpPr>
          <p:cNvPr id="4" name="Slide Number Placeholder 3"/>
          <p:cNvSpPr>
            <a:spLocks noGrp="1"/>
          </p:cNvSpPr>
          <p:nvPr>
            <p:ph type="sldNum" sz="quarter" idx="5"/>
          </p:nvPr>
        </p:nvSpPr>
        <p:spPr/>
        <p:txBody>
          <a:bodyPr/>
          <a:lstStyle/>
          <a:p>
            <a:fld id="{3B1E1569-50BB-405B-A949-8770CE264340}" type="slidenum">
              <a:rPr lang="en-US" smtClean="0"/>
              <a:t>19</a:t>
            </a:fld>
            <a:endParaRPr lang="en-US"/>
          </a:p>
        </p:txBody>
      </p:sp>
    </p:spTree>
    <p:extLst>
      <p:ext uri="{BB962C8B-B14F-4D97-AF65-F5344CB8AC3E}">
        <p14:creationId xmlns:p14="http://schemas.microsoft.com/office/powerpoint/2010/main" val="2328489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or remove slides from the strategic plan as appropriate for your audience.</a:t>
            </a:r>
          </a:p>
        </p:txBody>
      </p:sp>
      <p:sp>
        <p:nvSpPr>
          <p:cNvPr id="4" name="Slide Number Placeholder 3"/>
          <p:cNvSpPr>
            <a:spLocks noGrp="1"/>
          </p:cNvSpPr>
          <p:nvPr>
            <p:ph type="sldNum" sz="quarter" idx="5"/>
          </p:nvPr>
        </p:nvSpPr>
        <p:spPr/>
        <p:txBody>
          <a:bodyPr/>
          <a:lstStyle/>
          <a:p>
            <a:fld id="{3B1E1569-50BB-405B-A949-8770CE264340}" type="slidenum">
              <a:rPr lang="en-US" smtClean="0"/>
              <a:t>22</a:t>
            </a:fld>
            <a:endParaRPr lang="en-US"/>
          </a:p>
        </p:txBody>
      </p:sp>
    </p:spTree>
    <p:extLst>
      <p:ext uri="{BB962C8B-B14F-4D97-AF65-F5344CB8AC3E}">
        <p14:creationId xmlns:p14="http://schemas.microsoft.com/office/powerpoint/2010/main" val="2202871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Batting average for claims approval</a:t>
            </a:r>
          </a:p>
        </p:txBody>
      </p:sp>
      <p:sp>
        <p:nvSpPr>
          <p:cNvPr id="4" name="Slide Number Placeholder 3"/>
          <p:cNvSpPr>
            <a:spLocks noGrp="1"/>
          </p:cNvSpPr>
          <p:nvPr>
            <p:ph type="sldNum" sz="quarter" idx="5"/>
          </p:nvPr>
        </p:nvSpPr>
        <p:spPr/>
        <p:txBody>
          <a:bodyPr/>
          <a:lstStyle/>
          <a:p>
            <a:fld id="{63FBD1CD-C9A7-3343-AB3F-0F32B4D81F28}" type="slidenum">
              <a:rPr lang="en-US" smtClean="0"/>
              <a:t>44</a:t>
            </a:fld>
            <a:endParaRPr lang="en-US" dirty="0"/>
          </a:p>
        </p:txBody>
      </p:sp>
    </p:spTree>
    <p:extLst>
      <p:ext uri="{BB962C8B-B14F-4D97-AF65-F5344CB8AC3E}">
        <p14:creationId xmlns:p14="http://schemas.microsoft.com/office/powerpoint/2010/main" val="4212929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Please modify the agenda based on your location. Time spent on each program can be adjusted based on the audience.</a:t>
            </a:r>
          </a:p>
        </p:txBody>
      </p:sp>
      <p:sp>
        <p:nvSpPr>
          <p:cNvPr id="4" name="Slide Number Placeholder 3"/>
          <p:cNvSpPr>
            <a:spLocks noGrp="1"/>
          </p:cNvSpPr>
          <p:nvPr>
            <p:ph type="sldNum" sz="quarter" idx="5"/>
          </p:nvPr>
        </p:nvSpPr>
        <p:spPr/>
        <p:txBody>
          <a:bodyPr/>
          <a:lstStyle/>
          <a:p>
            <a:fld id="{3B1E1569-50BB-405B-A949-8770CE264340}" type="slidenum">
              <a:rPr lang="en-US" smtClean="0"/>
              <a:t>8</a:t>
            </a:fld>
            <a:endParaRPr lang="en-US"/>
          </a:p>
        </p:txBody>
      </p:sp>
    </p:spTree>
    <p:extLst>
      <p:ext uri="{BB962C8B-B14F-4D97-AF65-F5344CB8AC3E}">
        <p14:creationId xmlns:p14="http://schemas.microsoft.com/office/powerpoint/2010/main" val="3604670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State Veterans Homes provide Nursing Home Level care to veterans, spouses of residents, or widows of an eligible veteran.  Gold Star parents are also eligible.</a:t>
            </a:r>
          </a:p>
          <a:p>
            <a:endParaRPr lang="en-US" dirty="0"/>
          </a:p>
          <a:p>
            <a:r>
              <a:rPr lang="en-US" dirty="0"/>
              <a:t>Veterans Homes are located in Orting, Port Orchard, Spokane and Walla Walla.  Our Homes in Port Orchard and Walla Walla also offer secure Memory Care units.</a:t>
            </a:r>
          </a:p>
          <a:p>
            <a:endParaRPr lang="en-US" dirty="0"/>
          </a:p>
          <a:p>
            <a:r>
              <a:rPr lang="en-US" dirty="0"/>
              <a:t>Veterans Homes accept payment from a variety of sources including Medicare, Medicaid, Private Insurance, and of course Private Pay.  </a:t>
            </a:r>
            <a:r>
              <a:rPr lang="en-US" i="1" dirty="0"/>
              <a:t>(If asked, the daily rate for care is $292 for a double room, $312 for a private room as of 9/1/2023, Rates are slightly higher in Orting due to the Medicaid rate $328 &amp; 338.  Rates are adjusted July 1 of each year.)</a:t>
            </a:r>
          </a:p>
          <a:p>
            <a:endParaRPr lang="en-US" i="1" dirty="0"/>
          </a:p>
          <a:p>
            <a:r>
              <a:rPr lang="en-US" i="0" dirty="0"/>
              <a:t>For Veterans rated 70% to 100% service connected disabled, or whose service connected disability is the reason they need nursing home care, their cost of care may be covered by the Federal VA.  This means the veteran is able to keep all their other income including VA disability, retirement or social security.</a:t>
            </a:r>
          </a:p>
          <a:p>
            <a:endParaRPr lang="en-US" i="0" dirty="0"/>
          </a:p>
          <a:p>
            <a:r>
              <a:rPr lang="en-US" i="0" dirty="0"/>
              <a:t>We have staff members at each State Veterans Home who can answer questions about the admissions process and can also help veterans file for increases to their disability claims once they become residents.</a:t>
            </a:r>
          </a:p>
          <a:p>
            <a:endParaRPr lang="en-US" i="0" dirty="0"/>
          </a:p>
          <a:p>
            <a:r>
              <a:rPr lang="en-US" i="0" dirty="0"/>
              <a:t>Our Veterans Homes are committed to providing quality nursing home care and treating veterans and their family members with the dignity and respect they deserve.</a:t>
            </a:r>
          </a:p>
        </p:txBody>
      </p:sp>
      <p:sp>
        <p:nvSpPr>
          <p:cNvPr id="4" name="Slide Number Placeholder 3"/>
          <p:cNvSpPr>
            <a:spLocks noGrp="1"/>
          </p:cNvSpPr>
          <p:nvPr>
            <p:ph type="sldNum" sz="quarter" idx="5"/>
          </p:nvPr>
        </p:nvSpPr>
        <p:spPr/>
        <p:txBody>
          <a:bodyPr/>
          <a:lstStyle/>
          <a:p>
            <a:fld id="{3B1E1569-50BB-405B-A949-8770CE264340}" type="slidenum">
              <a:rPr lang="en-US" smtClean="0"/>
              <a:t>9</a:t>
            </a:fld>
            <a:endParaRPr lang="en-US"/>
          </a:p>
        </p:txBody>
      </p:sp>
    </p:spTree>
    <p:extLst>
      <p:ext uri="{BB962C8B-B14F-4D97-AF65-F5344CB8AC3E}">
        <p14:creationId xmlns:p14="http://schemas.microsoft.com/office/powerpoint/2010/main" val="2869383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solidFill>
                  <a:srgbClr val="363636"/>
                </a:solidFill>
                <a:latin typeface="Helvetica Neue"/>
              </a:rPr>
              <a:t>Transitional housing facilities in </a:t>
            </a:r>
            <a:r>
              <a:rPr lang="en-US" dirty="0">
                <a:solidFill>
                  <a:srgbClr val="C00000"/>
                </a:solidFill>
                <a:latin typeface="Helvetica Neue"/>
              </a:rPr>
              <a:t>Port Orchard </a:t>
            </a:r>
            <a:r>
              <a:rPr lang="en-US" dirty="0">
                <a:solidFill>
                  <a:srgbClr val="363636"/>
                </a:solidFill>
                <a:latin typeface="Helvetica Neue"/>
              </a:rPr>
              <a:t>and </a:t>
            </a:r>
            <a:r>
              <a:rPr lang="en-US" dirty="0">
                <a:solidFill>
                  <a:srgbClr val="C00000"/>
                </a:solidFill>
                <a:latin typeface="Helvetica Neue"/>
              </a:rPr>
              <a:t>Orting</a:t>
            </a:r>
            <a:r>
              <a:rPr lang="en-US" dirty="0">
                <a:solidFill>
                  <a:srgbClr val="363636"/>
                </a:solidFill>
                <a:latin typeface="Helvetica Neue"/>
              </a:rPr>
              <a:t> help those in need with stable housing, vocational rehabilitation, and employment. </a:t>
            </a:r>
          </a:p>
          <a:p>
            <a:pPr defTabSz="949478">
              <a:defRPr/>
            </a:pPr>
            <a:endParaRPr lang="en-US" dirty="0">
              <a:solidFill>
                <a:srgbClr val="363636"/>
              </a:solidFill>
              <a:latin typeface="Helvetica Neue"/>
            </a:endParaRPr>
          </a:p>
          <a:p>
            <a:pPr defTabSz="949478">
              <a:defRPr/>
            </a:pPr>
            <a:r>
              <a:rPr lang="en-US" dirty="0">
                <a:solidFill>
                  <a:srgbClr val="363636"/>
                </a:solidFill>
                <a:latin typeface="Helvetica Neue"/>
              </a:rPr>
              <a:t>Veterans are surrounded with staff and wrap-around services that lead to successful program completion and their return to the community.</a:t>
            </a:r>
            <a:endParaRPr lang="en-US" dirty="0"/>
          </a:p>
          <a:p>
            <a:endParaRPr lang="en-US" dirty="0">
              <a:highlight>
                <a:srgbClr val="FFFF00"/>
              </a:highlight>
            </a:endParaRPr>
          </a:p>
          <a:p>
            <a:r>
              <a:rPr lang="en-US" b="1" dirty="0">
                <a:solidFill>
                  <a:srgbClr val="FF0000"/>
                </a:solidFill>
                <a:cs typeface="Calibri"/>
              </a:rPr>
              <a:t>Port Orchard: 48 Per Diem beds, all Per Diem Beds</a:t>
            </a:r>
          </a:p>
          <a:p>
            <a:r>
              <a:rPr lang="en-US" b="1" dirty="0">
                <a:solidFill>
                  <a:srgbClr val="FF0000"/>
                </a:solidFill>
                <a:cs typeface="Calibri"/>
              </a:rPr>
              <a:t>Orting: 62 Per Diem beds (including 10 in Betsy Ross) &amp; 20 Contract Residential Services beds</a:t>
            </a:r>
          </a:p>
          <a:p>
            <a:endParaRPr lang="en-US" dirty="0">
              <a:solidFill>
                <a:srgbClr val="FF0000"/>
              </a:solidFill>
            </a:endParaRPr>
          </a:p>
          <a:p>
            <a:pPr algn="l"/>
            <a:r>
              <a:rPr lang="en-US" dirty="0">
                <a:solidFill>
                  <a:srgbClr val="FF0000"/>
                </a:solidFill>
              </a:rPr>
              <a:t>To be eligible, </a:t>
            </a:r>
            <a:r>
              <a:rPr lang="en-US" b="0" i="0" dirty="0">
                <a:solidFill>
                  <a:srgbClr val="363636"/>
                </a:solidFill>
                <a:effectLst/>
                <a:latin typeface="Helvetica Neue"/>
              </a:rPr>
              <a:t>veterans must: Have served in any branch of the US Armed Forces and received an honorable or general under honorable conditions discharge.</a:t>
            </a:r>
          </a:p>
          <a:p>
            <a:pPr algn="l">
              <a:buFont typeface="Arial" panose="020B0604020202020204" pitchFamily="34" charset="0"/>
              <a:buChar char="•"/>
            </a:pPr>
            <a:r>
              <a:rPr lang="en-US" b="0" i="0" dirty="0">
                <a:solidFill>
                  <a:srgbClr val="363636"/>
                </a:solidFill>
                <a:effectLst/>
                <a:latin typeface="Helvetica Neue"/>
              </a:rPr>
              <a:t> Be homeless for one or more nights, Have a desire to lead a clean and sober lifestyle, Have a desire to make meaningful life changes leading to independent living, and Be willing to undergo criminal background check.</a:t>
            </a:r>
          </a:p>
          <a:p>
            <a:pPr algn="l">
              <a:buFont typeface="Arial" panose="020B0604020202020204" pitchFamily="34" charset="0"/>
              <a:buChar char="•"/>
            </a:pPr>
            <a:endParaRPr lang="en-US" b="0" i="0" dirty="0">
              <a:solidFill>
                <a:srgbClr val="363636"/>
              </a:solidFill>
              <a:effectLst/>
              <a:latin typeface="Helvetica Neue"/>
            </a:endParaRPr>
          </a:p>
          <a:p>
            <a:pPr algn="l">
              <a:buFont typeface="Arial" panose="020B0604020202020204" pitchFamily="34" charset="0"/>
              <a:buNone/>
            </a:pPr>
            <a:r>
              <a:rPr lang="en-US" b="0" i="0" dirty="0">
                <a:solidFill>
                  <a:srgbClr val="363636"/>
                </a:solidFill>
                <a:effectLst/>
                <a:latin typeface="Helvetica Neue"/>
              </a:rPr>
              <a:t>The WDVA Transitional Housing Program has a proven track record of helping veterans rediscover their self-worth, often helping them reconnect with family and friends, and helping them move on with productive and happy lives. </a:t>
            </a:r>
          </a:p>
          <a:p>
            <a:endParaRPr lang="en-US" dirty="0">
              <a:solidFill>
                <a:srgbClr val="FF0000"/>
              </a:solidFill>
            </a:endParaRPr>
          </a:p>
          <a:p>
            <a:r>
              <a:rPr lang="en-US" dirty="0">
                <a:solidFill>
                  <a:srgbClr val="C00000"/>
                </a:solidFill>
                <a:latin typeface="Cambria" panose="02040503050406030204" pitchFamily="18" charset="0"/>
              </a:rPr>
              <a:t>At our Orting Location, we also have a partnership with Quixote Communities who operates the Orting Veterans Village on our campus.  The </a:t>
            </a:r>
            <a:r>
              <a:rPr lang="en-US" dirty="0">
                <a:latin typeface="Cambria" panose="02040503050406030204" pitchFamily="18" charset="0"/>
              </a:rPr>
              <a:t>Orting Veterans Village is a permanent supportive tiny house village for </a:t>
            </a:r>
            <a:r>
              <a:rPr lang="en-US" sz="1100" dirty="0">
                <a:solidFill>
                  <a:srgbClr val="C00000"/>
                </a:solidFill>
              </a:rPr>
              <a:t>35</a:t>
            </a:r>
            <a:r>
              <a:rPr lang="en-US" sz="1100" dirty="0"/>
              <a:t> </a:t>
            </a:r>
            <a:r>
              <a:rPr lang="en-US" dirty="0">
                <a:latin typeface="Cambria" panose="02040503050406030204" pitchFamily="18" charset="0"/>
              </a:rPr>
              <a:t>homeless veterans. </a:t>
            </a:r>
          </a:p>
        </p:txBody>
      </p:sp>
      <p:sp>
        <p:nvSpPr>
          <p:cNvPr id="4" name="Slide Number Placeholder 3"/>
          <p:cNvSpPr>
            <a:spLocks noGrp="1"/>
          </p:cNvSpPr>
          <p:nvPr>
            <p:ph type="sldNum" sz="quarter" idx="5"/>
          </p:nvPr>
        </p:nvSpPr>
        <p:spPr/>
        <p:txBody>
          <a:bodyPr/>
          <a:lstStyle/>
          <a:p>
            <a:fld id="{3B1E1569-50BB-405B-A949-8770CE264340}" type="slidenum">
              <a:rPr lang="en-US" smtClean="0"/>
              <a:t>10</a:t>
            </a:fld>
            <a:endParaRPr lang="en-US"/>
          </a:p>
        </p:txBody>
      </p:sp>
    </p:spTree>
    <p:extLst>
      <p:ext uri="{BB962C8B-B14F-4D97-AF65-F5344CB8AC3E}">
        <p14:creationId xmlns:p14="http://schemas.microsoft.com/office/powerpoint/2010/main" val="3327451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Cambria" panose="02040503050406030204" pitchFamily="18" charset="0"/>
                <a:ea typeface="Cambria" panose="02040503050406030204" pitchFamily="18" charset="0"/>
              </a:rPr>
              <a:t>Located in Medical Lake, WA the cemetery has a committal service shelter, and provides for casketed burial, columbarium niches, and burial plots to support cremations, as well as a scatter garden.</a:t>
            </a:r>
          </a:p>
          <a:p>
            <a:endParaRPr lang="en-US" dirty="0"/>
          </a:p>
          <a:p>
            <a:r>
              <a:rPr lang="en-US" b="0" i="0" dirty="0">
                <a:solidFill>
                  <a:srgbClr val="363636"/>
                </a:solidFill>
                <a:effectLst/>
                <a:latin typeface="Helvetica Neue"/>
              </a:rPr>
              <a:t>Burial in the Washington State Veterans Cemetery – Medical Lake is open to all members of the armed forces who have met a minimum active duty service requirement and were discharged under conditions other than dishonorable. A Veteran's spouse, widow or widower, minor dependent children, and under certain conditions, unmarried adult children with disabilities may also be eligible for burial. Eligible spouses and children may be buried even if they predecease the Veteran. Members of the reserve components of the armed forces who die while on active duty or who die while on training duty, or were eligible for retired pay, may also be eligible for burial.</a:t>
            </a:r>
          </a:p>
          <a:p>
            <a:endParaRPr lang="en-US" b="0" i="0" dirty="0">
              <a:solidFill>
                <a:srgbClr val="363636"/>
              </a:solidFill>
              <a:effectLst/>
              <a:latin typeface="Helvetica Neue"/>
            </a:endParaRPr>
          </a:p>
          <a:p>
            <a:r>
              <a:rPr lang="en-US" b="0" i="0" dirty="0">
                <a:solidFill>
                  <a:srgbClr val="363636"/>
                </a:solidFill>
                <a:effectLst/>
                <a:latin typeface="Helvetica Neue"/>
              </a:rPr>
              <a:t>You can help support the State Veterans Cemetery by purchasing an Armed Forces License plate for your vehicle. </a:t>
            </a:r>
            <a:r>
              <a:rPr lang="en-US" b="1" dirty="0">
                <a:solidFill>
                  <a:srgbClr val="C00000"/>
                </a:solidFill>
              </a:rPr>
              <a:t>$28 </a:t>
            </a:r>
            <a:r>
              <a:rPr lang="en-US" dirty="0"/>
              <a:t>from the sale or renewal of each Armed Forces License Plate is directed to operating and maintaining the state veteran’s cemetery, and to providing programs, and services for veterans without homes, and other activities that benefit veterans</a:t>
            </a:r>
          </a:p>
        </p:txBody>
      </p:sp>
      <p:sp>
        <p:nvSpPr>
          <p:cNvPr id="4" name="Slide Number Placeholder 3"/>
          <p:cNvSpPr>
            <a:spLocks noGrp="1"/>
          </p:cNvSpPr>
          <p:nvPr>
            <p:ph type="sldNum" sz="quarter" idx="5"/>
          </p:nvPr>
        </p:nvSpPr>
        <p:spPr/>
        <p:txBody>
          <a:bodyPr/>
          <a:lstStyle/>
          <a:p>
            <a:fld id="{3B1E1569-50BB-405B-A949-8770CE264340}" type="slidenum">
              <a:rPr lang="en-US" smtClean="0"/>
              <a:t>11</a:t>
            </a:fld>
            <a:endParaRPr lang="en-US"/>
          </a:p>
        </p:txBody>
      </p:sp>
    </p:spTree>
    <p:extLst>
      <p:ext uri="{BB962C8B-B14F-4D97-AF65-F5344CB8AC3E}">
        <p14:creationId xmlns:p14="http://schemas.microsoft.com/office/powerpoint/2010/main" val="254188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dirty="0">
                <a:latin typeface="Cambria"/>
                <a:ea typeface="Cambria"/>
              </a:rPr>
              <a:t>We have several ways in which we assist our veterans with claims, </a:t>
            </a:r>
            <a:r>
              <a:rPr lang="en-US" dirty="0">
                <a:latin typeface="Cambria"/>
                <a:ea typeface="Cambria"/>
              </a:rPr>
              <a:t>we have 23 counties with CVSOs accredited through WDVA, 7 additional counties share VSO services from other counties and </a:t>
            </a:r>
            <a:r>
              <a:rPr lang="en-US" b="0" dirty="0">
                <a:latin typeface="Cambria"/>
                <a:ea typeface="Cambria"/>
              </a:rPr>
              <a:t>we contract with 6 </a:t>
            </a:r>
            <a:r>
              <a:rPr lang="en-US" dirty="0">
                <a:latin typeface="Cambria"/>
                <a:ea typeface="Cambria"/>
              </a:rPr>
              <a:t>nonprofit veteran service organizations, we have 7 Indian tribes with TVSO’s accredited through WDVA. There are 6 additional counties that contract directly with WDVA for VSO services and</a:t>
            </a:r>
            <a:r>
              <a:rPr lang="en-US" dirty="0">
                <a:solidFill>
                  <a:srgbClr val="000000"/>
                </a:solidFill>
                <a:latin typeface="Cambria"/>
                <a:ea typeface="Cambria"/>
              </a:rPr>
              <a:t> there are additional counties considering entering into CVSO partnerships with WDVA.</a:t>
            </a:r>
            <a:r>
              <a:rPr lang="en-US" dirty="0">
                <a:solidFill>
                  <a:srgbClr val="FF0000"/>
                </a:solidFill>
                <a:latin typeface="Cambria"/>
                <a:ea typeface="Cambria"/>
              </a:rPr>
              <a:t> </a:t>
            </a:r>
            <a:endParaRPr lang="en-US" b="0" dirty="0">
              <a:solidFill>
                <a:srgbClr val="FF0000"/>
              </a:solidFill>
              <a:latin typeface="Cambria" panose="02040503050406030204" pitchFamily="18" charset="0"/>
              <a:ea typeface="Cambria" panose="02040503050406030204" pitchFamily="18" charset="0"/>
            </a:endParaRPr>
          </a:p>
          <a:p>
            <a:endParaRPr lang="en-US" dirty="0"/>
          </a:p>
          <a:p>
            <a:r>
              <a:rPr lang="en-US" dirty="0"/>
              <a:t>Our Homeless Veteran Reintegration Program assists veterans without homes, who are employable and actively seeking employment.  This is a partnership with our WorkSource Offices and their Veterans Representatives.  Funding from this program can purchase items necessary for work such as tools, boots, clothing, and bus passes.  Our case managers also partner with community housing providers to help veterans secure housing as they become employment ready.</a:t>
            </a:r>
          </a:p>
        </p:txBody>
      </p:sp>
      <p:sp>
        <p:nvSpPr>
          <p:cNvPr id="4" name="Slide Number Placeholder 3"/>
          <p:cNvSpPr>
            <a:spLocks noGrp="1"/>
          </p:cNvSpPr>
          <p:nvPr>
            <p:ph type="sldNum" sz="quarter" idx="5"/>
          </p:nvPr>
        </p:nvSpPr>
        <p:spPr/>
        <p:txBody>
          <a:bodyPr/>
          <a:lstStyle/>
          <a:p>
            <a:fld id="{3B1E1569-50BB-405B-A949-8770CE264340}" type="slidenum">
              <a:rPr lang="en-US" smtClean="0"/>
              <a:t>12</a:t>
            </a:fld>
            <a:endParaRPr lang="en-US"/>
          </a:p>
        </p:txBody>
      </p:sp>
    </p:spTree>
    <p:extLst>
      <p:ext uri="{BB962C8B-B14F-4D97-AF65-F5344CB8AC3E}">
        <p14:creationId xmlns:p14="http://schemas.microsoft.com/office/powerpoint/2010/main" val="1740539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VEMP - </a:t>
            </a:r>
            <a:r>
              <a:rPr lang="en-US" dirty="0">
                <a:solidFill>
                  <a:srgbClr val="607830"/>
                </a:solidFill>
              </a:rPr>
              <a:t>Protective payee services for veterans and family members. </a:t>
            </a:r>
            <a:r>
              <a:rPr lang="en-US" dirty="0">
                <a:solidFill>
                  <a:srgbClr val="363636"/>
                </a:solidFill>
              </a:rPr>
              <a:t>The Washington State Department of Veterans Affairs Veterans Estate Management Program (VEMP) offers protective payee services for veterans and family members who are incapable of managing their own financial affairs. By assuming custody of the individual’s finances, the department ensures basic needs – such as housing, food, clothing and medical care – are provided.</a:t>
            </a:r>
          </a:p>
          <a:p>
            <a:pPr algn="l"/>
            <a:endParaRPr lang="en-US" b="1" dirty="0"/>
          </a:p>
          <a:p>
            <a:r>
              <a:rPr lang="en-US" b="1" dirty="0"/>
              <a:t>Transitioning Warrior Program</a:t>
            </a:r>
          </a:p>
          <a:p>
            <a:endParaRPr lang="en-US" dirty="0"/>
          </a:p>
          <a:p>
            <a:r>
              <a:rPr lang="en-US" dirty="0"/>
              <a:t>In addition to all of the programs described, there are additional programs and partnerships at WDVA including partnerships that help connect veterans who are referred to us from other agencies, like DSHS, to their earned benefits.</a:t>
            </a:r>
          </a:p>
        </p:txBody>
      </p:sp>
      <p:sp>
        <p:nvSpPr>
          <p:cNvPr id="4" name="Slide Number Placeholder 3"/>
          <p:cNvSpPr>
            <a:spLocks noGrp="1"/>
          </p:cNvSpPr>
          <p:nvPr>
            <p:ph type="sldNum" sz="quarter" idx="5"/>
          </p:nvPr>
        </p:nvSpPr>
        <p:spPr/>
        <p:txBody>
          <a:bodyPr/>
          <a:lstStyle/>
          <a:p>
            <a:fld id="{3B1E1569-50BB-405B-A949-8770CE264340}" type="slidenum">
              <a:rPr lang="en-US" smtClean="0"/>
              <a:t>13</a:t>
            </a:fld>
            <a:endParaRPr lang="en-US"/>
          </a:p>
        </p:txBody>
      </p:sp>
    </p:spTree>
    <p:extLst>
      <p:ext uri="{BB962C8B-B14F-4D97-AF65-F5344CB8AC3E}">
        <p14:creationId xmlns:p14="http://schemas.microsoft.com/office/powerpoint/2010/main" val="469759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Our new </a:t>
            </a:r>
            <a:r>
              <a:rPr lang="en-US" b="1" dirty="0"/>
              <a:t>LGBTQ+ Veterans Outreach Coordinator </a:t>
            </a:r>
            <a:r>
              <a:rPr lang="en-US" dirty="0">
                <a:solidFill>
                  <a:srgbClr val="363636"/>
                </a:solidFill>
              </a:rPr>
              <a:t>helps connect lesbian, gay, bisexual, transgender, and queer+ veterans to their earned benefits, services, programs, resources, and information.  The program also assists with the upgrade of discharge status, including for veterans who were given an other-than-honorable discharge under the Don't Ask, Don't Tell policy.  </a:t>
            </a:r>
          </a:p>
          <a:p>
            <a:endParaRPr lang="en-US" dirty="0"/>
          </a:p>
          <a:p>
            <a:endParaRPr lang="en-US" dirty="0"/>
          </a:p>
          <a:p>
            <a:pPr defTabSz="931774">
              <a:defRPr/>
            </a:pPr>
            <a:r>
              <a:rPr lang="en-US" dirty="0"/>
              <a:t>And finally, we have </a:t>
            </a:r>
            <a:r>
              <a:rPr lang="en-US" b="1" dirty="0"/>
              <a:t>Call Centers and Service Hubs </a:t>
            </a:r>
            <a:r>
              <a:rPr lang="en-US" dirty="0"/>
              <a:t>throughout the state.  You can always reach WDVA through our toll-free number at 1-800-562-2308.</a:t>
            </a:r>
          </a:p>
        </p:txBody>
      </p:sp>
      <p:sp>
        <p:nvSpPr>
          <p:cNvPr id="4" name="Slide Number Placeholder 3"/>
          <p:cNvSpPr>
            <a:spLocks noGrp="1"/>
          </p:cNvSpPr>
          <p:nvPr>
            <p:ph type="sldNum" sz="quarter" idx="5"/>
          </p:nvPr>
        </p:nvSpPr>
        <p:spPr/>
        <p:txBody>
          <a:bodyPr/>
          <a:lstStyle/>
          <a:p>
            <a:fld id="{3B1E1569-50BB-405B-A949-8770CE264340}" type="slidenum">
              <a:rPr lang="en-US" smtClean="0"/>
              <a:t>14</a:t>
            </a:fld>
            <a:endParaRPr lang="en-US"/>
          </a:p>
        </p:txBody>
      </p:sp>
    </p:spTree>
    <p:extLst>
      <p:ext uri="{BB962C8B-B14F-4D97-AF65-F5344CB8AC3E}">
        <p14:creationId xmlns:p14="http://schemas.microsoft.com/office/powerpoint/2010/main" val="4233165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WDVA’s </a:t>
            </a:r>
            <a:r>
              <a:rPr lang="en-US" altLang="en-US" dirty="0"/>
              <a:t>Contracted Licensed Mental Health Providers serve veterans and families by providing no cost counseling services in Washington State communities.  Currently we have </a:t>
            </a:r>
            <a:r>
              <a:rPr lang="en-US" altLang="en-US" b="1" dirty="0"/>
              <a:t>41</a:t>
            </a:r>
            <a:r>
              <a:rPr lang="en-US" altLang="en-US" dirty="0"/>
              <a:t> contracted community providers.  Veterans and families can self-refer to these counselors and can find a list on the WDVA website.</a:t>
            </a:r>
          </a:p>
          <a:p>
            <a:endParaRPr lang="en-US" dirty="0"/>
          </a:p>
          <a:p>
            <a:pPr defTabSz="949338">
              <a:defRPr/>
            </a:pPr>
            <a:r>
              <a:rPr lang="en-US" altLang="en-US" dirty="0"/>
              <a:t>The </a:t>
            </a:r>
            <a:r>
              <a:rPr lang="en-US" altLang="en-US" b="1" dirty="0"/>
              <a:t>Veterans Training Support Center </a:t>
            </a:r>
            <a:r>
              <a:rPr lang="en-US" altLang="en-US" dirty="0"/>
              <a:t>(VTSC) offers no-cost training thanks to a grant from King County Veterans Services.  While the training is targeted toward King County, they are available virtually to veterans, families, and those serving veterans and families in Washington State.</a:t>
            </a:r>
          </a:p>
          <a:p>
            <a:endParaRPr lang="en-US" dirty="0"/>
          </a:p>
          <a:p>
            <a:pPr algn="l">
              <a:buFont typeface="Arial" panose="020B0604020202020204" pitchFamily="34" charset="0"/>
              <a:buNone/>
            </a:pPr>
            <a:r>
              <a:rPr lang="en-US" dirty="0"/>
              <a:t>Our </a:t>
            </a:r>
            <a:r>
              <a:rPr lang="en-US" b="1" dirty="0"/>
              <a:t>Brain Injury &amp; Recovery Program </a:t>
            </a:r>
            <a:r>
              <a:rPr lang="en-US" dirty="0">
                <a:solidFill>
                  <a:srgbClr val="607830"/>
                </a:solidFill>
              </a:rPr>
              <a:t>provides </a:t>
            </a:r>
            <a:r>
              <a:rPr lang="en-US" dirty="0">
                <a:solidFill>
                  <a:srgbClr val="363636"/>
                </a:solidFill>
              </a:rPr>
              <a:t>one on one support, resources and referrals.  In addition, the program supports the groups and agencies that are out there doing great things for our vets including providing training and advice to any agency, group, summit, or conference.</a:t>
            </a:r>
          </a:p>
        </p:txBody>
      </p:sp>
      <p:sp>
        <p:nvSpPr>
          <p:cNvPr id="4" name="Slide Number Placeholder 3"/>
          <p:cNvSpPr>
            <a:spLocks noGrp="1"/>
          </p:cNvSpPr>
          <p:nvPr>
            <p:ph type="sldNum" sz="quarter" idx="5"/>
          </p:nvPr>
        </p:nvSpPr>
        <p:spPr/>
        <p:txBody>
          <a:bodyPr/>
          <a:lstStyle/>
          <a:p>
            <a:fld id="{3B1E1569-50BB-405B-A949-8770CE264340}" type="slidenum">
              <a:rPr lang="en-US" smtClean="0"/>
              <a:t>15</a:t>
            </a:fld>
            <a:endParaRPr lang="en-US"/>
          </a:p>
        </p:txBody>
      </p:sp>
    </p:spTree>
    <p:extLst>
      <p:ext uri="{BB962C8B-B14F-4D97-AF65-F5344CB8AC3E}">
        <p14:creationId xmlns:p14="http://schemas.microsoft.com/office/powerpoint/2010/main" val="3765299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tandar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157102"/>
          </a:xfrm>
          <a:prstGeom prst="rect">
            <a:avLst/>
          </a:prstGeom>
        </p:spPr>
        <p:txBody>
          <a:bodyPr anchor="b"/>
          <a:lstStyle>
            <a:lvl1pPr algn="l">
              <a:defRPr sz="4500"/>
            </a:lvl1pPr>
          </a:lstStyle>
          <a:p>
            <a:r>
              <a:rPr lang="en-US" dirty="0"/>
              <a:t>Presentation title</a:t>
            </a:r>
          </a:p>
        </p:txBody>
      </p:sp>
      <p:sp>
        <p:nvSpPr>
          <p:cNvPr id="3" name="Subtitle 2"/>
          <p:cNvSpPr>
            <a:spLocks noGrp="1"/>
          </p:cNvSpPr>
          <p:nvPr>
            <p:ph type="subTitle" idx="1" hasCustomPrompt="1"/>
          </p:nvPr>
        </p:nvSpPr>
        <p:spPr>
          <a:xfrm>
            <a:off x="1143000" y="3375157"/>
            <a:ext cx="6858000" cy="481824"/>
          </a:xfrm>
          <a:prstGeom prst="rect">
            <a:avLst/>
          </a:prstGeom>
        </p:spPr>
        <p:txBody>
          <a:bodyPr anchor="b">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8" name="Text Placeholder 7"/>
          <p:cNvSpPr>
            <a:spLocks noGrp="1"/>
          </p:cNvSpPr>
          <p:nvPr>
            <p:ph type="body" sz="quarter" idx="13" hasCustomPrompt="1"/>
          </p:nvPr>
        </p:nvSpPr>
        <p:spPr>
          <a:xfrm>
            <a:off x="1143000" y="3946525"/>
            <a:ext cx="6858000" cy="384843"/>
          </a:xfrm>
        </p:spPr>
        <p:txBody>
          <a:bodyPr anchor="b">
            <a:normAutofit/>
          </a:bodyPr>
          <a:lstStyle>
            <a:lvl1pPr marL="0" indent="0">
              <a:buNone/>
              <a:defRPr sz="1500"/>
            </a:lvl1pPr>
          </a:lstStyle>
          <a:p>
            <a:pPr lvl="0"/>
            <a:r>
              <a:rPr lang="en-US" dirty="0"/>
              <a:t>Presenter</a:t>
            </a:r>
          </a:p>
        </p:txBody>
      </p:sp>
      <p:cxnSp>
        <p:nvCxnSpPr>
          <p:cNvPr id="9" name="Straight Connector 8"/>
          <p:cNvCxnSpPr/>
          <p:nvPr userDrawn="1"/>
        </p:nvCxnSpPr>
        <p:spPr>
          <a:xfrm>
            <a:off x="1143000" y="3279465"/>
            <a:ext cx="6858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 Placeholder 7"/>
          <p:cNvSpPr>
            <a:spLocks noGrp="1"/>
          </p:cNvSpPr>
          <p:nvPr>
            <p:ph type="body" sz="quarter" idx="14" hasCustomPrompt="1"/>
          </p:nvPr>
        </p:nvSpPr>
        <p:spPr>
          <a:xfrm>
            <a:off x="1143000" y="4420914"/>
            <a:ext cx="6858000" cy="384843"/>
          </a:xfrm>
        </p:spPr>
        <p:txBody>
          <a:bodyPr anchor="b">
            <a:normAutofit/>
          </a:bodyPr>
          <a:lstStyle>
            <a:lvl1pPr marL="0" indent="0">
              <a:buNone/>
              <a:defRPr sz="1500"/>
            </a:lvl1pPr>
          </a:lstStyle>
          <a:p>
            <a:pPr lvl="0"/>
            <a:r>
              <a:rPr lang="en-US" dirty="0"/>
              <a:t>Date</a:t>
            </a:r>
          </a:p>
        </p:txBody>
      </p:sp>
    </p:spTree>
    <p:extLst>
      <p:ext uri="{BB962C8B-B14F-4D97-AF65-F5344CB8AC3E}">
        <p14:creationId xmlns:p14="http://schemas.microsoft.com/office/powerpoint/2010/main" val="21679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Column with Chart/Graph">
    <p:spTree>
      <p:nvGrpSpPr>
        <p:cNvPr id="1" name=""/>
        <p:cNvGrpSpPr/>
        <p:nvPr/>
      </p:nvGrpSpPr>
      <p:grpSpPr>
        <a:xfrm>
          <a:off x="0" y="0"/>
          <a:ext cx="0" cy="0"/>
          <a:chOff x="0" y="0"/>
          <a:chExt cx="0" cy="0"/>
        </a:xfrm>
      </p:grpSpPr>
      <p:sp>
        <p:nvSpPr>
          <p:cNvPr id="20" name="Content Placeholder 19"/>
          <p:cNvSpPr>
            <a:spLocks noGrp="1"/>
          </p:cNvSpPr>
          <p:nvPr>
            <p:ph sz="quarter" idx="13" hasCustomPrompt="1"/>
          </p:nvPr>
        </p:nvSpPr>
        <p:spPr>
          <a:xfrm>
            <a:off x="721896" y="1100033"/>
            <a:ext cx="3516730" cy="4703600"/>
          </a:xfrm>
        </p:spPr>
        <p:txBody>
          <a:bodyPr/>
          <a:lstStyle>
            <a:lvl1pPr marL="0" indent="0">
              <a:buNone/>
              <a:defRPr/>
            </a:lvl1pPr>
          </a:lstStyle>
          <a:p>
            <a:pPr lvl="0"/>
            <a:r>
              <a:rPr lang="en-US" dirty="0"/>
              <a:t>Text</a:t>
            </a:r>
          </a:p>
        </p:txBody>
      </p:sp>
      <p:sp>
        <p:nvSpPr>
          <p:cNvPr id="8" name="Chart Placeholder 7"/>
          <p:cNvSpPr>
            <a:spLocks noGrp="1"/>
          </p:cNvSpPr>
          <p:nvPr>
            <p:ph type="chart" sz="quarter" idx="19"/>
          </p:nvPr>
        </p:nvSpPr>
        <p:spPr>
          <a:xfrm>
            <a:off x="4530749" y="1363802"/>
            <a:ext cx="3891357" cy="4025667"/>
          </a:xfrm>
        </p:spPr>
        <p:txBody>
          <a:bodyPr anchor="ctr"/>
          <a:lstStyle>
            <a:lvl1pPr marL="0" indent="0">
              <a:buNone/>
              <a:defRPr sz="1800" baseline="0">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9" name="Straight Connector 18"/>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8" name="Date Placeholder 17"/>
          <p:cNvSpPr>
            <a:spLocks noGrp="1"/>
          </p:cNvSpPr>
          <p:nvPr>
            <p:ph type="dt" sz="half" idx="21"/>
          </p:nvPr>
        </p:nvSpPr>
        <p:spPr/>
        <p:txBody>
          <a:bodyPr/>
          <a:lstStyle/>
          <a:p>
            <a:r>
              <a:rPr lang="en-US"/>
              <a:t>2/11/2021</a:t>
            </a:r>
            <a:endParaRPr lang="en-US" dirty="0"/>
          </a:p>
        </p:txBody>
      </p:sp>
      <p:sp>
        <p:nvSpPr>
          <p:cNvPr id="21" name="Footer Placeholder 20"/>
          <p:cNvSpPr>
            <a:spLocks noGrp="1"/>
          </p:cNvSpPr>
          <p:nvPr>
            <p:ph type="ftr" sz="quarter" idx="22"/>
          </p:nvPr>
        </p:nvSpPr>
        <p:spPr/>
        <p:txBody>
          <a:bodyPr/>
          <a:lstStyle/>
          <a:p>
            <a:r>
              <a:rPr lang="en-US"/>
              <a:t>Veterans Advisory Board 1/11/2024</a:t>
            </a:r>
            <a:endParaRPr lang="en-US" dirty="0"/>
          </a:p>
        </p:txBody>
      </p:sp>
      <p:sp>
        <p:nvSpPr>
          <p:cNvPr id="22" name="Slide Number Placeholder 21"/>
          <p:cNvSpPr>
            <a:spLocks noGrp="1"/>
          </p:cNvSpPr>
          <p:nvPr>
            <p:ph type="sldNum" sz="quarter" idx="23"/>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029286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Graph with Text Below">
    <p:spTree>
      <p:nvGrpSpPr>
        <p:cNvPr id="1" name=""/>
        <p:cNvGrpSpPr/>
        <p:nvPr/>
      </p:nvGrpSpPr>
      <p:grpSpPr>
        <a:xfrm>
          <a:off x="0" y="0"/>
          <a:ext cx="0" cy="0"/>
          <a:chOff x="0" y="0"/>
          <a:chExt cx="0" cy="0"/>
        </a:xfrm>
      </p:grpSpPr>
      <p:sp>
        <p:nvSpPr>
          <p:cNvPr id="20" name="Content Placeholder 19"/>
          <p:cNvSpPr>
            <a:spLocks noGrp="1"/>
          </p:cNvSpPr>
          <p:nvPr>
            <p:ph sz="quarter" idx="13" hasCustomPrompt="1"/>
          </p:nvPr>
        </p:nvSpPr>
        <p:spPr>
          <a:xfrm>
            <a:off x="721896" y="5352254"/>
            <a:ext cx="7700210" cy="508764"/>
          </a:xfrm>
        </p:spPr>
        <p:txBody>
          <a:bodyPr/>
          <a:lstStyle>
            <a:lvl1pPr marL="0" indent="0">
              <a:buNone/>
              <a:defRPr/>
            </a:lvl1pPr>
          </a:lstStyle>
          <a:p>
            <a:pPr lvl="0"/>
            <a:r>
              <a:rPr lang="en-US" dirty="0"/>
              <a:t>Caption</a:t>
            </a:r>
          </a:p>
        </p:txBody>
      </p:sp>
      <p:sp>
        <p:nvSpPr>
          <p:cNvPr id="8" name="Chart Placeholder 7"/>
          <p:cNvSpPr>
            <a:spLocks noGrp="1"/>
          </p:cNvSpPr>
          <p:nvPr>
            <p:ph type="chart" sz="quarter" idx="19" hasCustomPrompt="1"/>
          </p:nvPr>
        </p:nvSpPr>
        <p:spPr>
          <a:xfrm>
            <a:off x="721896" y="1132146"/>
            <a:ext cx="7700210" cy="4049454"/>
          </a:xfrm>
        </p:spPr>
        <p:txBody>
          <a:bodyPr anchor="ctr">
            <a:normAutofit/>
          </a:bodyPr>
          <a:lstStyle>
            <a:lvl1pPr marL="0" indent="0">
              <a:buNone/>
              <a:defRPr sz="1800" baseline="0">
                <a:sym typeface="Wingdings"/>
              </a:defRPr>
            </a:lvl1pPr>
          </a:lstStyle>
          <a:p>
            <a:r>
              <a:rPr lang="en-US" dirty="0"/>
              <a:t>Click icon to create a chart/graph </a:t>
            </a:r>
          </a:p>
        </p:txBody>
      </p:sp>
      <p:sp>
        <p:nvSpPr>
          <p:cNvPr id="3" name="Title 2"/>
          <p:cNvSpPr>
            <a:spLocks noGrp="1"/>
          </p:cNvSpPr>
          <p:nvPr>
            <p:ph type="title" hasCustomPrompt="1"/>
          </p:nvPr>
        </p:nvSpPr>
        <p:spPr/>
        <p:txBody>
          <a:bodyPr/>
          <a:lstStyle/>
          <a:p>
            <a:r>
              <a:rPr lang="en-US" dirty="0"/>
              <a:t>Slide title</a:t>
            </a:r>
          </a:p>
        </p:txBody>
      </p:sp>
      <p:cxnSp>
        <p:nvCxnSpPr>
          <p:cNvPr id="12" name="Straight Connector 11"/>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0"/>
          </p:nvPr>
        </p:nvSpPr>
        <p:spPr/>
        <p:txBody>
          <a:bodyPr/>
          <a:lstStyle/>
          <a:p>
            <a:r>
              <a:rPr lang="en-US"/>
              <a:t>2/11/2021</a:t>
            </a:r>
            <a:endParaRPr lang="en-US" dirty="0"/>
          </a:p>
        </p:txBody>
      </p:sp>
      <p:sp>
        <p:nvSpPr>
          <p:cNvPr id="9" name="Footer Placeholder 8"/>
          <p:cNvSpPr>
            <a:spLocks noGrp="1"/>
          </p:cNvSpPr>
          <p:nvPr>
            <p:ph type="ftr" sz="quarter" idx="21"/>
          </p:nvPr>
        </p:nvSpPr>
        <p:spPr/>
        <p:txBody>
          <a:bodyPr/>
          <a:lstStyle/>
          <a:p>
            <a:r>
              <a:rPr lang="en-US"/>
              <a:t>Veterans Advisory Board 1/11/2024</a:t>
            </a:r>
            <a:endParaRPr lang="en-US" dirty="0"/>
          </a:p>
        </p:txBody>
      </p:sp>
      <p:sp>
        <p:nvSpPr>
          <p:cNvPr id="11" name="Slide Number Placeholder 10"/>
          <p:cNvSpPr>
            <a:spLocks noGrp="1"/>
          </p:cNvSpPr>
          <p:nvPr>
            <p:ph type="sldNum" sz="quarter" idx="2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855480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s with Captio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80" y="5244887"/>
            <a:ext cx="3689643" cy="693798"/>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5" name="Text Placeholder 4"/>
          <p:cNvSpPr>
            <a:spLocks noGrp="1"/>
          </p:cNvSpPr>
          <p:nvPr>
            <p:ph type="body" sz="quarter" idx="3" hasCustomPrompt="1"/>
          </p:nvPr>
        </p:nvSpPr>
        <p:spPr>
          <a:xfrm>
            <a:off x="4722507" y="5244887"/>
            <a:ext cx="3707814" cy="693798"/>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5" name="Picture Placeholder 14"/>
          <p:cNvSpPr>
            <a:spLocks noGrp="1"/>
          </p:cNvSpPr>
          <p:nvPr>
            <p:ph type="pic" sz="quarter" idx="13"/>
          </p:nvPr>
        </p:nvSpPr>
        <p:spPr>
          <a:xfrm>
            <a:off x="721895" y="1148159"/>
            <a:ext cx="3690780" cy="3960107"/>
          </a:xfrm>
          <a:solidFill>
            <a:srgbClr val="D8872A">
              <a:alpha val="29804"/>
            </a:srgbClr>
          </a:solidFill>
        </p:spPr>
        <p:txBody>
          <a:bodyPr anchor="ctr">
            <a:normAutofit/>
          </a:bodyPr>
          <a:lstStyle>
            <a:lvl1pPr marL="0" indent="0">
              <a:buNone/>
              <a:defRPr sz="1875">
                <a:sym typeface="Wingdings"/>
              </a:defRPr>
            </a:lvl1pPr>
          </a:lstStyle>
          <a:p>
            <a:endParaRPr lang="en-US" dirty="0"/>
          </a:p>
        </p:txBody>
      </p:sp>
      <p:sp>
        <p:nvSpPr>
          <p:cNvPr id="16" name="Picture Placeholder 14"/>
          <p:cNvSpPr>
            <a:spLocks noGrp="1"/>
          </p:cNvSpPr>
          <p:nvPr>
            <p:ph type="pic" sz="quarter" idx="14"/>
          </p:nvPr>
        </p:nvSpPr>
        <p:spPr>
          <a:xfrm>
            <a:off x="4731326" y="1148159"/>
            <a:ext cx="3690780" cy="3960107"/>
          </a:xfrm>
          <a:solidFill>
            <a:srgbClr val="D8872A">
              <a:alpha val="29804"/>
            </a:srgbClr>
          </a:solidFill>
        </p:spPr>
        <p:txBody>
          <a:bodyPr anchor="ctr">
            <a:normAutofit/>
          </a:bodyPr>
          <a:lstStyle>
            <a:lvl1pPr marL="0" indent="0">
              <a:buNone/>
              <a:defRPr sz="1875">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9" name="Date Placeholder 18"/>
          <p:cNvSpPr>
            <a:spLocks noGrp="1"/>
          </p:cNvSpPr>
          <p:nvPr>
            <p:ph type="dt" sz="half" idx="15"/>
          </p:nvPr>
        </p:nvSpPr>
        <p:spPr/>
        <p:txBody>
          <a:bodyPr/>
          <a:lstStyle/>
          <a:p>
            <a:r>
              <a:rPr lang="en-US"/>
              <a:t>2/11/2021</a:t>
            </a:r>
            <a:endParaRPr lang="en-US" dirty="0"/>
          </a:p>
        </p:txBody>
      </p:sp>
      <p:sp>
        <p:nvSpPr>
          <p:cNvPr id="20" name="Footer Placeholder 19"/>
          <p:cNvSpPr>
            <a:spLocks noGrp="1"/>
          </p:cNvSpPr>
          <p:nvPr>
            <p:ph type="ftr" sz="quarter" idx="16"/>
          </p:nvPr>
        </p:nvSpPr>
        <p:spPr/>
        <p:txBody>
          <a:bodyPr/>
          <a:lstStyle/>
          <a:p>
            <a:r>
              <a:rPr lang="en-US"/>
              <a:t>Veterans Advisory Board 1/11/2024</a:t>
            </a:r>
            <a:endParaRPr lang="en-US" dirty="0"/>
          </a:p>
        </p:txBody>
      </p:sp>
      <p:sp>
        <p:nvSpPr>
          <p:cNvPr id="21" name="Slide Number Placeholder 20"/>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529580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image and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80" y="1127534"/>
            <a:ext cx="3689643" cy="4693164"/>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6" name="Picture Placeholder 14"/>
          <p:cNvSpPr>
            <a:spLocks noGrp="1"/>
          </p:cNvSpPr>
          <p:nvPr>
            <p:ph type="pic" sz="quarter" idx="14"/>
          </p:nvPr>
        </p:nvSpPr>
        <p:spPr>
          <a:xfrm>
            <a:off x="4731326" y="1127534"/>
            <a:ext cx="3690780" cy="4693164"/>
          </a:xfrm>
          <a:solidFill>
            <a:srgbClr val="D8872A">
              <a:alpha val="29804"/>
            </a:srgbClr>
          </a:solidFill>
        </p:spPr>
        <p:txBody>
          <a:bodyPr anchor="ctr">
            <a:normAutofit/>
          </a:bodyPr>
          <a:lstStyle>
            <a:lvl1pPr marL="0" indent="0">
              <a:buNone/>
              <a:defRPr sz="1875" baseline="0">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9" name="Date Placeholder 18"/>
          <p:cNvSpPr>
            <a:spLocks noGrp="1"/>
          </p:cNvSpPr>
          <p:nvPr>
            <p:ph type="dt" sz="half" idx="15"/>
          </p:nvPr>
        </p:nvSpPr>
        <p:spPr/>
        <p:txBody>
          <a:bodyPr/>
          <a:lstStyle/>
          <a:p>
            <a:r>
              <a:rPr lang="en-US"/>
              <a:t>2/11/2021</a:t>
            </a:r>
            <a:endParaRPr lang="en-US" dirty="0"/>
          </a:p>
        </p:txBody>
      </p:sp>
      <p:sp>
        <p:nvSpPr>
          <p:cNvPr id="20" name="Footer Placeholder 19"/>
          <p:cNvSpPr>
            <a:spLocks noGrp="1"/>
          </p:cNvSpPr>
          <p:nvPr>
            <p:ph type="ftr" sz="quarter" idx="16"/>
          </p:nvPr>
        </p:nvSpPr>
        <p:spPr/>
        <p:txBody>
          <a:bodyPr/>
          <a:lstStyle/>
          <a:p>
            <a:r>
              <a:rPr lang="en-US"/>
              <a:t>Veterans Advisory Board 1/11/2024</a:t>
            </a:r>
            <a:endParaRPr lang="en-US" dirty="0"/>
          </a:p>
        </p:txBody>
      </p:sp>
      <p:sp>
        <p:nvSpPr>
          <p:cNvPr id="21" name="Slide Number Placeholder 20"/>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490910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3 Imag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1897" y="1237535"/>
            <a:ext cx="5169242" cy="4494671"/>
          </a:xfrm>
        </p:spPr>
        <p:txBody>
          <a:bodyPr/>
          <a:lstStyle>
            <a:lvl1pPr>
              <a:defRPr b="1"/>
            </a:lvl1pPr>
          </a:lstStyle>
          <a:p>
            <a:pPr lvl="0"/>
            <a:r>
              <a:rPr lang="en-US" dirty="0"/>
              <a:t>First level text</a:t>
            </a:r>
          </a:p>
          <a:p>
            <a:pPr lvl="1"/>
            <a:r>
              <a:rPr lang="en-US" dirty="0"/>
              <a:t>Second level text</a:t>
            </a:r>
          </a:p>
          <a:p>
            <a:pPr lvl="2"/>
            <a:r>
              <a:rPr lang="en-US" dirty="0"/>
              <a:t>Third level text</a:t>
            </a:r>
          </a:p>
          <a:p>
            <a:pPr lvl="3"/>
            <a:r>
              <a:rPr lang="en-US" dirty="0"/>
              <a:t>Fourth level text</a:t>
            </a:r>
          </a:p>
          <a:p>
            <a:pPr lvl="4"/>
            <a:r>
              <a:rPr lang="en-US" dirty="0"/>
              <a:t>Fifth level text</a:t>
            </a:r>
          </a:p>
        </p:txBody>
      </p:sp>
      <p:sp>
        <p:nvSpPr>
          <p:cNvPr id="12" name="Title 11"/>
          <p:cNvSpPr>
            <a:spLocks noGrp="1"/>
          </p:cNvSpPr>
          <p:nvPr>
            <p:ph type="title" hasCustomPrompt="1"/>
          </p:nvPr>
        </p:nvSpPr>
        <p:spPr/>
        <p:txBody>
          <a:bodyPr/>
          <a:lstStyle/>
          <a:p>
            <a:r>
              <a:rPr lang="en-US" dirty="0"/>
              <a:t>Slide title</a:t>
            </a:r>
          </a:p>
        </p:txBody>
      </p:sp>
      <p:cxnSp>
        <p:nvCxnSpPr>
          <p:cNvPr id="16" name="Straight Connector 15"/>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3" name="Date Placeholder 12"/>
          <p:cNvSpPr>
            <a:spLocks noGrp="1"/>
          </p:cNvSpPr>
          <p:nvPr>
            <p:ph type="dt" sz="half" idx="16"/>
          </p:nvPr>
        </p:nvSpPr>
        <p:spPr/>
        <p:txBody>
          <a:bodyPr/>
          <a:lstStyle/>
          <a:p>
            <a:r>
              <a:rPr lang="en-US"/>
              <a:t>2/11/2021</a:t>
            </a:r>
            <a:endParaRPr lang="en-US" dirty="0"/>
          </a:p>
        </p:txBody>
      </p:sp>
      <p:sp>
        <p:nvSpPr>
          <p:cNvPr id="14" name="Footer Placeholder 13"/>
          <p:cNvSpPr>
            <a:spLocks noGrp="1"/>
          </p:cNvSpPr>
          <p:nvPr>
            <p:ph type="ftr" sz="quarter" idx="17"/>
          </p:nvPr>
        </p:nvSpPr>
        <p:spPr/>
        <p:txBody>
          <a:bodyPr/>
          <a:lstStyle/>
          <a:p>
            <a:r>
              <a:rPr lang="en-US"/>
              <a:t>Veterans Advisory Board 1/11/2024</a:t>
            </a:r>
            <a:endParaRPr lang="en-US" dirty="0"/>
          </a:p>
        </p:txBody>
      </p:sp>
      <p:sp>
        <p:nvSpPr>
          <p:cNvPr id="15" name="Slide Number Placeholder 14"/>
          <p:cNvSpPr>
            <a:spLocks noGrp="1"/>
          </p:cNvSpPr>
          <p:nvPr>
            <p:ph type="sldNum" sz="quarter" idx="18"/>
          </p:nvPr>
        </p:nvSpPr>
        <p:spPr/>
        <p:txBody>
          <a:bodyPr/>
          <a:lstStyle/>
          <a:p>
            <a:fld id="{BD3A08C5-CC68-3947-88A8-A9E34C1A68A7}" type="slidenum">
              <a:rPr lang="en-US" smtClean="0"/>
              <a:pPr/>
              <a:t>‹#›</a:t>
            </a:fld>
            <a:endParaRPr lang="en-US" dirty="0"/>
          </a:p>
        </p:txBody>
      </p:sp>
      <p:sp>
        <p:nvSpPr>
          <p:cNvPr id="18" name="Picture Placeholder 10"/>
          <p:cNvSpPr>
            <a:spLocks noGrp="1"/>
          </p:cNvSpPr>
          <p:nvPr>
            <p:ph type="pic" sz="quarter" idx="20"/>
          </p:nvPr>
        </p:nvSpPr>
        <p:spPr>
          <a:xfrm>
            <a:off x="6029541" y="1243753"/>
            <a:ext cx="2392565" cy="1401124"/>
          </a:xfrm>
          <a:solidFill>
            <a:srgbClr val="D8872A">
              <a:alpha val="29804"/>
            </a:srgbClr>
          </a:solidFill>
        </p:spPr>
        <p:txBody>
          <a:bodyPr anchor="ctr">
            <a:normAutofit/>
          </a:bodyPr>
          <a:lstStyle>
            <a:lvl1pPr marL="0" indent="0">
              <a:buNone/>
              <a:defRPr sz="1013">
                <a:sym typeface="Wingdings"/>
              </a:defRPr>
            </a:lvl1pPr>
          </a:lstStyle>
          <a:p>
            <a:endParaRPr lang="en-US" dirty="0"/>
          </a:p>
        </p:txBody>
      </p:sp>
      <p:sp>
        <p:nvSpPr>
          <p:cNvPr id="20" name="Picture Placeholder 10"/>
          <p:cNvSpPr>
            <a:spLocks noGrp="1"/>
          </p:cNvSpPr>
          <p:nvPr>
            <p:ph type="pic" sz="quarter" idx="21"/>
          </p:nvPr>
        </p:nvSpPr>
        <p:spPr>
          <a:xfrm>
            <a:off x="6029541" y="2787417"/>
            <a:ext cx="2392565" cy="1401124"/>
          </a:xfrm>
          <a:solidFill>
            <a:srgbClr val="D8872A">
              <a:alpha val="29804"/>
            </a:srgbClr>
          </a:solidFill>
        </p:spPr>
        <p:txBody>
          <a:bodyPr anchor="ctr">
            <a:normAutofit/>
          </a:bodyPr>
          <a:lstStyle>
            <a:lvl1pPr marL="0" indent="0">
              <a:buNone/>
              <a:defRPr sz="1013">
                <a:sym typeface="Wingdings"/>
              </a:defRPr>
            </a:lvl1pPr>
          </a:lstStyle>
          <a:p>
            <a:endParaRPr lang="en-US" dirty="0"/>
          </a:p>
        </p:txBody>
      </p:sp>
      <p:sp>
        <p:nvSpPr>
          <p:cNvPr id="22" name="Picture Placeholder 10"/>
          <p:cNvSpPr>
            <a:spLocks noGrp="1"/>
          </p:cNvSpPr>
          <p:nvPr>
            <p:ph type="pic" sz="quarter" idx="22"/>
          </p:nvPr>
        </p:nvSpPr>
        <p:spPr>
          <a:xfrm>
            <a:off x="6029541" y="4331082"/>
            <a:ext cx="2392565" cy="1401124"/>
          </a:xfrm>
          <a:solidFill>
            <a:srgbClr val="D8872A">
              <a:alpha val="29804"/>
            </a:srgbClr>
          </a:solidFill>
        </p:spPr>
        <p:txBody>
          <a:bodyPr anchor="ctr">
            <a:normAutofit/>
          </a:bodyPr>
          <a:lstStyle>
            <a:lvl1pPr marL="0" indent="0">
              <a:buNone/>
              <a:defRPr sz="1013">
                <a:sym typeface="Wingdings"/>
              </a:defRPr>
            </a:lvl1pPr>
          </a:lstStyle>
          <a:p>
            <a:endParaRPr lang="en-US" dirty="0"/>
          </a:p>
        </p:txBody>
      </p:sp>
    </p:spTree>
    <p:extLst>
      <p:ext uri="{BB962C8B-B14F-4D97-AF65-F5344CB8AC3E}">
        <p14:creationId xmlns:p14="http://schemas.microsoft.com/office/powerpoint/2010/main" val="1580814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665503"/>
            <a:ext cx="6858000" cy="2157102"/>
          </a:xfrm>
          <a:prstGeom prst="rect">
            <a:avLst/>
          </a:prstGeom>
        </p:spPr>
        <p:txBody>
          <a:bodyPr anchor="b"/>
          <a:lstStyle>
            <a:lvl1pPr algn="l">
              <a:defRPr sz="4500"/>
            </a:lvl1pPr>
          </a:lstStyle>
          <a:p>
            <a:r>
              <a:rPr lang="en-US" dirty="0"/>
              <a:t>Section title</a:t>
            </a:r>
          </a:p>
        </p:txBody>
      </p:sp>
      <p:sp>
        <p:nvSpPr>
          <p:cNvPr id="4" name="Date Placeholder 3"/>
          <p:cNvSpPr>
            <a:spLocks noGrp="1"/>
          </p:cNvSpPr>
          <p:nvPr>
            <p:ph type="dt" sz="half" idx="10"/>
          </p:nvPr>
        </p:nvSpPr>
        <p:spPr/>
        <p:txBody>
          <a:bodyPr/>
          <a:lstStyle/>
          <a:p>
            <a:r>
              <a:rPr lang="en-US"/>
              <a:t>2/11/2021</a:t>
            </a:r>
            <a:endParaRPr lang="en-US" dirty="0"/>
          </a:p>
        </p:txBody>
      </p:sp>
      <p:sp>
        <p:nvSpPr>
          <p:cNvPr id="5" name="Footer Placeholder 4"/>
          <p:cNvSpPr>
            <a:spLocks noGrp="1"/>
          </p:cNvSpPr>
          <p:nvPr>
            <p:ph type="ftr" sz="quarter" idx="11"/>
          </p:nvPr>
        </p:nvSpPr>
        <p:spPr/>
        <p:txBody>
          <a:bodyPr/>
          <a:lstStyle/>
          <a:p>
            <a:r>
              <a:rPr lang="en-US"/>
              <a:t>Veterans Advisory Board 1/11/2024</a:t>
            </a:r>
            <a:endParaRPr lang="en-US" dirty="0"/>
          </a:p>
        </p:txBody>
      </p:sp>
      <p:sp>
        <p:nvSpPr>
          <p:cNvPr id="6" name="Slide Number Placeholder 5"/>
          <p:cNvSpPr>
            <a:spLocks noGrp="1"/>
          </p:cNvSpPr>
          <p:nvPr>
            <p:ph type="sldNum" sz="quarter" idx="1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46919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 Placeholder 2"/>
          <p:cNvSpPr>
            <a:spLocks noGrp="1"/>
          </p:cNvSpPr>
          <p:nvPr>
            <p:ph type="body" sz="quarter" idx="17" hasCustomPrompt="1"/>
          </p:nvPr>
        </p:nvSpPr>
        <p:spPr>
          <a:xfrm>
            <a:off x="831898" y="3687731"/>
            <a:ext cx="7539533" cy="659493"/>
          </a:xfrm>
        </p:spPr>
        <p:txBody>
          <a:bodyPr anchor="b">
            <a:normAutofit/>
          </a:bodyPr>
          <a:lstStyle>
            <a:lvl1pPr marL="0" indent="0" algn="r">
              <a:buNone/>
              <a:defRPr sz="1350">
                <a:latin typeface="Garamond" charset="0"/>
                <a:ea typeface="Garamond" charset="0"/>
                <a:cs typeface="Garamond" charset="0"/>
              </a:defRPr>
            </a:lvl1pPr>
          </a:lstStyle>
          <a:p>
            <a:pPr lvl="0"/>
            <a:r>
              <a:rPr lang="en-US" dirty="0"/>
              <a:t>-Author</a:t>
            </a:r>
          </a:p>
        </p:txBody>
      </p:sp>
      <p:sp>
        <p:nvSpPr>
          <p:cNvPr id="5" name="Text Placeholder 4"/>
          <p:cNvSpPr>
            <a:spLocks noGrp="1"/>
          </p:cNvSpPr>
          <p:nvPr>
            <p:ph type="body" sz="quarter" idx="18" hasCustomPrompt="1"/>
          </p:nvPr>
        </p:nvSpPr>
        <p:spPr>
          <a:xfrm>
            <a:off x="831898" y="693739"/>
            <a:ext cx="7538991" cy="2860734"/>
          </a:xfrm>
        </p:spPr>
        <p:txBody>
          <a:bodyPr anchor="b">
            <a:normAutofit/>
          </a:bodyPr>
          <a:lstStyle>
            <a:lvl1pPr marL="0" indent="0">
              <a:buNone/>
              <a:defRPr sz="2700" b="0" i="1">
                <a:latin typeface="Garamond" charset="0"/>
                <a:ea typeface="Garamond" charset="0"/>
                <a:cs typeface="Garamond"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“Quote”</a:t>
            </a:r>
          </a:p>
        </p:txBody>
      </p:sp>
      <p:sp>
        <p:nvSpPr>
          <p:cNvPr id="12" name="Date Placeholder 11"/>
          <p:cNvSpPr>
            <a:spLocks noGrp="1"/>
          </p:cNvSpPr>
          <p:nvPr>
            <p:ph type="dt" sz="half" idx="19"/>
          </p:nvPr>
        </p:nvSpPr>
        <p:spPr/>
        <p:txBody>
          <a:bodyPr/>
          <a:lstStyle/>
          <a:p>
            <a:r>
              <a:rPr lang="en-US"/>
              <a:t>2/11/2021</a:t>
            </a:r>
            <a:endParaRPr lang="en-US" dirty="0"/>
          </a:p>
        </p:txBody>
      </p:sp>
      <p:sp>
        <p:nvSpPr>
          <p:cNvPr id="13" name="Footer Placeholder 12"/>
          <p:cNvSpPr>
            <a:spLocks noGrp="1"/>
          </p:cNvSpPr>
          <p:nvPr>
            <p:ph type="ftr" sz="quarter" idx="20"/>
          </p:nvPr>
        </p:nvSpPr>
        <p:spPr/>
        <p:txBody>
          <a:bodyPr/>
          <a:lstStyle/>
          <a:p>
            <a:r>
              <a:rPr lang="en-US"/>
              <a:t>Veterans Advisory Board 1/11/2024</a:t>
            </a:r>
            <a:endParaRPr lang="en-US" dirty="0"/>
          </a:p>
        </p:txBody>
      </p:sp>
      <p:sp>
        <p:nvSpPr>
          <p:cNvPr id="14" name="Slide Number Placeholder 13"/>
          <p:cNvSpPr>
            <a:spLocks noGrp="1"/>
          </p:cNvSpPr>
          <p:nvPr>
            <p:ph type="sldNum" sz="quarter" idx="21"/>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828337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665505"/>
            <a:ext cx="6858000" cy="1531459"/>
          </a:xfrm>
          <a:prstGeom prst="rect">
            <a:avLst/>
          </a:prstGeom>
        </p:spPr>
        <p:txBody>
          <a:bodyPr anchor="b"/>
          <a:lstStyle>
            <a:lvl1pPr algn="l">
              <a:defRPr sz="4500" baseline="0"/>
            </a:lvl1pPr>
          </a:lstStyle>
          <a:p>
            <a:r>
              <a:rPr lang="en-US" dirty="0"/>
              <a:t>Final slide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r>
              <a:rPr lang="en-US"/>
              <a:t>2/11/2021</a:t>
            </a:r>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r>
              <a:rPr lang="en-US"/>
              <a:t>Veterans Advisory Board 1/11/2024</a:t>
            </a:r>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BD3A08C5-CC68-3947-88A8-A9E34C1A68A7}" type="slidenum">
              <a:rPr lang="en-US" smtClean="0"/>
              <a:pPr/>
              <a:t>‹#›</a:t>
            </a:fld>
            <a:endParaRPr lang="en-US" dirty="0"/>
          </a:p>
        </p:txBody>
      </p:sp>
      <p:sp>
        <p:nvSpPr>
          <p:cNvPr id="7" name="Text Placeholder 4"/>
          <p:cNvSpPr>
            <a:spLocks noGrp="1"/>
          </p:cNvSpPr>
          <p:nvPr>
            <p:ph type="body" sz="quarter" idx="18" hasCustomPrompt="1"/>
          </p:nvPr>
        </p:nvSpPr>
        <p:spPr>
          <a:xfrm>
            <a:off x="1143001" y="3262032"/>
            <a:ext cx="6876261" cy="756271"/>
          </a:xfrm>
        </p:spPr>
        <p:txBody>
          <a:bodyPr anchor="b">
            <a:normAutofit/>
          </a:bodyPr>
          <a:lstStyle>
            <a:lvl1pPr marL="0" indent="0">
              <a:buNone/>
              <a:defRPr sz="2700"/>
            </a:lvl1pPr>
            <a:lvl2pPr marL="342900" indent="0">
              <a:buNone/>
              <a:defRPr/>
            </a:lvl2pPr>
            <a:lvl3pPr marL="685800" indent="0">
              <a:buNone/>
              <a:defRPr/>
            </a:lvl3pPr>
            <a:lvl4pPr marL="1028700" indent="0">
              <a:buNone/>
              <a:defRPr/>
            </a:lvl4pPr>
            <a:lvl5pPr marL="1371600" indent="0">
              <a:buNone/>
              <a:defRPr/>
            </a:lvl5pPr>
          </a:lstStyle>
          <a:p>
            <a:pPr lvl="0"/>
            <a:r>
              <a:rPr lang="en-US" dirty="0"/>
              <a:t>Subhead</a:t>
            </a:r>
          </a:p>
        </p:txBody>
      </p:sp>
      <p:sp>
        <p:nvSpPr>
          <p:cNvPr id="8" name="Text Placeholder 4"/>
          <p:cNvSpPr>
            <a:spLocks noGrp="1"/>
          </p:cNvSpPr>
          <p:nvPr>
            <p:ph type="body" sz="quarter" idx="19" hasCustomPrompt="1"/>
          </p:nvPr>
        </p:nvSpPr>
        <p:spPr>
          <a:xfrm>
            <a:off x="1143001" y="4018305"/>
            <a:ext cx="6876261" cy="1478165"/>
          </a:xfrm>
        </p:spPr>
        <p:txBody>
          <a:bodyPr anchor="b">
            <a:normAutofit/>
          </a:bodyPr>
          <a:lstStyle>
            <a:lvl1pPr marL="0" indent="0">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dirty="0"/>
              <a:t>Additional info</a:t>
            </a:r>
          </a:p>
        </p:txBody>
      </p:sp>
    </p:spTree>
    <p:extLst>
      <p:ext uri="{BB962C8B-B14F-4D97-AF65-F5344CB8AC3E}">
        <p14:creationId xmlns:p14="http://schemas.microsoft.com/office/powerpoint/2010/main" val="1636122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with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1895" y="365126"/>
            <a:ext cx="7700211" cy="673029"/>
          </a:xfrm>
        </p:spPr>
        <p:txBody>
          <a:bodyPr/>
          <a:lstStyle/>
          <a:p>
            <a:r>
              <a:rPr lang="en-US" dirty="0"/>
              <a:t>Slide title</a:t>
            </a:r>
          </a:p>
        </p:txBody>
      </p:sp>
      <p:sp>
        <p:nvSpPr>
          <p:cNvPr id="3" name="Date Placeholder 2"/>
          <p:cNvSpPr>
            <a:spLocks noGrp="1"/>
          </p:cNvSpPr>
          <p:nvPr>
            <p:ph type="dt" sz="half" idx="10"/>
          </p:nvPr>
        </p:nvSpPr>
        <p:spPr/>
        <p:txBody>
          <a:bodyPr/>
          <a:lstStyle/>
          <a:p>
            <a:r>
              <a:rPr lang="en-US"/>
              <a:t>2/11/2021</a:t>
            </a:r>
            <a:endParaRPr lang="en-US" dirty="0"/>
          </a:p>
        </p:txBody>
      </p:sp>
      <p:sp>
        <p:nvSpPr>
          <p:cNvPr id="4" name="Footer Placeholder 3"/>
          <p:cNvSpPr>
            <a:spLocks noGrp="1"/>
          </p:cNvSpPr>
          <p:nvPr>
            <p:ph type="ftr" sz="quarter" idx="11"/>
          </p:nvPr>
        </p:nvSpPr>
        <p:spPr/>
        <p:txBody>
          <a:bodyPr/>
          <a:lstStyle/>
          <a:p>
            <a:r>
              <a:rPr lang="en-US"/>
              <a:t>Veterans Advisory Board 1/11/2024</a:t>
            </a:r>
            <a:endParaRPr lang="en-US" dirty="0"/>
          </a:p>
        </p:txBody>
      </p:sp>
      <p:sp>
        <p:nvSpPr>
          <p:cNvPr id="5" name="Slide Number Placeholder 4"/>
          <p:cNvSpPr>
            <a:spLocks noGrp="1"/>
          </p:cNvSpPr>
          <p:nvPr>
            <p:ph type="sldNum" sz="quarter" idx="12"/>
          </p:nvPr>
        </p:nvSpPr>
        <p:spPr/>
        <p:txBody>
          <a:bodyPr/>
          <a:lstStyle/>
          <a:p>
            <a:fld id="{BD3A08C5-CC68-3947-88A8-A9E34C1A68A7}" type="slidenum">
              <a:rPr lang="en-US" smtClean="0"/>
              <a:pPr/>
              <a:t>‹#›</a:t>
            </a:fld>
            <a:endParaRPr lang="en-US" dirty="0"/>
          </a:p>
        </p:txBody>
      </p:sp>
      <p:cxnSp>
        <p:nvCxnSpPr>
          <p:cNvPr id="6" name="Straight Connector 5"/>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202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ith heading, short underlin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2/11/2021</a:t>
            </a:r>
            <a:endParaRPr lang="en-US" dirty="0"/>
          </a:p>
        </p:txBody>
      </p:sp>
      <p:sp>
        <p:nvSpPr>
          <p:cNvPr id="6" name="Footer Placeholder 5"/>
          <p:cNvSpPr>
            <a:spLocks noGrp="1"/>
          </p:cNvSpPr>
          <p:nvPr>
            <p:ph type="ftr" sz="quarter" idx="11"/>
          </p:nvPr>
        </p:nvSpPr>
        <p:spPr/>
        <p:txBody>
          <a:bodyPr/>
          <a:lstStyle/>
          <a:p>
            <a:r>
              <a:rPr lang="en-US"/>
              <a:t>Veterans Advisory Board 1/11/2024</a:t>
            </a:r>
            <a:endParaRPr lang="en-US" dirty="0"/>
          </a:p>
        </p:txBody>
      </p:sp>
      <p:sp>
        <p:nvSpPr>
          <p:cNvPr id="7" name="Slide Number Placeholder 6"/>
          <p:cNvSpPr>
            <a:spLocks noGrp="1"/>
          </p:cNvSpPr>
          <p:nvPr>
            <p:ph type="sldNum" sz="quarter" idx="12"/>
          </p:nvPr>
        </p:nvSpPr>
        <p:spPr/>
        <p:txBody>
          <a:bodyPr/>
          <a:lstStyle/>
          <a:p>
            <a:fld id="{BD3A08C5-CC68-3947-88A8-A9E34C1A68A7}" type="slidenum">
              <a:rPr lang="en-US" smtClean="0"/>
              <a:pPr/>
              <a:t>‹#›</a:t>
            </a:fld>
            <a:endParaRPr lang="en-US" dirty="0"/>
          </a:p>
        </p:txBody>
      </p:sp>
      <p:sp>
        <p:nvSpPr>
          <p:cNvPr id="8" name="Title 1"/>
          <p:cNvSpPr>
            <a:spLocks noGrp="1"/>
          </p:cNvSpPr>
          <p:nvPr>
            <p:ph type="title" hasCustomPrompt="1"/>
          </p:nvPr>
        </p:nvSpPr>
        <p:spPr>
          <a:xfrm>
            <a:off x="721895" y="365126"/>
            <a:ext cx="7700211" cy="673029"/>
          </a:xfrm>
        </p:spPr>
        <p:txBody>
          <a:bodyPr/>
          <a:lstStyle/>
          <a:p>
            <a:r>
              <a:rPr lang="en-US" dirty="0"/>
              <a:t>Slide title</a:t>
            </a:r>
          </a:p>
        </p:txBody>
      </p:sp>
      <p:cxnSp>
        <p:nvCxnSpPr>
          <p:cNvPr id="9" name="Straight Connector 8"/>
          <p:cNvCxnSpPr/>
          <p:nvPr userDrawn="1"/>
        </p:nvCxnSpPr>
        <p:spPr>
          <a:xfrm>
            <a:off x="721895" y="1038154"/>
            <a:ext cx="4532468"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60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721896" y="1120846"/>
            <a:ext cx="7700210" cy="4739180"/>
          </a:xfrm>
        </p:spPr>
        <p:txBody>
          <a:bodyPr>
            <a:normAutofit/>
          </a:bodyPr>
          <a:lstStyle>
            <a:lvl1pPr>
              <a:defRPr sz="2100"/>
            </a:lvl1pPr>
          </a:lstStyle>
          <a:p>
            <a:pPr lvl="0"/>
            <a:r>
              <a:rPr lang="en-US" dirty="0"/>
              <a:t>Point 1</a:t>
            </a:r>
          </a:p>
          <a:p>
            <a:pPr lvl="0"/>
            <a:r>
              <a:rPr lang="en-US" dirty="0"/>
              <a:t>Point 2</a:t>
            </a:r>
          </a:p>
          <a:p>
            <a:pPr lvl="0"/>
            <a:r>
              <a:rPr lang="en-US" dirty="0"/>
              <a:t>Point 3</a:t>
            </a:r>
          </a:p>
        </p:txBody>
      </p:sp>
      <p:cxnSp>
        <p:nvCxnSpPr>
          <p:cNvPr id="20" name="Straight Connector 19"/>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hasCustomPrompt="1"/>
          </p:nvPr>
        </p:nvSpPr>
        <p:spPr/>
        <p:txBody>
          <a:bodyPr/>
          <a:lstStyle/>
          <a:p>
            <a:r>
              <a:rPr lang="en-US" dirty="0"/>
              <a:t>Slide title</a:t>
            </a:r>
          </a:p>
        </p:txBody>
      </p:sp>
      <p:sp>
        <p:nvSpPr>
          <p:cNvPr id="12" name="Date Placeholder 11"/>
          <p:cNvSpPr>
            <a:spLocks noGrp="1"/>
          </p:cNvSpPr>
          <p:nvPr>
            <p:ph type="dt" sz="half" idx="14"/>
          </p:nvPr>
        </p:nvSpPr>
        <p:spPr/>
        <p:txBody>
          <a:bodyPr/>
          <a:lstStyle/>
          <a:p>
            <a:r>
              <a:rPr lang="en-US"/>
              <a:t>2/11/2021</a:t>
            </a:r>
            <a:endParaRPr lang="en-US" dirty="0"/>
          </a:p>
        </p:txBody>
      </p:sp>
      <p:sp>
        <p:nvSpPr>
          <p:cNvPr id="13" name="Footer Placeholder 12"/>
          <p:cNvSpPr>
            <a:spLocks noGrp="1"/>
          </p:cNvSpPr>
          <p:nvPr>
            <p:ph type="ftr" sz="quarter" idx="15"/>
          </p:nvPr>
        </p:nvSpPr>
        <p:spPr/>
        <p:txBody>
          <a:bodyPr/>
          <a:lstStyle/>
          <a:p>
            <a:r>
              <a:rPr lang="en-US"/>
              <a:t>Veterans Advisory Board 1/11/2024</a:t>
            </a:r>
            <a:endParaRPr lang="en-US" dirty="0"/>
          </a:p>
        </p:txBody>
      </p:sp>
      <p:sp>
        <p:nvSpPr>
          <p:cNvPr id="14" name="Slide Number Placeholder 13"/>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82672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2/11/2021</a:t>
            </a:r>
            <a:endParaRPr lang="en-US" dirty="0"/>
          </a:p>
        </p:txBody>
      </p:sp>
      <p:sp>
        <p:nvSpPr>
          <p:cNvPr id="4" name="Footer Placeholder 3"/>
          <p:cNvSpPr>
            <a:spLocks noGrp="1"/>
          </p:cNvSpPr>
          <p:nvPr>
            <p:ph type="ftr" sz="quarter" idx="11"/>
          </p:nvPr>
        </p:nvSpPr>
        <p:spPr/>
        <p:txBody>
          <a:bodyPr/>
          <a:lstStyle/>
          <a:p>
            <a:r>
              <a:rPr lang="en-US"/>
              <a:t>Veterans Advisory Board 1/11/2024</a:t>
            </a:r>
            <a:endParaRPr lang="en-US" dirty="0"/>
          </a:p>
        </p:txBody>
      </p:sp>
      <p:sp>
        <p:nvSpPr>
          <p:cNvPr id="5" name="Slide Number Placeholder 4"/>
          <p:cNvSpPr>
            <a:spLocks noGrp="1"/>
          </p:cNvSpPr>
          <p:nvPr>
            <p:ph type="sldNum" sz="quarter" idx="1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771260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5677B-B0B2-7421-49B8-88CCC07EA95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F116FE1-4CB1-1707-709B-459233E66FB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5F0E8D0-5DAD-8DC4-B4E0-D2295D425734}"/>
              </a:ext>
            </a:extLst>
          </p:cNvPr>
          <p:cNvSpPr>
            <a:spLocks noGrp="1"/>
          </p:cNvSpPr>
          <p:nvPr>
            <p:ph type="dt" sz="half" idx="10"/>
          </p:nvPr>
        </p:nvSpPr>
        <p:spPr/>
        <p:txBody>
          <a:bodyPr/>
          <a:lstStyle/>
          <a:p>
            <a:fld id="{D3CE8F28-1685-42DC-A937-5D8C7376D7E0}" type="datetimeFigureOut">
              <a:rPr lang="en-US" smtClean="0"/>
              <a:t>1/11/2024</a:t>
            </a:fld>
            <a:endParaRPr lang="en-US"/>
          </a:p>
        </p:txBody>
      </p:sp>
      <p:sp>
        <p:nvSpPr>
          <p:cNvPr id="5" name="Footer Placeholder 4">
            <a:extLst>
              <a:ext uri="{FF2B5EF4-FFF2-40B4-BE49-F238E27FC236}">
                <a16:creationId xmlns:a16="http://schemas.microsoft.com/office/drawing/2014/main" id="{B9F76E1C-7BD9-DAE5-52A8-66E77BE66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885F16-594F-7C4B-8365-B29B4B29A937}"/>
              </a:ext>
            </a:extLst>
          </p:cNvPr>
          <p:cNvSpPr>
            <a:spLocks noGrp="1"/>
          </p:cNvSpPr>
          <p:nvPr>
            <p:ph type="sldNum" sz="quarter" idx="12"/>
          </p:nvPr>
        </p:nvSpPr>
        <p:spPr/>
        <p:txBody>
          <a:bodyPr/>
          <a:lstStyle/>
          <a:p>
            <a:fld id="{7E4E5F4B-C629-4257-95FE-1AB210CFB969}" type="slidenum">
              <a:rPr lang="en-US" smtClean="0"/>
              <a:t>‹#›</a:t>
            </a:fld>
            <a:endParaRPr lang="en-US"/>
          </a:p>
        </p:txBody>
      </p:sp>
    </p:spTree>
    <p:extLst>
      <p:ext uri="{BB962C8B-B14F-4D97-AF65-F5344CB8AC3E}">
        <p14:creationId xmlns:p14="http://schemas.microsoft.com/office/powerpoint/2010/main" val="2245266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0350-3F8B-9466-A450-26AB12154B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6D2F3-B8F4-581C-824A-8B811A84E7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B01224-E52A-E9DA-1FAC-4358A66E8342}"/>
              </a:ext>
            </a:extLst>
          </p:cNvPr>
          <p:cNvSpPr>
            <a:spLocks noGrp="1"/>
          </p:cNvSpPr>
          <p:nvPr>
            <p:ph type="dt" sz="half" idx="10"/>
          </p:nvPr>
        </p:nvSpPr>
        <p:spPr/>
        <p:txBody>
          <a:bodyPr/>
          <a:lstStyle/>
          <a:p>
            <a:fld id="{D3CE8F28-1685-42DC-A937-5D8C7376D7E0}" type="datetimeFigureOut">
              <a:rPr lang="en-US" smtClean="0"/>
              <a:t>1/11/2024</a:t>
            </a:fld>
            <a:endParaRPr lang="en-US"/>
          </a:p>
        </p:txBody>
      </p:sp>
      <p:sp>
        <p:nvSpPr>
          <p:cNvPr id="5" name="Footer Placeholder 4">
            <a:extLst>
              <a:ext uri="{FF2B5EF4-FFF2-40B4-BE49-F238E27FC236}">
                <a16:creationId xmlns:a16="http://schemas.microsoft.com/office/drawing/2014/main" id="{6C87BC04-0385-D6FA-8619-DC4DC196D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BA8A3-624E-5F58-A563-7E4E1E4BCAF4}"/>
              </a:ext>
            </a:extLst>
          </p:cNvPr>
          <p:cNvSpPr>
            <a:spLocks noGrp="1"/>
          </p:cNvSpPr>
          <p:nvPr>
            <p:ph type="sldNum" sz="quarter" idx="12"/>
          </p:nvPr>
        </p:nvSpPr>
        <p:spPr/>
        <p:txBody>
          <a:bodyPr/>
          <a:lstStyle/>
          <a:p>
            <a:fld id="{7E4E5F4B-C629-4257-95FE-1AB210CFB969}" type="slidenum">
              <a:rPr lang="en-US" smtClean="0"/>
              <a:t>‹#›</a:t>
            </a:fld>
            <a:endParaRPr lang="en-US"/>
          </a:p>
        </p:txBody>
      </p:sp>
    </p:spTree>
    <p:extLst>
      <p:ext uri="{BB962C8B-B14F-4D97-AF65-F5344CB8AC3E}">
        <p14:creationId xmlns:p14="http://schemas.microsoft.com/office/powerpoint/2010/main" val="2950739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hoto slide, white footer">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6858000"/>
          </a:xfrm>
          <a:prstGeom prst="rect">
            <a:avLst/>
          </a:prstGeom>
        </p:spPr>
        <p:txBody>
          <a:bodyPr anchor="ctr"/>
          <a:lstStyle>
            <a:lvl1pPr marL="0" indent="0">
              <a:buNone/>
              <a:defRPr sz="1800" baseline="0">
                <a:latin typeface="Arial" charset="0"/>
                <a:ea typeface="Arial" charset="0"/>
                <a:cs typeface="Arial" charset="0"/>
                <a:sym typeface="Wingdings"/>
              </a:defRPr>
            </a:lvl1pPr>
          </a:lstStyle>
          <a:p>
            <a:r>
              <a:rPr lang="en-US" dirty="0"/>
              <a:t>To place background image, click icon</a:t>
            </a:r>
          </a:p>
        </p:txBody>
      </p:sp>
      <p:sp>
        <p:nvSpPr>
          <p:cNvPr id="12" name="Picture Placeholder 11"/>
          <p:cNvSpPr>
            <a:spLocks noGrp="1"/>
          </p:cNvSpPr>
          <p:nvPr>
            <p:ph type="pic" sz="quarter" idx="14" hasCustomPrompt="1"/>
          </p:nvPr>
        </p:nvSpPr>
        <p:spPr>
          <a:xfrm>
            <a:off x="174107" y="5981332"/>
            <a:ext cx="676656" cy="612648"/>
          </a:xfrm>
          <a:prstGeom prst="rect">
            <a:avLst/>
          </a:prstGeom>
          <a:blipFill>
            <a:blip r:embed="rId2"/>
            <a:stretch>
              <a:fillRect/>
            </a:stretch>
          </a:blipFill>
          <a:ln>
            <a:noFill/>
          </a:ln>
        </p:spPr>
        <p:txBody>
          <a:bodyPr wrap="none"/>
          <a:lstStyle>
            <a:lvl1pPr marL="0" indent="0">
              <a:buNone/>
              <a:defRPr/>
            </a:lvl1pPr>
          </a:lstStyle>
          <a:p>
            <a:r>
              <a:rPr lang="en-US" dirty="0"/>
              <a:t> </a:t>
            </a:r>
          </a:p>
        </p:txBody>
      </p:sp>
      <p:sp>
        <p:nvSpPr>
          <p:cNvPr id="7"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900">
                <a:solidFill>
                  <a:schemeClr val="bg1"/>
                </a:solidFill>
                <a:latin typeface="Arial" charset="0"/>
                <a:ea typeface="Arial" charset="0"/>
                <a:cs typeface="Arial" charset="0"/>
              </a:defRPr>
            </a:lvl1pPr>
          </a:lstStyle>
          <a:p>
            <a:r>
              <a:rPr lang="en-US"/>
              <a:t>2/11/2021</a:t>
            </a:r>
            <a:endParaRPr lang="en-US" dirty="0"/>
          </a:p>
        </p:txBody>
      </p:sp>
      <p:sp>
        <p:nvSpPr>
          <p:cNvPr id="8"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900" b="1">
                <a:solidFill>
                  <a:schemeClr val="bg1"/>
                </a:solidFill>
                <a:latin typeface="Arial" charset="0"/>
                <a:ea typeface="Arial" charset="0"/>
                <a:cs typeface="Arial" charset="0"/>
              </a:defRPr>
            </a:lvl1pPr>
          </a:lstStyle>
          <a:p>
            <a:r>
              <a:rPr lang="en-US"/>
              <a:t>Veterans Advisory Board 1/11/2024</a:t>
            </a:r>
            <a:endParaRPr lang="en-US" dirty="0"/>
          </a:p>
        </p:txBody>
      </p:sp>
      <p:sp>
        <p:nvSpPr>
          <p:cNvPr id="14"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900" b="1" i="0">
                <a:solidFill>
                  <a:schemeClr val="bg1"/>
                </a:solidFill>
                <a:latin typeface="Arial" charset="0"/>
                <a:ea typeface="Arial" charset="0"/>
                <a:cs typeface="Arial" charset="0"/>
              </a:defRPr>
            </a:lvl1p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71697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0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full image, option 1">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6858000"/>
          </a:xfrm>
          <a:prstGeom prst="rect">
            <a:avLst/>
          </a:prstGeom>
        </p:spPr>
        <p:txBody>
          <a:bodyPr anchor="ctr"/>
          <a:lstStyle>
            <a:lvl1pPr marL="0" indent="0" algn="l">
              <a:buNone/>
              <a:defRPr sz="1800" baseline="0">
                <a:latin typeface="Arial" charset="0"/>
                <a:ea typeface="Arial" charset="0"/>
                <a:cs typeface="Arial" charset="0"/>
                <a:sym typeface="Wingdings"/>
              </a:defRPr>
            </a:lvl1pPr>
          </a:lstStyle>
          <a:p>
            <a:r>
              <a:rPr lang="en-US" dirty="0"/>
              <a:t>To place background image, click icon</a:t>
            </a:r>
          </a:p>
        </p:txBody>
      </p:sp>
      <p:sp>
        <p:nvSpPr>
          <p:cNvPr id="16" name="Text Placeholder 2"/>
          <p:cNvSpPr>
            <a:spLocks noGrp="1"/>
          </p:cNvSpPr>
          <p:nvPr>
            <p:ph type="body" sz="quarter" idx="16" hasCustomPrompt="1"/>
          </p:nvPr>
        </p:nvSpPr>
        <p:spPr>
          <a:xfrm>
            <a:off x="304800" y="1594827"/>
            <a:ext cx="7694455" cy="476250"/>
          </a:xfrm>
          <a:prstGeom prst="rect">
            <a:avLst/>
          </a:prstGeom>
        </p:spPr>
        <p:txBody>
          <a:bodyPr/>
          <a:lstStyle>
            <a:lvl1pPr marL="0" indent="0">
              <a:buNone/>
              <a:defRPr sz="2100">
                <a:solidFill>
                  <a:srgbClr val="FFFFFF"/>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a:t>
            </a:r>
          </a:p>
        </p:txBody>
      </p:sp>
      <p:sp>
        <p:nvSpPr>
          <p:cNvPr id="3" name="Text Placeholder 2"/>
          <p:cNvSpPr>
            <a:spLocks noGrp="1"/>
          </p:cNvSpPr>
          <p:nvPr>
            <p:ph type="body" sz="quarter" idx="15" hasCustomPrompt="1"/>
          </p:nvPr>
        </p:nvSpPr>
        <p:spPr>
          <a:xfrm>
            <a:off x="304800" y="572203"/>
            <a:ext cx="7694455" cy="1079500"/>
          </a:xfrm>
          <a:prstGeom prst="rect">
            <a:avLst/>
          </a:prstGeom>
        </p:spPr>
        <p:txBody>
          <a:bodyPr/>
          <a:lstStyle>
            <a:lvl1pPr marL="0" indent="0">
              <a:buNone/>
              <a:defRPr sz="4500">
                <a:solidFill>
                  <a:srgbClr val="FFFFFF"/>
                </a:solidFill>
                <a:latin typeface="Gill Sans" charset="0"/>
                <a:ea typeface="Gill Sans" charset="0"/>
                <a:cs typeface="Gill Sans"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Presentation title</a:t>
            </a:r>
          </a:p>
        </p:txBody>
      </p:sp>
      <p:sp>
        <p:nvSpPr>
          <p:cNvPr id="12" name="Picture Placeholder 11"/>
          <p:cNvSpPr>
            <a:spLocks noGrp="1"/>
          </p:cNvSpPr>
          <p:nvPr>
            <p:ph type="pic" sz="quarter" idx="14" hasCustomPrompt="1"/>
          </p:nvPr>
        </p:nvSpPr>
        <p:spPr>
          <a:xfrm>
            <a:off x="174107" y="5981332"/>
            <a:ext cx="676656" cy="612648"/>
          </a:xfrm>
          <a:prstGeom prst="rect">
            <a:avLst/>
          </a:prstGeom>
          <a:blipFill>
            <a:blip r:embed="rId2"/>
            <a:stretch>
              <a:fillRect/>
            </a:stretch>
          </a:blipFill>
          <a:ln>
            <a:noFill/>
          </a:ln>
        </p:spPr>
        <p:txBody>
          <a:bodyPr wrap="none"/>
          <a:lstStyle>
            <a:lvl1pPr marL="0" indent="0">
              <a:buNone/>
              <a:defRPr/>
            </a:lvl1pPr>
          </a:lstStyle>
          <a:p>
            <a:r>
              <a:rPr lang="en-US" dirty="0"/>
              <a:t> </a:t>
            </a:r>
          </a:p>
        </p:txBody>
      </p:sp>
      <p:sp>
        <p:nvSpPr>
          <p:cNvPr id="8" name="Date Placeholder 3"/>
          <p:cNvSpPr>
            <a:spLocks noGrp="1"/>
          </p:cNvSpPr>
          <p:nvPr>
            <p:ph type="dt" sz="half" idx="10"/>
          </p:nvPr>
        </p:nvSpPr>
        <p:spPr>
          <a:xfrm>
            <a:off x="7827762" y="6459485"/>
            <a:ext cx="726086" cy="365125"/>
          </a:xfrm>
          <a:prstGeom prst="rect">
            <a:avLst/>
          </a:prstGeom>
        </p:spPr>
        <p:txBody>
          <a:bodyPr anchor="ctr"/>
          <a:lstStyle>
            <a:lvl1pPr algn="r">
              <a:defRPr sz="900">
                <a:solidFill>
                  <a:schemeClr val="bg1"/>
                </a:solidFill>
                <a:latin typeface="Arial" charset="0"/>
                <a:ea typeface="Arial" charset="0"/>
                <a:cs typeface="Arial" charset="0"/>
              </a:defRPr>
            </a:lvl1pPr>
          </a:lstStyle>
          <a:p>
            <a:r>
              <a:rPr lang="en-US"/>
              <a:t>2/11/2021</a:t>
            </a:r>
            <a:endParaRPr lang="en-US" dirty="0"/>
          </a:p>
        </p:txBody>
      </p:sp>
      <p:sp>
        <p:nvSpPr>
          <p:cNvPr id="10" name="Footer Placeholder 4"/>
          <p:cNvSpPr>
            <a:spLocks noGrp="1"/>
          </p:cNvSpPr>
          <p:nvPr>
            <p:ph type="ftr" sz="quarter" idx="11"/>
          </p:nvPr>
        </p:nvSpPr>
        <p:spPr>
          <a:xfrm>
            <a:off x="2282563" y="6459485"/>
            <a:ext cx="5736698" cy="365125"/>
          </a:xfrm>
          <a:prstGeom prst="rect">
            <a:avLst/>
          </a:prstGeom>
        </p:spPr>
        <p:txBody>
          <a:bodyPr anchor="ctr"/>
          <a:lstStyle>
            <a:lvl1pPr algn="r">
              <a:defRPr sz="900" b="1">
                <a:solidFill>
                  <a:schemeClr val="bg1"/>
                </a:solidFill>
                <a:latin typeface="Arial" charset="0"/>
                <a:ea typeface="Arial" charset="0"/>
                <a:cs typeface="Arial" charset="0"/>
              </a:defRPr>
            </a:lvl1pPr>
          </a:lstStyle>
          <a:p>
            <a:r>
              <a:rPr lang="en-US"/>
              <a:t>Veterans Advisory Board 1/11/2024</a:t>
            </a:r>
            <a:endParaRPr lang="en-US" dirty="0"/>
          </a:p>
        </p:txBody>
      </p:sp>
      <p:sp>
        <p:nvSpPr>
          <p:cNvPr id="11" name="Slide Number Placeholder 5"/>
          <p:cNvSpPr>
            <a:spLocks noGrp="1"/>
          </p:cNvSpPr>
          <p:nvPr>
            <p:ph type="sldNum" sz="quarter" idx="12"/>
          </p:nvPr>
        </p:nvSpPr>
        <p:spPr>
          <a:xfrm>
            <a:off x="8577226" y="6459485"/>
            <a:ext cx="428625" cy="365125"/>
          </a:xfrm>
          <a:prstGeom prst="rect">
            <a:avLst/>
          </a:prstGeom>
        </p:spPr>
        <p:txBody>
          <a:bodyPr anchor="ctr"/>
          <a:lstStyle>
            <a:lvl1pPr algn="r">
              <a:defRPr sz="900" b="1">
                <a:solidFill>
                  <a:schemeClr val="bg1"/>
                </a:solidFill>
                <a:latin typeface="Arial" charset="0"/>
                <a:ea typeface="Arial" charset="0"/>
                <a:cs typeface="Arial" charset="0"/>
              </a:defRPr>
            </a:lvl1p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582759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0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full image, option 2">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6858000"/>
          </a:xfrm>
          <a:prstGeom prst="rect">
            <a:avLst/>
          </a:prstGeom>
        </p:spPr>
        <p:txBody>
          <a:bodyPr anchor="ctr"/>
          <a:lstStyle>
            <a:lvl1pPr marL="0" indent="0">
              <a:buNone/>
              <a:defRPr sz="1800" baseline="0">
                <a:latin typeface="Arial" charset="0"/>
                <a:ea typeface="Arial" charset="0"/>
                <a:cs typeface="Arial" charset="0"/>
                <a:sym typeface="Wingdings"/>
              </a:defRPr>
            </a:lvl1pPr>
          </a:lstStyle>
          <a:p>
            <a:r>
              <a:rPr lang="en-US" dirty="0"/>
              <a:t>To place background image, click icon</a:t>
            </a:r>
          </a:p>
        </p:txBody>
      </p:sp>
      <p:sp>
        <p:nvSpPr>
          <p:cNvPr id="16" name="Text Placeholder 2"/>
          <p:cNvSpPr>
            <a:spLocks noGrp="1"/>
          </p:cNvSpPr>
          <p:nvPr>
            <p:ph type="body" sz="quarter" idx="16" hasCustomPrompt="1"/>
          </p:nvPr>
        </p:nvSpPr>
        <p:spPr>
          <a:xfrm>
            <a:off x="304800" y="1594827"/>
            <a:ext cx="7694455" cy="476250"/>
          </a:xfrm>
          <a:prstGeom prst="rect">
            <a:avLst/>
          </a:prstGeom>
        </p:spPr>
        <p:txBody>
          <a:bodyPr/>
          <a:lstStyle>
            <a:lvl1pPr marL="0" indent="0">
              <a:buNone/>
              <a:defRPr sz="2100">
                <a:solidFill>
                  <a:srgbClr val="005A5B"/>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a:t>
            </a:r>
          </a:p>
        </p:txBody>
      </p:sp>
      <p:sp>
        <p:nvSpPr>
          <p:cNvPr id="3" name="Text Placeholder 2"/>
          <p:cNvSpPr>
            <a:spLocks noGrp="1"/>
          </p:cNvSpPr>
          <p:nvPr>
            <p:ph type="body" sz="quarter" idx="15" hasCustomPrompt="1"/>
          </p:nvPr>
        </p:nvSpPr>
        <p:spPr>
          <a:xfrm>
            <a:off x="304800" y="572203"/>
            <a:ext cx="7694455" cy="1079500"/>
          </a:xfrm>
          <a:prstGeom prst="rect">
            <a:avLst/>
          </a:prstGeom>
        </p:spPr>
        <p:txBody>
          <a:bodyPr/>
          <a:lstStyle>
            <a:lvl1pPr marL="0" indent="0">
              <a:buNone/>
              <a:defRPr sz="4500">
                <a:solidFill>
                  <a:srgbClr val="005A5B"/>
                </a:solidFill>
                <a:latin typeface="Gill Sans" charset="0"/>
                <a:ea typeface="Gill Sans" charset="0"/>
                <a:cs typeface="Gill Sans"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Presentation title</a:t>
            </a:r>
          </a:p>
        </p:txBody>
      </p:sp>
      <p:sp>
        <p:nvSpPr>
          <p:cNvPr id="12" name="Picture Placeholder 11"/>
          <p:cNvSpPr>
            <a:spLocks noGrp="1"/>
          </p:cNvSpPr>
          <p:nvPr>
            <p:ph type="pic" sz="quarter" idx="14" hasCustomPrompt="1"/>
          </p:nvPr>
        </p:nvSpPr>
        <p:spPr>
          <a:xfrm>
            <a:off x="174107" y="5981332"/>
            <a:ext cx="676656" cy="612648"/>
          </a:xfrm>
          <a:prstGeom prst="rect">
            <a:avLst/>
          </a:prstGeom>
          <a:blipFill>
            <a:blip r:embed="rId2"/>
            <a:stretch>
              <a:fillRect/>
            </a:stretch>
          </a:blipFill>
          <a:ln>
            <a:noFill/>
          </a:ln>
        </p:spPr>
        <p:txBody>
          <a:bodyPr wrap="none"/>
          <a:lstStyle>
            <a:lvl1pPr marL="0" indent="0">
              <a:buNone/>
              <a:defRPr/>
            </a:lvl1pPr>
          </a:lstStyle>
          <a:p>
            <a:r>
              <a:rPr lang="en-US" dirty="0"/>
              <a:t> </a:t>
            </a:r>
          </a:p>
        </p:txBody>
      </p:sp>
      <p:sp>
        <p:nvSpPr>
          <p:cNvPr id="4" name="Content Placeholder 3"/>
          <p:cNvSpPr>
            <a:spLocks noGrp="1"/>
          </p:cNvSpPr>
          <p:nvPr>
            <p:ph sz="quarter" idx="19" hasCustomPrompt="1"/>
          </p:nvPr>
        </p:nvSpPr>
        <p:spPr>
          <a:xfrm>
            <a:off x="0" y="6254496"/>
            <a:ext cx="9141714" cy="603504"/>
          </a:xfrm>
          <a:prstGeom prst="rect">
            <a:avLst/>
          </a:prstGeom>
          <a:blipFill>
            <a:blip r:embed="rId3"/>
            <a:stretch>
              <a:fillRect/>
            </a:stretch>
          </a:blipFill>
        </p:spPr>
        <p:txBody>
          <a:bodyPr/>
          <a:lstStyle>
            <a:lvl1pPr marL="0" indent="0">
              <a:buNone/>
              <a:defRPr baseline="0"/>
            </a:lvl1pPr>
          </a:lstStyle>
          <a:p>
            <a:pPr lvl="0"/>
            <a:r>
              <a:rPr lang="en-US"/>
              <a:t> </a:t>
            </a:r>
            <a:endParaRPr lang="en-US" dirty="0"/>
          </a:p>
        </p:txBody>
      </p:sp>
      <p:sp>
        <p:nvSpPr>
          <p:cNvPr id="10" name="Date Placeholder 3"/>
          <p:cNvSpPr>
            <a:spLocks noGrp="1"/>
          </p:cNvSpPr>
          <p:nvPr>
            <p:ph type="dt" sz="half" idx="10"/>
          </p:nvPr>
        </p:nvSpPr>
        <p:spPr>
          <a:xfrm>
            <a:off x="7827762" y="6459485"/>
            <a:ext cx="726086" cy="365125"/>
          </a:xfrm>
          <a:prstGeom prst="rect">
            <a:avLst/>
          </a:prstGeom>
        </p:spPr>
        <p:txBody>
          <a:bodyPr anchor="ctr"/>
          <a:lstStyle>
            <a:lvl1pPr algn="r">
              <a:defRPr sz="900">
                <a:solidFill>
                  <a:schemeClr val="accent1"/>
                </a:solidFill>
                <a:latin typeface="Arial" charset="0"/>
                <a:ea typeface="Arial" charset="0"/>
                <a:cs typeface="Arial" charset="0"/>
              </a:defRPr>
            </a:lvl1pPr>
          </a:lstStyle>
          <a:p>
            <a:r>
              <a:rPr lang="en-US"/>
              <a:t>2/11/2021</a:t>
            </a:r>
            <a:endParaRPr lang="en-US" dirty="0"/>
          </a:p>
        </p:txBody>
      </p:sp>
      <p:sp>
        <p:nvSpPr>
          <p:cNvPr id="11" name="Footer Placeholder 4"/>
          <p:cNvSpPr>
            <a:spLocks noGrp="1"/>
          </p:cNvSpPr>
          <p:nvPr>
            <p:ph type="ftr" sz="quarter" idx="11"/>
          </p:nvPr>
        </p:nvSpPr>
        <p:spPr>
          <a:xfrm>
            <a:off x="2282563" y="6459485"/>
            <a:ext cx="5736698" cy="365125"/>
          </a:xfrm>
          <a:prstGeom prst="rect">
            <a:avLst/>
          </a:prstGeom>
        </p:spPr>
        <p:txBody>
          <a:bodyPr anchor="ctr"/>
          <a:lstStyle>
            <a:lvl1pPr algn="r">
              <a:defRPr sz="900" b="1">
                <a:solidFill>
                  <a:schemeClr val="accent1"/>
                </a:solidFill>
                <a:latin typeface="Arial" charset="0"/>
                <a:ea typeface="Arial" charset="0"/>
                <a:cs typeface="Arial" charset="0"/>
              </a:defRPr>
            </a:lvl1pPr>
          </a:lstStyle>
          <a:p>
            <a:r>
              <a:rPr lang="en-US"/>
              <a:t>Veterans Advisory Board 1/11/2024</a:t>
            </a:r>
            <a:endParaRPr lang="en-US" dirty="0"/>
          </a:p>
        </p:txBody>
      </p:sp>
      <p:sp>
        <p:nvSpPr>
          <p:cNvPr id="13" name="Slide Number Placeholder 5"/>
          <p:cNvSpPr>
            <a:spLocks noGrp="1"/>
          </p:cNvSpPr>
          <p:nvPr>
            <p:ph type="sldNum" sz="quarter" idx="12"/>
          </p:nvPr>
        </p:nvSpPr>
        <p:spPr>
          <a:xfrm>
            <a:off x="8577226" y="6459485"/>
            <a:ext cx="428625" cy="365125"/>
          </a:xfrm>
          <a:prstGeom prst="rect">
            <a:avLst/>
          </a:prstGeom>
        </p:spPr>
        <p:txBody>
          <a:bodyPr anchor="ctr"/>
          <a:lstStyle>
            <a:lvl1pPr algn="r">
              <a:defRPr sz="900" b="1">
                <a:solidFill>
                  <a:schemeClr val="accent1"/>
                </a:solidFill>
                <a:latin typeface="Arial" charset="0"/>
                <a:ea typeface="Arial" charset="0"/>
                <a:cs typeface="Arial" charset="0"/>
              </a:defRPr>
            </a:lvl1p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103756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0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standar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157102"/>
          </a:xfrm>
          <a:prstGeom prst="rect">
            <a:avLst/>
          </a:prstGeom>
        </p:spPr>
        <p:txBody>
          <a:bodyPr anchor="b"/>
          <a:lstStyle>
            <a:lvl1pPr algn="l">
              <a:defRPr sz="4500"/>
            </a:lvl1pPr>
          </a:lstStyle>
          <a:p>
            <a:r>
              <a:rPr lang="en-US" dirty="0"/>
              <a:t>Presentation title</a:t>
            </a:r>
          </a:p>
        </p:txBody>
      </p:sp>
      <p:sp>
        <p:nvSpPr>
          <p:cNvPr id="3" name="Subtitle 2"/>
          <p:cNvSpPr>
            <a:spLocks noGrp="1"/>
          </p:cNvSpPr>
          <p:nvPr>
            <p:ph type="subTitle" idx="1" hasCustomPrompt="1"/>
          </p:nvPr>
        </p:nvSpPr>
        <p:spPr>
          <a:xfrm>
            <a:off x="1143000" y="3375157"/>
            <a:ext cx="6858000" cy="481824"/>
          </a:xfrm>
          <a:prstGeom prst="rect">
            <a:avLst/>
          </a:prstGeom>
        </p:spPr>
        <p:txBody>
          <a:bodyPr anchor="b">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8" name="Text Placeholder 7"/>
          <p:cNvSpPr>
            <a:spLocks noGrp="1"/>
          </p:cNvSpPr>
          <p:nvPr>
            <p:ph type="body" sz="quarter" idx="13" hasCustomPrompt="1"/>
          </p:nvPr>
        </p:nvSpPr>
        <p:spPr>
          <a:xfrm>
            <a:off x="1143000" y="3946525"/>
            <a:ext cx="6858000" cy="384843"/>
          </a:xfrm>
        </p:spPr>
        <p:txBody>
          <a:bodyPr anchor="b">
            <a:normAutofit/>
          </a:bodyPr>
          <a:lstStyle>
            <a:lvl1pPr marL="0" indent="0">
              <a:buNone/>
              <a:defRPr sz="1500"/>
            </a:lvl1pPr>
          </a:lstStyle>
          <a:p>
            <a:pPr lvl="0"/>
            <a:r>
              <a:rPr lang="en-US" dirty="0"/>
              <a:t>Presenter</a:t>
            </a:r>
          </a:p>
        </p:txBody>
      </p:sp>
      <p:cxnSp>
        <p:nvCxnSpPr>
          <p:cNvPr id="9" name="Straight Connector 8"/>
          <p:cNvCxnSpPr/>
          <p:nvPr userDrawn="1"/>
        </p:nvCxnSpPr>
        <p:spPr>
          <a:xfrm>
            <a:off x="1143000" y="3279465"/>
            <a:ext cx="6858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 Placeholder 7"/>
          <p:cNvSpPr>
            <a:spLocks noGrp="1"/>
          </p:cNvSpPr>
          <p:nvPr>
            <p:ph type="body" sz="quarter" idx="14" hasCustomPrompt="1"/>
          </p:nvPr>
        </p:nvSpPr>
        <p:spPr>
          <a:xfrm>
            <a:off x="1143000" y="4420914"/>
            <a:ext cx="6858000" cy="384843"/>
          </a:xfrm>
        </p:spPr>
        <p:txBody>
          <a:bodyPr anchor="b">
            <a:normAutofit/>
          </a:bodyPr>
          <a:lstStyle>
            <a:lvl1pPr marL="0" indent="0">
              <a:buNone/>
              <a:defRPr sz="1500"/>
            </a:lvl1pPr>
          </a:lstStyle>
          <a:p>
            <a:pPr lvl="0"/>
            <a:r>
              <a:rPr lang="en-US" dirty="0"/>
              <a:t>Date</a:t>
            </a:r>
          </a:p>
        </p:txBody>
      </p:sp>
    </p:spTree>
    <p:extLst>
      <p:ext uri="{BB962C8B-B14F-4D97-AF65-F5344CB8AC3E}">
        <p14:creationId xmlns:p14="http://schemas.microsoft.com/office/powerpoint/2010/main" val="2984383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721896" y="1120846"/>
            <a:ext cx="7700210" cy="4739180"/>
          </a:xfrm>
        </p:spPr>
        <p:txBody>
          <a:bodyPr>
            <a:normAutofit/>
          </a:bodyPr>
          <a:lstStyle>
            <a:lvl1pPr>
              <a:defRPr sz="2100"/>
            </a:lvl1pPr>
          </a:lstStyle>
          <a:p>
            <a:pPr lvl="0"/>
            <a:r>
              <a:rPr lang="en-US" dirty="0"/>
              <a:t>Point 1</a:t>
            </a:r>
          </a:p>
          <a:p>
            <a:pPr lvl="0"/>
            <a:r>
              <a:rPr lang="en-US" dirty="0"/>
              <a:t>Point 2</a:t>
            </a:r>
          </a:p>
          <a:p>
            <a:pPr lvl="0"/>
            <a:r>
              <a:rPr lang="en-US" dirty="0"/>
              <a:t>Point 3</a:t>
            </a:r>
          </a:p>
        </p:txBody>
      </p:sp>
      <p:cxnSp>
        <p:nvCxnSpPr>
          <p:cNvPr id="20" name="Straight Connector 19"/>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hasCustomPrompt="1"/>
          </p:nvPr>
        </p:nvSpPr>
        <p:spPr/>
        <p:txBody>
          <a:bodyPr/>
          <a:lstStyle/>
          <a:p>
            <a:r>
              <a:rPr lang="en-US" dirty="0"/>
              <a:t>Slide title</a:t>
            </a:r>
          </a:p>
        </p:txBody>
      </p:sp>
      <p:sp>
        <p:nvSpPr>
          <p:cNvPr id="12" name="Date Placeholder 11"/>
          <p:cNvSpPr>
            <a:spLocks noGrp="1"/>
          </p:cNvSpPr>
          <p:nvPr>
            <p:ph type="dt" sz="half" idx="14"/>
          </p:nvPr>
        </p:nvSpPr>
        <p:spPr/>
        <p:txBody>
          <a:bodyPr/>
          <a:lstStyle/>
          <a:p>
            <a:r>
              <a:rPr lang="en-US"/>
              <a:t>2/11/2021</a:t>
            </a:r>
            <a:endParaRPr lang="en-US" dirty="0"/>
          </a:p>
        </p:txBody>
      </p:sp>
      <p:sp>
        <p:nvSpPr>
          <p:cNvPr id="13" name="Footer Placeholder 12"/>
          <p:cNvSpPr>
            <a:spLocks noGrp="1"/>
          </p:cNvSpPr>
          <p:nvPr>
            <p:ph type="ftr" sz="quarter" idx="15"/>
          </p:nvPr>
        </p:nvSpPr>
        <p:spPr/>
        <p:txBody>
          <a:bodyPr/>
          <a:lstStyle/>
          <a:p>
            <a:r>
              <a:rPr lang="en-US"/>
              <a:t>Veterans Advisory Board 1/11/2024</a:t>
            </a:r>
            <a:endParaRPr lang="en-US" dirty="0"/>
          </a:p>
        </p:txBody>
      </p:sp>
      <p:sp>
        <p:nvSpPr>
          <p:cNvPr id="14" name="Slide Number Placeholder 13"/>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89052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Image with Capti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73" y="5318791"/>
            <a:ext cx="7699046" cy="606090"/>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5" name="Picture Placeholder 14"/>
          <p:cNvSpPr>
            <a:spLocks noGrp="1"/>
          </p:cNvSpPr>
          <p:nvPr>
            <p:ph type="pic" sz="quarter" idx="13" hasCustomPrompt="1"/>
          </p:nvPr>
        </p:nvSpPr>
        <p:spPr>
          <a:xfrm>
            <a:off x="721896" y="1182536"/>
            <a:ext cx="7700210" cy="3991874"/>
          </a:xfrm>
          <a:solidFill>
            <a:srgbClr val="D8872A">
              <a:alpha val="29804"/>
            </a:srgbClr>
          </a:solidFill>
        </p:spPr>
        <p:txBody>
          <a:bodyPr anchor="ctr">
            <a:normAutofit/>
          </a:bodyPr>
          <a:lstStyle>
            <a:lvl1pPr marL="0" indent="0">
              <a:buNone/>
              <a:defRPr sz="1800" baseline="0">
                <a:sym typeface="Wingdings"/>
              </a:defRPr>
            </a:lvl1pPr>
          </a:lstStyle>
          <a:p>
            <a:r>
              <a:rPr lang="en-US" dirty="0"/>
              <a:t>To insert image here, click icon </a:t>
            </a:r>
          </a:p>
        </p:txBody>
      </p:sp>
      <p:sp>
        <p:nvSpPr>
          <p:cNvPr id="4" name="Title 3"/>
          <p:cNvSpPr>
            <a:spLocks noGrp="1"/>
          </p:cNvSpPr>
          <p:nvPr>
            <p:ph type="title" hasCustomPrompt="1"/>
          </p:nvPr>
        </p:nvSpPr>
        <p:spPr/>
        <p:txBody>
          <a:bodyPr/>
          <a:lstStyle/>
          <a:p>
            <a:r>
              <a:rPr lang="en-US" dirty="0"/>
              <a:t>Slide title</a:t>
            </a:r>
          </a:p>
        </p:txBody>
      </p:sp>
      <p:cxnSp>
        <p:nvCxnSpPr>
          <p:cNvPr id="12" name="Straight Connector 11"/>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6" name="Date Placeholder 5"/>
          <p:cNvSpPr>
            <a:spLocks noGrp="1"/>
          </p:cNvSpPr>
          <p:nvPr>
            <p:ph type="dt" sz="half" idx="14"/>
          </p:nvPr>
        </p:nvSpPr>
        <p:spPr/>
        <p:txBody>
          <a:bodyPr/>
          <a:lstStyle/>
          <a:p>
            <a:r>
              <a:rPr lang="en-US"/>
              <a:t>2/11/2021</a:t>
            </a:r>
            <a:endParaRPr lang="en-US" dirty="0"/>
          </a:p>
        </p:txBody>
      </p:sp>
      <p:sp>
        <p:nvSpPr>
          <p:cNvPr id="7" name="Footer Placeholder 6"/>
          <p:cNvSpPr>
            <a:spLocks noGrp="1"/>
          </p:cNvSpPr>
          <p:nvPr>
            <p:ph type="ftr" sz="quarter" idx="15"/>
          </p:nvPr>
        </p:nvSpPr>
        <p:spPr/>
        <p:txBody>
          <a:bodyPr/>
          <a:lstStyle/>
          <a:p>
            <a:r>
              <a:rPr lang="en-US"/>
              <a:t>Veterans Advisory Board 1/11/2024</a:t>
            </a:r>
            <a:endParaRPr lang="en-US" dirty="0"/>
          </a:p>
        </p:txBody>
      </p:sp>
      <p:sp>
        <p:nvSpPr>
          <p:cNvPr id="11" name="Slide Number Placeholder 10"/>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2481051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4"/>
          <p:cNvSpPr>
            <a:spLocks noGrp="1"/>
          </p:cNvSpPr>
          <p:nvPr>
            <p:ph type="tbl" sz="quarter" idx="13" hasCustomPrompt="1"/>
          </p:nvPr>
        </p:nvSpPr>
        <p:spPr>
          <a:xfrm>
            <a:off x="721896" y="1155032"/>
            <a:ext cx="7690684" cy="4734491"/>
          </a:xfrm>
        </p:spPr>
        <p:txBody>
          <a:bodyPr anchor="ctr"/>
          <a:lstStyle>
            <a:lvl1pPr marL="0" indent="0">
              <a:buNone/>
              <a:defRPr baseline="0">
                <a:sym typeface="Wingdings"/>
              </a:defRPr>
            </a:lvl1pPr>
          </a:lstStyle>
          <a:p>
            <a:r>
              <a:rPr lang="en-US" dirty="0"/>
              <a:t>Click icon to create table </a:t>
            </a:r>
          </a:p>
        </p:txBody>
      </p:sp>
      <p:sp>
        <p:nvSpPr>
          <p:cNvPr id="7" name="Title 6"/>
          <p:cNvSpPr>
            <a:spLocks noGrp="1"/>
          </p:cNvSpPr>
          <p:nvPr>
            <p:ph type="title" hasCustomPrompt="1"/>
          </p:nvPr>
        </p:nvSpPr>
        <p:spPr/>
        <p:txBody>
          <a:bodyPr/>
          <a:lstStyle/>
          <a:p>
            <a:r>
              <a:rPr lang="en-US" dirty="0"/>
              <a:t>Slide title</a:t>
            </a:r>
          </a:p>
        </p:txBody>
      </p:sp>
      <p:cxnSp>
        <p:nvCxnSpPr>
          <p:cNvPr id="14" name="Straight Connector 13"/>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1" name="Date Placeholder 10"/>
          <p:cNvSpPr>
            <a:spLocks noGrp="1"/>
          </p:cNvSpPr>
          <p:nvPr>
            <p:ph type="dt" sz="half" idx="14"/>
          </p:nvPr>
        </p:nvSpPr>
        <p:spPr/>
        <p:txBody>
          <a:bodyPr/>
          <a:lstStyle/>
          <a:p>
            <a:r>
              <a:rPr lang="en-US"/>
              <a:t>2/11/2021</a:t>
            </a:r>
            <a:endParaRPr lang="en-US" dirty="0"/>
          </a:p>
        </p:txBody>
      </p:sp>
      <p:sp>
        <p:nvSpPr>
          <p:cNvPr id="12" name="Footer Placeholder 11"/>
          <p:cNvSpPr>
            <a:spLocks noGrp="1"/>
          </p:cNvSpPr>
          <p:nvPr>
            <p:ph type="ftr" sz="quarter" idx="15"/>
          </p:nvPr>
        </p:nvSpPr>
        <p:spPr/>
        <p:txBody>
          <a:bodyPr/>
          <a:lstStyle/>
          <a:p>
            <a:r>
              <a:rPr lang="en-US"/>
              <a:t>Veterans Advisory Board 1/11/2024</a:t>
            </a:r>
            <a:endParaRPr lang="en-US" dirty="0"/>
          </a:p>
        </p:txBody>
      </p:sp>
      <p:sp>
        <p:nvSpPr>
          <p:cNvPr id="16" name="Slide Number Placeholder 15"/>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19344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Image with Capti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73" y="5318791"/>
            <a:ext cx="7699046" cy="606090"/>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5" name="Picture Placeholder 14"/>
          <p:cNvSpPr>
            <a:spLocks noGrp="1"/>
          </p:cNvSpPr>
          <p:nvPr>
            <p:ph type="pic" sz="quarter" idx="13" hasCustomPrompt="1"/>
          </p:nvPr>
        </p:nvSpPr>
        <p:spPr>
          <a:xfrm>
            <a:off x="721896" y="1182536"/>
            <a:ext cx="7700210" cy="3991874"/>
          </a:xfrm>
          <a:solidFill>
            <a:srgbClr val="D8872A">
              <a:alpha val="29804"/>
            </a:srgbClr>
          </a:solidFill>
        </p:spPr>
        <p:txBody>
          <a:bodyPr anchor="ctr">
            <a:normAutofit/>
          </a:bodyPr>
          <a:lstStyle>
            <a:lvl1pPr marL="0" indent="0">
              <a:buNone/>
              <a:defRPr sz="1800" baseline="0">
                <a:sym typeface="Wingdings"/>
              </a:defRPr>
            </a:lvl1pPr>
          </a:lstStyle>
          <a:p>
            <a:r>
              <a:rPr lang="en-US" dirty="0"/>
              <a:t>To insert image here, click icon </a:t>
            </a:r>
          </a:p>
        </p:txBody>
      </p:sp>
      <p:sp>
        <p:nvSpPr>
          <p:cNvPr id="4" name="Title 3"/>
          <p:cNvSpPr>
            <a:spLocks noGrp="1"/>
          </p:cNvSpPr>
          <p:nvPr>
            <p:ph type="title" hasCustomPrompt="1"/>
          </p:nvPr>
        </p:nvSpPr>
        <p:spPr/>
        <p:txBody>
          <a:bodyPr/>
          <a:lstStyle/>
          <a:p>
            <a:r>
              <a:rPr lang="en-US" dirty="0"/>
              <a:t>Slide title</a:t>
            </a:r>
          </a:p>
        </p:txBody>
      </p:sp>
      <p:cxnSp>
        <p:nvCxnSpPr>
          <p:cNvPr id="12" name="Straight Connector 11"/>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6" name="Date Placeholder 5"/>
          <p:cNvSpPr>
            <a:spLocks noGrp="1"/>
          </p:cNvSpPr>
          <p:nvPr>
            <p:ph type="dt" sz="half" idx="14"/>
          </p:nvPr>
        </p:nvSpPr>
        <p:spPr/>
        <p:txBody>
          <a:bodyPr/>
          <a:lstStyle/>
          <a:p>
            <a:r>
              <a:rPr lang="en-US"/>
              <a:t>2/11/2021</a:t>
            </a:r>
            <a:endParaRPr lang="en-US" dirty="0"/>
          </a:p>
        </p:txBody>
      </p:sp>
      <p:sp>
        <p:nvSpPr>
          <p:cNvPr id="7" name="Footer Placeholder 6"/>
          <p:cNvSpPr>
            <a:spLocks noGrp="1"/>
          </p:cNvSpPr>
          <p:nvPr>
            <p:ph type="ftr" sz="quarter" idx="15"/>
          </p:nvPr>
        </p:nvSpPr>
        <p:spPr/>
        <p:txBody>
          <a:bodyPr/>
          <a:lstStyle/>
          <a:p>
            <a:r>
              <a:rPr lang="en-US"/>
              <a:t>Veterans Advisory Board 1/11/2024</a:t>
            </a:r>
            <a:endParaRPr lang="en-US" dirty="0"/>
          </a:p>
        </p:txBody>
      </p:sp>
      <p:sp>
        <p:nvSpPr>
          <p:cNvPr id="11" name="Slide Number Placeholder 10"/>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08033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with Text Below">
    <p:spTree>
      <p:nvGrpSpPr>
        <p:cNvPr id="1" name=""/>
        <p:cNvGrpSpPr/>
        <p:nvPr/>
      </p:nvGrpSpPr>
      <p:grpSpPr>
        <a:xfrm>
          <a:off x="0" y="0"/>
          <a:ext cx="0" cy="0"/>
          <a:chOff x="0" y="0"/>
          <a:chExt cx="0" cy="0"/>
        </a:xfrm>
      </p:grpSpPr>
      <p:sp>
        <p:nvSpPr>
          <p:cNvPr id="5" name="Table Placeholder 4"/>
          <p:cNvSpPr>
            <a:spLocks noGrp="1"/>
          </p:cNvSpPr>
          <p:nvPr>
            <p:ph type="tbl" sz="quarter" idx="13"/>
          </p:nvPr>
        </p:nvSpPr>
        <p:spPr>
          <a:xfrm>
            <a:off x="721896" y="1182532"/>
            <a:ext cx="7700210" cy="3650725"/>
          </a:xfrm>
        </p:spPr>
        <p:txBody>
          <a:bodyPr anchor="ctr"/>
          <a:lstStyle>
            <a:lvl1pPr marL="0" marR="0" indent="0" algn="l" defTabSz="685800" rtl="0" eaLnBrk="1" fontAlgn="auto" latinLnBrk="0" hangingPunct="1">
              <a:lnSpc>
                <a:spcPct val="90000"/>
              </a:lnSpc>
              <a:spcBef>
                <a:spcPts val="750"/>
              </a:spcBef>
              <a:spcAft>
                <a:spcPts val="0"/>
              </a:spcAft>
              <a:buClrTx/>
              <a:buSzTx/>
              <a:buFont typeface="Arial"/>
              <a:buNone/>
              <a:tabLst/>
              <a:defRPr baseline="0">
                <a:sym typeface="Wingdings"/>
              </a:defRPr>
            </a:lvl1pPr>
          </a:lstStyle>
          <a:p>
            <a:endParaRPr lang="en-US" dirty="0"/>
          </a:p>
          <a:p>
            <a:r>
              <a:rPr lang="en-US" dirty="0"/>
              <a:t>Click icon to create table  </a:t>
            </a:r>
          </a:p>
          <a:p>
            <a:endParaRPr lang="en-US" dirty="0"/>
          </a:p>
        </p:txBody>
      </p:sp>
      <p:sp>
        <p:nvSpPr>
          <p:cNvPr id="4" name="Text Placeholder 3"/>
          <p:cNvSpPr>
            <a:spLocks noGrp="1"/>
          </p:cNvSpPr>
          <p:nvPr>
            <p:ph type="body" sz="quarter" idx="14" hasCustomPrompt="1"/>
          </p:nvPr>
        </p:nvSpPr>
        <p:spPr>
          <a:xfrm>
            <a:off x="721896" y="5012014"/>
            <a:ext cx="7690684" cy="877509"/>
          </a:xfrm>
        </p:spPr>
        <p:txBody>
          <a:bodyPr/>
          <a:lstStyle>
            <a:lvl1pPr marL="0" indent="0">
              <a:buNone/>
              <a:defRPr/>
            </a:lvl1pPr>
          </a:lstStyle>
          <a:p>
            <a:pPr lvl="0"/>
            <a:r>
              <a:rPr lang="en-US" dirty="0"/>
              <a:t>Text</a:t>
            </a:r>
          </a:p>
        </p:txBody>
      </p:sp>
      <p:sp>
        <p:nvSpPr>
          <p:cNvPr id="6" name="Title 5"/>
          <p:cNvSpPr>
            <a:spLocks noGrp="1"/>
          </p:cNvSpPr>
          <p:nvPr>
            <p:ph type="title" hasCustomPrompt="1"/>
          </p:nvPr>
        </p:nvSpPr>
        <p:spPr/>
        <p:txBody>
          <a:bodyPr/>
          <a:lstStyle/>
          <a:p>
            <a:r>
              <a:rPr lang="en-US" dirty="0"/>
              <a:t>Slide title</a:t>
            </a:r>
          </a:p>
        </p:txBody>
      </p:sp>
      <p:cxnSp>
        <p:nvCxnSpPr>
          <p:cNvPr id="11" name="Straight Connector 10"/>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5"/>
          </p:nvPr>
        </p:nvSpPr>
        <p:spPr/>
        <p:txBody>
          <a:bodyPr/>
          <a:lstStyle/>
          <a:p>
            <a:r>
              <a:rPr lang="en-US"/>
              <a:t>2/11/2021</a:t>
            </a:r>
            <a:endParaRPr lang="en-US" dirty="0"/>
          </a:p>
        </p:txBody>
      </p:sp>
      <p:sp>
        <p:nvSpPr>
          <p:cNvPr id="12" name="Footer Placeholder 11"/>
          <p:cNvSpPr>
            <a:spLocks noGrp="1"/>
          </p:cNvSpPr>
          <p:nvPr>
            <p:ph type="ftr" sz="quarter" idx="16"/>
          </p:nvPr>
        </p:nvSpPr>
        <p:spPr/>
        <p:txBody>
          <a:bodyPr/>
          <a:lstStyle/>
          <a:p>
            <a:r>
              <a:rPr lang="en-US"/>
              <a:t>Veterans Advisory Board 1/11/2024</a:t>
            </a:r>
            <a:endParaRPr lang="en-US" dirty="0"/>
          </a:p>
        </p:txBody>
      </p:sp>
      <p:sp>
        <p:nvSpPr>
          <p:cNvPr id="14" name="Slide Number Placeholder 13"/>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628214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17" name="Picture Placeholder 2"/>
          <p:cNvSpPr>
            <a:spLocks noGrp="1"/>
          </p:cNvSpPr>
          <p:nvPr>
            <p:ph type="pic" idx="14"/>
          </p:nvPr>
        </p:nvSpPr>
        <p:spPr>
          <a:xfrm>
            <a:off x="721895" y="1230660"/>
            <a:ext cx="2392566" cy="4590038"/>
          </a:xfrm>
          <a:solidFill>
            <a:srgbClr val="D8872A">
              <a:alpha val="29804"/>
            </a:srgbClr>
          </a:solidFill>
        </p:spPr>
        <p:txBody>
          <a:bodyPr anchor="ctr">
            <a:normAutofit/>
          </a:bodyPr>
          <a:lstStyle>
            <a:lvl1pPr marL="0" indent="0">
              <a:buNone/>
              <a:defRPr sz="1050" spc="0" baseline="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0" name="Picture Placeholder 2"/>
          <p:cNvSpPr>
            <a:spLocks noGrp="1"/>
          </p:cNvSpPr>
          <p:nvPr>
            <p:ph type="pic" idx="15"/>
          </p:nvPr>
        </p:nvSpPr>
        <p:spPr>
          <a:xfrm>
            <a:off x="3375717" y="1230660"/>
            <a:ext cx="2392566" cy="4590038"/>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1" name="Picture Placeholder 2"/>
          <p:cNvSpPr>
            <a:spLocks noGrp="1"/>
          </p:cNvSpPr>
          <p:nvPr>
            <p:ph type="pic" idx="16"/>
          </p:nvPr>
        </p:nvSpPr>
        <p:spPr>
          <a:xfrm>
            <a:off x="6029539" y="1230651"/>
            <a:ext cx="2392566" cy="4590038"/>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10" name="Title 9"/>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7"/>
          </p:nvPr>
        </p:nvSpPr>
        <p:spPr/>
        <p:txBody>
          <a:bodyPr/>
          <a:lstStyle/>
          <a:p>
            <a:r>
              <a:rPr lang="en-US"/>
              <a:t>2/11/2021</a:t>
            </a:r>
            <a:endParaRPr lang="en-US" dirty="0"/>
          </a:p>
        </p:txBody>
      </p:sp>
      <p:sp>
        <p:nvSpPr>
          <p:cNvPr id="13" name="Footer Placeholder 12"/>
          <p:cNvSpPr>
            <a:spLocks noGrp="1"/>
          </p:cNvSpPr>
          <p:nvPr>
            <p:ph type="ftr" sz="quarter" idx="18"/>
          </p:nvPr>
        </p:nvSpPr>
        <p:spPr/>
        <p:txBody>
          <a:bodyPr/>
          <a:lstStyle/>
          <a:p>
            <a:r>
              <a:rPr lang="en-US"/>
              <a:t>Veterans Advisory Board 1/11/2024</a:t>
            </a:r>
            <a:endParaRPr lang="en-US" dirty="0"/>
          </a:p>
        </p:txBody>
      </p:sp>
      <p:sp>
        <p:nvSpPr>
          <p:cNvPr id="14" name="Slide Number Placeholder 13"/>
          <p:cNvSpPr>
            <a:spLocks noGrp="1"/>
          </p:cNvSpPr>
          <p:nvPr>
            <p:ph type="sldNum" sz="quarter" idx="19"/>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2899946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1 text, 2 image">
    <p:spTree>
      <p:nvGrpSpPr>
        <p:cNvPr id="1" name=""/>
        <p:cNvGrpSpPr/>
        <p:nvPr/>
      </p:nvGrpSpPr>
      <p:grpSpPr>
        <a:xfrm>
          <a:off x="0" y="0"/>
          <a:ext cx="0" cy="0"/>
          <a:chOff x="0" y="0"/>
          <a:chExt cx="0" cy="0"/>
        </a:xfrm>
      </p:grpSpPr>
      <p:sp>
        <p:nvSpPr>
          <p:cNvPr id="20" name="Picture Placeholder 2"/>
          <p:cNvSpPr>
            <a:spLocks noGrp="1"/>
          </p:cNvSpPr>
          <p:nvPr>
            <p:ph type="pic" idx="15"/>
          </p:nvPr>
        </p:nvSpPr>
        <p:spPr>
          <a:xfrm>
            <a:off x="3310572" y="1230660"/>
            <a:ext cx="2457711" cy="4609702"/>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1" name="Picture Placeholder 2"/>
          <p:cNvSpPr>
            <a:spLocks noGrp="1"/>
          </p:cNvSpPr>
          <p:nvPr>
            <p:ph type="pic" idx="16"/>
          </p:nvPr>
        </p:nvSpPr>
        <p:spPr>
          <a:xfrm>
            <a:off x="5964394" y="1230652"/>
            <a:ext cx="2457711" cy="4609702"/>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10" name="Title 9"/>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7"/>
          </p:nvPr>
        </p:nvSpPr>
        <p:spPr/>
        <p:txBody>
          <a:bodyPr/>
          <a:lstStyle/>
          <a:p>
            <a:r>
              <a:rPr lang="en-US"/>
              <a:t>2/11/2021</a:t>
            </a:r>
            <a:endParaRPr lang="en-US" dirty="0"/>
          </a:p>
        </p:txBody>
      </p:sp>
      <p:sp>
        <p:nvSpPr>
          <p:cNvPr id="13" name="Footer Placeholder 12"/>
          <p:cNvSpPr>
            <a:spLocks noGrp="1"/>
          </p:cNvSpPr>
          <p:nvPr>
            <p:ph type="ftr" sz="quarter" idx="18"/>
          </p:nvPr>
        </p:nvSpPr>
        <p:spPr/>
        <p:txBody>
          <a:bodyPr/>
          <a:lstStyle/>
          <a:p>
            <a:r>
              <a:rPr lang="en-US"/>
              <a:t>Veterans Advisory Board 1/11/2024</a:t>
            </a:r>
            <a:endParaRPr lang="en-US" dirty="0"/>
          </a:p>
        </p:txBody>
      </p:sp>
      <p:sp>
        <p:nvSpPr>
          <p:cNvPr id="14" name="Slide Number Placeholder 13"/>
          <p:cNvSpPr>
            <a:spLocks noGrp="1"/>
          </p:cNvSpPr>
          <p:nvPr>
            <p:ph type="sldNum" sz="quarter" idx="19"/>
          </p:nvPr>
        </p:nvSpPr>
        <p:spPr/>
        <p:txBody>
          <a:bodyPr/>
          <a:lstStyle/>
          <a:p>
            <a:fld id="{BD3A08C5-CC68-3947-88A8-A9E34C1A68A7}" type="slidenum">
              <a:rPr lang="en-US" smtClean="0"/>
              <a:pPr/>
              <a:t>‹#›</a:t>
            </a:fld>
            <a:endParaRPr lang="en-US" dirty="0"/>
          </a:p>
        </p:txBody>
      </p:sp>
      <p:sp>
        <p:nvSpPr>
          <p:cNvPr id="3" name="Text Placeholder 2"/>
          <p:cNvSpPr>
            <a:spLocks noGrp="1"/>
          </p:cNvSpPr>
          <p:nvPr>
            <p:ph type="body" sz="quarter" idx="20" hasCustomPrompt="1"/>
          </p:nvPr>
        </p:nvSpPr>
        <p:spPr>
          <a:xfrm>
            <a:off x="721896" y="1230651"/>
            <a:ext cx="2351505" cy="4610156"/>
          </a:xfrm>
        </p:spPr>
        <p:txBody>
          <a:bodyPr>
            <a:normAutofit/>
          </a:bodyPr>
          <a:lstStyle>
            <a:lvl1pPr marL="0" indent="0">
              <a:buNone/>
              <a:defRPr sz="1500"/>
            </a:lvl1pPr>
          </a:lstStyle>
          <a:p>
            <a:pPr lvl="0"/>
            <a:r>
              <a:rPr lang="en-US" dirty="0"/>
              <a:t>Text</a:t>
            </a:r>
          </a:p>
        </p:txBody>
      </p:sp>
    </p:spTree>
    <p:extLst>
      <p:ext uri="{BB962C8B-B14F-4D97-AF65-F5344CB8AC3E}">
        <p14:creationId xmlns:p14="http://schemas.microsoft.com/office/powerpoint/2010/main" val="3493645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721896" y="1120847"/>
            <a:ext cx="7700210" cy="4729348"/>
          </a:xfrm>
        </p:spPr>
        <p:txBody>
          <a:bodyPr/>
          <a:lstStyle>
            <a:lvl1pPr>
              <a:defRPr b="1"/>
            </a:lvl1pPr>
          </a:lstStyle>
          <a:p>
            <a:pPr lvl="0"/>
            <a:r>
              <a:rPr lang="en-US" dirty="0"/>
              <a:t>First level text</a:t>
            </a:r>
          </a:p>
          <a:p>
            <a:pPr lvl="1"/>
            <a:r>
              <a:rPr lang="en-US" dirty="0"/>
              <a:t>Second level text</a:t>
            </a:r>
          </a:p>
          <a:p>
            <a:pPr lvl="2"/>
            <a:r>
              <a:rPr lang="en-US" dirty="0"/>
              <a:t>Third level text</a:t>
            </a:r>
          </a:p>
          <a:p>
            <a:pPr lvl="3"/>
            <a:r>
              <a:rPr lang="en-US" dirty="0"/>
              <a:t>Fourth level text</a:t>
            </a:r>
          </a:p>
          <a:p>
            <a:pPr lvl="4"/>
            <a:r>
              <a:rPr lang="en-US" dirty="0"/>
              <a:t>Fifth level text</a:t>
            </a:r>
          </a:p>
        </p:txBody>
      </p:sp>
      <p:cxnSp>
        <p:nvCxnSpPr>
          <p:cNvPr id="20" name="Straight Connector 19"/>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hasCustomPrompt="1"/>
          </p:nvPr>
        </p:nvSpPr>
        <p:spPr/>
        <p:txBody>
          <a:bodyPr/>
          <a:lstStyle/>
          <a:p>
            <a:r>
              <a:rPr lang="en-US" dirty="0"/>
              <a:t>Slide title</a:t>
            </a:r>
          </a:p>
        </p:txBody>
      </p:sp>
      <p:sp>
        <p:nvSpPr>
          <p:cNvPr id="12" name="Date Placeholder 11"/>
          <p:cNvSpPr>
            <a:spLocks noGrp="1"/>
          </p:cNvSpPr>
          <p:nvPr>
            <p:ph type="dt" sz="half" idx="14"/>
          </p:nvPr>
        </p:nvSpPr>
        <p:spPr/>
        <p:txBody>
          <a:bodyPr/>
          <a:lstStyle/>
          <a:p>
            <a:r>
              <a:rPr lang="en-US"/>
              <a:t>2/11/2021</a:t>
            </a:r>
            <a:endParaRPr lang="en-US" dirty="0"/>
          </a:p>
        </p:txBody>
      </p:sp>
      <p:sp>
        <p:nvSpPr>
          <p:cNvPr id="13" name="Footer Placeholder 12"/>
          <p:cNvSpPr>
            <a:spLocks noGrp="1"/>
          </p:cNvSpPr>
          <p:nvPr>
            <p:ph type="ftr" sz="quarter" idx="15"/>
          </p:nvPr>
        </p:nvSpPr>
        <p:spPr/>
        <p:txBody>
          <a:bodyPr/>
          <a:lstStyle/>
          <a:p>
            <a:r>
              <a:rPr lang="en-US"/>
              <a:t>Veterans Advisory Board 1/11/2024</a:t>
            </a:r>
            <a:endParaRPr lang="en-US" dirty="0"/>
          </a:p>
        </p:txBody>
      </p:sp>
      <p:sp>
        <p:nvSpPr>
          <p:cNvPr id="14" name="Slide Number Placeholder 13"/>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704954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1896" y="1127527"/>
            <a:ext cx="3687530" cy="4722664"/>
          </a:xfrm>
        </p:spPr>
        <p:txBody>
          <a:bodyPr/>
          <a:lstStyle>
            <a:lvl1pPr marL="214313" indent="-214313">
              <a:lnSpc>
                <a:spcPct val="100000"/>
              </a:lnSpc>
              <a:buFont typeface="Arial" charset="0"/>
              <a:buChar char="•"/>
              <a:defRPr baseline="0"/>
            </a:lvl1pPr>
            <a:lvl2pPr marL="257162" indent="0">
              <a:buFont typeface="Arial" charset="0"/>
              <a:buNone/>
              <a:defRPr/>
            </a:lvl2pPr>
            <a:lvl3pPr marL="514324" indent="0">
              <a:buFont typeface="Arial" charset="0"/>
              <a:buNone/>
              <a:defRPr/>
            </a:lvl3pPr>
            <a:lvl4pPr marL="771486" indent="0">
              <a:buFont typeface="Arial" charset="0"/>
              <a:buNone/>
              <a:defRPr/>
            </a:lvl4pPr>
            <a:lvl5pPr marL="1028649" indent="0">
              <a:buFont typeface="Arial" charset="0"/>
              <a:buNone/>
              <a:defRPr/>
            </a:lvl5pPr>
          </a:lstStyle>
          <a:p>
            <a:pPr lvl="0"/>
            <a:r>
              <a:rPr lang="en-US" dirty="0"/>
              <a:t>Point 1</a:t>
            </a:r>
          </a:p>
          <a:p>
            <a:pPr lvl="0"/>
            <a:r>
              <a:rPr lang="en-US" dirty="0"/>
              <a:t>Point 2</a:t>
            </a:r>
          </a:p>
          <a:p>
            <a:pPr lvl="0"/>
            <a:r>
              <a:rPr lang="en-US" dirty="0"/>
              <a:t>Point 3</a:t>
            </a:r>
          </a:p>
        </p:txBody>
      </p:sp>
      <p:sp>
        <p:nvSpPr>
          <p:cNvPr id="10" name="Content Placeholder 2"/>
          <p:cNvSpPr>
            <a:spLocks noGrp="1"/>
          </p:cNvSpPr>
          <p:nvPr>
            <p:ph idx="13" hasCustomPrompt="1"/>
          </p:nvPr>
        </p:nvSpPr>
        <p:spPr>
          <a:xfrm>
            <a:off x="4734576" y="1127531"/>
            <a:ext cx="3687530" cy="4722663"/>
          </a:xfrm>
        </p:spPr>
        <p:txBody>
          <a:bodyPr/>
          <a:lstStyle>
            <a:lvl1pPr marL="214313" indent="-214313">
              <a:buFont typeface="Arial" charset="0"/>
              <a:buChar char="•"/>
              <a:defRPr/>
            </a:lvl1pPr>
          </a:lstStyle>
          <a:p>
            <a:pPr lvl="0"/>
            <a:r>
              <a:rPr lang="en-US" dirty="0"/>
              <a:t>Point 1</a:t>
            </a:r>
          </a:p>
          <a:p>
            <a:pPr lvl="0"/>
            <a:r>
              <a:rPr lang="en-US" dirty="0"/>
              <a:t>Point 2</a:t>
            </a:r>
          </a:p>
          <a:p>
            <a:pPr lvl="0"/>
            <a:r>
              <a:rPr lang="en-US" dirty="0"/>
              <a:t>Point 3</a:t>
            </a:r>
          </a:p>
          <a:p>
            <a:pPr lvl="0"/>
            <a:endParaRPr lang="en-US" dirty="0"/>
          </a:p>
        </p:txBody>
      </p:sp>
      <p:sp>
        <p:nvSpPr>
          <p:cNvPr id="11" name="Title 10"/>
          <p:cNvSpPr>
            <a:spLocks noGrp="1"/>
          </p:cNvSpPr>
          <p:nvPr>
            <p:ph type="title" hasCustomPrompt="1"/>
          </p:nvPr>
        </p:nvSpPr>
        <p:spPr/>
        <p:txBody>
          <a:bodyPr/>
          <a:lstStyle/>
          <a:p>
            <a:r>
              <a:rPr lang="en-US" dirty="0"/>
              <a:t>Slide title</a:t>
            </a:r>
          </a:p>
        </p:txBody>
      </p:sp>
      <p:cxnSp>
        <p:nvCxnSpPr>
          <p:cNvPr id="13" name="Straight Connector 12"/>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4"/>
          </p:nvPr>
        </p:nvSpPr>
        <p:spPr/>
        <p:txBody>
          <a:bodyPr/>
          <a:lstStyle/>
          <a:p>
            <a:r>
              <a:rPr lang="en-US"/>
              <a:t>2/11/2021</a:t>
            </a:r>
            <a:endParaRPr lang="en-US" dirty="0"/>
          </a:p>
        </p:txBody>
      </p:sp>
      <p:sp>
        <p:nvSpPr>
          <p:cNvPr id="14" name="Footer Placeholder 13"/>
          <p:cNvSpPr>
            <a:spLocks noGrp="1"/>
          </p:cNvSpPr>
          <p:nvPr>
            <p:ph type="ftr" sz="quarter" idx="15"/>
          </p:nvPr>
        </p:nvSpPr>
        <p:spPr/>
        <p:txBody>
          <a:bodyPr/>
          <a:lstStyle/>
          <a:p>
            <a:r>
              <a:rPr lang="en-US"/>
              <a:t>Veterans Advisory Board 1/11/2024</a:t>
            </a:r>
            <a:endParaRPr lang="en-US" dirty="0"/>
          </a:p>
        </p:txBody>
      </p:sp>
      <p:sp>
        <p:nvSpPr>
          <p:cNvPr id="15" name="Slide Number Placeholder 14"/>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525589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Column with Chart/Graph">
    <p:spTree>
      <p:nvGrpSpPr>
        <p:cNvPr id="1" name=""/>
        <p:cNvGrpSpPr/>
        <p:nvPr/>
      </p:nvGrpSpPr>
      <p:grpSpPr>
        <a:xfrm>
          <a:off x="0" y="0"/>
          <a:ext cx="0" cy="0"/>
          <a:chOff x="0" y="0"/>
          <a:chExt cx="0" cy="0"/>
        </a:xfrm>
      </p:grpSpPr>
      <p:sp>
        <p:nvSpPr>
          <p:cNvPr id="20" name="Content Placeholder 19"/>
          <p:cNvSpPr>
            <a:spLocks noGrp="1"/>
          </p:cNvSpPr>
          <p:nvPr>
            <p:ph sz="quarter" idx="13" hasCustomPrompt="1"/>
          </p:nvPr>
        </p:nvSpPr>
        <p:spPr>
          <a:xfrm>
            <a:off x="721896" y="1100033"/>
            <a:ext cx="3516730" cy="4703600"/>
          </a:xfrm>
        </p:spPr>
        <p:txBody>
          <a:bodyPr/>
          <a:lstStyle>
            <a:lvl1pPr marL="0" indent="0">
              <a:buNone/>
              <a:defRPr/>
            </a:lvl1pPr>
          </a:lstStyle>
          <a:p>
            <a:pPr lvl="0"/>
            <a:r>
              <a:rPr lang="en-US" dirty="0"/>
              <a:t>Text</a:t>
            </a:r>
          </a:p>
        </p:txBody>
      </p:sp>
      <p:sp>
        <p:nvSpPr>
          <p:cNvPr id="8" name="Chart Placeholder 7"/>
          <p:cNvSpPr>
            <a:spLocks noGrp="1"/>
          </p:cNvSpPr>
          <p:nvPr>
            <p:ph type="chart" sz="quarter" idx="19"/>
          </p:nvPr>
        </p:nvSpPr>
        <p:spPr>
          <a:xfrm>
            <a:off x="4530749" y="1363802"/>
            <a:ext cx="3891357" cy="4025667"/>
          </a:xfrm>
        </p:spPr>
        <p:txBody>
          <a:bodyPr anchor="ctr"/>
          <a:lstStyle>
            <a:lvl1pPr marL="0" indent="0">
              <a:buNone/>
              <a:defRPr sz="1800" baseline="0">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9" name="Straight Connector 18"/>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8" name="Date Placeholder 17"/>
          <p:cNvSpPr>
            <a:spLocks noGrp="1"/>
          </p:cNvSpPr>
          <p:nvPr>
            <p:ph type="dt" sz="half" idx="21"/>
          </p:nvPr>
        </p:nvSpPr>
        <p:spPr/>
        <p:txBody>
          <a:bodyPr/>
          <a:lstStyle/>
          <a:p>
            <a:r>
              <a:rPr lang="en-US"/>
              <a:t>2/11/2021</a:t>
            </a:r>
            <a:endParaRPr lang="en-US" dirty="0"/>
          </a:p>
        </p:txBody>
      </p:sp>
      <p:sp>
        <p:nvSpPr>
          <p:cNvPr id="21" name="Footer Placeholder 20"/>
          <p:cNvSpPr>
            <a:spLocks noGrp="1"/>
          </p:cNvSpPr>
          <p:nvPr>
            <p:ph type="ftr" sz="quarter" idx="22"/>
          </p:nvPr>
        </p:nvSpPr>
        <p:spPr/>
        <p:txBody>
          <a:bodyPr/>
          <a:lstStyle/>
          <a:p>
            <a:r>
              <a:rPr lang="en-US"/>
              <a:t>Veterans Advisory Board 1/11/2024</a:t>
            </a:r>
            <a:endParaRPr lang="en-US" dirty="0"/>
          </a:p>
        </p:txBody>
      </p:sp>
      <p:sp>
        <p:nvSpPr>
          <p:cNvPr id="22" name="Slide Number Placeholder 21"/>
          <p:cNvSpPr>
            <a:spLocks noGrp="1"/>
          </p:cNvSpPr>
          <p:nvPr>
            <p:ph type="sldNum" sz="quarter" idx="23"/>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414314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Graph with Text Below">
    <p:spTree>
      <p:nvGrpSpPr>
        <p:cNvPr id="1" name=""/>
        <p:cNvGrpSpPr/>
        <p:nvPr/>
      </p:nvGrpSpPr>
      <p:grpSpPr>
        <a:xfrm>
          <a:off x="0" y="0"/>
          <a:ext cx="0" cy="0"/>
          <a:chOff x="0" y="0"/>
          <a:chExt cx="0" cy="0"/>
        </a:xfrm>
      </p:grpSpPr>
      <p:sp>
        <p:nvSpPr>
          <p:cNvPr id="20" name="Content Placeholder 19"/>
          <p:cNvSpPr>
            <a:spLocks noGrp="1"/>
          </p:cNvSpPr>
          <p:nvPr>
            <p:ph sz="quarter" idx="13" hasCustomPrompt="1"/>
          </p:nvPr>
        </p:nvSpPr>
        <p:spPr>
          <a:xfrm>
            <a:off x="721896" y="5352254"/>
            <a:ext cx="7700210" cy="508764"/>
          </a:xfrm>
        </p:spPr>
        <p:txBody>
          <a:bodyPr/>
          <a:lstStyle>
            <a:lvl1pPr marL="0" indent="0">
              <a:buNone/>
              <a:defRPr/>
            </a:lvl1pPr>
          </a:lstStyle>
          <a:p>
            <a:pPr lvl="0"/>
            <a:r>
              <a:rPr lang="en-US" dirty="0"/>
              <a:t>Caption</a:t>
            </a:r>
          </a:p>
        </p:txBody>
      </p:sp>
      <p:sp>
        <p:nvSpPr>
          <p:cNvPr id="8" name="Chart Placeholder 7"/>
          <p:cNvSpPr>
            <a:spLocks noGrp="1"/>
          </p:cNvSpPr>
          <p:nvPr>
            <p:ph type="chart" sz="quarter" idx="19" hasCustomPrompt="1"/>
          </p:nvPr>
        </p:nvSpPr>
        <p:spPr>
          <a:xfrm>
            <a:off x="721896" y="1132146"/>
            <a:ext cx="7700210" cy="4049454"/>
          </a:xfrm>
        </p:spPr>
        <p:txBody>
          <a:bodyPr anchor="ctr">
            <a:normAutofit/>
          </a:bodyPr>
          <a:lstStyle>
            <a:lvl1pPr marL="0" indent="0">
              <a:buNone/>
              <a:defRPr sz="1800" baseline="0">
                <a:sym typeface="Wingdings"/>
              </a:defRPr>
            </a:lvl1pPr>
          </a:lstStyle>
          <a:p>
            <a:r>
              <a:rPr lang="en-US" dirty="0"/>
              <a:t>Click icon to create a chart/graph </a:t>
            </a:r>
          </a:p>
        </p:txBody>
      </p:sp>
      <p:sp>
        <p:nvSpPr>
          <p:cNvPr id="3" name="Title 2"/>
          <p:cNvSpPr>
            <a:spLocks noGrp="1"/>
          </p:cNvSpPr>
          <p:nvPr>
            <p:ph type="title" hasCustomPrompt="1"/>
          </p:nvPr>
        </p:nvSpPr>
        <p:spPr/>
        <p:txBody>
          <a:bodyPr/>
          <a:lstStyle/>
          <a:p>
            <a:r>
              <a:rPr lang="en-US" dirty="0"/>
              <a:t>Slide title</a:t>
            </a:r>
          </a:p>
        </p:txBody>
      </p:sp>
      <p:cxnSp>
        <p:nvCxnSpPr>
          <p:cNvPr id="12" name="Straight Connector 11"/>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0"/>
          </p:nvPr>
        </p:nvSpPr>
        <p:spPr/>
        <p:txBody>
          <a:bodyPr/>
          <a:lstStyle/>
          <a:p>
            <a:r>
              <a:rPr lang="en-US"/>
              <a:t>2/11/2021</a:t>
            </a:r>
            <a:endParaRPr lang="en-US" dirty="0"/>
          </a:p>
        </p:txBody>
      </p:sp>
      <p:sp>
        <p:nvSpPr>
          <p:cNvPr id="9" name="Footer Placeholder 8"/>
          <p:cNvSpPr>
            <a:spLocks noGrp="1"/>
          </p:cNvSpPr>
          <p:nvPr>
            <p:ph type="ftr" sz="quarter" idx="21"/>
          </p:nvPr>
        </p:nvSpPr>
        <p:spPr/>
        <p:txBody>
          <a:bodyPr/>
          <a:lstStyle/>
          <a:p>
            <a:r>
              <a:rPr lang="en-US"/>
              <a:t>Veterans Advisory Board 1/11/2024</a:t>
            </a:r>
            <a:endParaRPr lang="en-US" dirty="0"/>
          </a:p>
        </p:txBody>
      </p:sp>
      <p:sp>
        <p:nvSpPr>
          <p:cNvPr id="11" name="Slide Number Placeholder 10"/>
          <p:cNvSpPr>
            <a:spLocks noGrp="1"/>
          </p:cNvSpPr>
          <p:nvPr>
            <p:ph type="sldNum" sz="quarter" idx="2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702489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mages with Captio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80" y="5244887"/>
            <a:ext cx="3689643" cy="693798"/>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5" name="Text Placeholder 4"/>
          <p:cNvSpPr>
            <a:spLocks noGrp="1"/>
          </p:cNvSpPr>
          <p:nvPr>
            <p:ph type="body" sz="quarter" idx="3" hasCustomPrompt="1"/>
          </p:nvPr>
        </p:nvSpPr>
        <p:spPr>
          <a:xfrm>
            <a:off x="4722507" y="5244887"/>
            <a:ext cx="3707814" cy="693798"/>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5" name="Picture Placeholder 14"/>
          <p:cNvSpPr>
            <a:spLocks noGrp="1"/>
          </p:cNvSpPr>
          <p:nvPr>
            <p:ph type="pic" sz="quarter" idx="13"/>
          </p:nvPr>
        </p:nvSpPr>
        <p:spPr>
          <a:xfrm>
            <a:off x="721895" y="1148159"/>
            <a:ext cx="3690780" cy="3960107"/>
          </a:xfrm>
          <a:solidFill>
            <a:srgbClr val="D8872A">
              <a:alpha val="29804"/>
            </a:srgbClr>
          </a:solidFill>
        </p:spPr>
        <p:txBody>
          <a:bodyPr anchor="ctr">
            <a:normAutofit/>
          </a:bodyPr>
          <a:lstStyle>
            <a:lvl1pPr marL="0" indent="0">
              <a:buNone/>
              <a:defRPr sz="1875">
                <a:sym typeface="Wingdings"/>
              </a:defRPr>
            </a:lvl1pPr>
          </a:lstStyle>
          <a:p>
            <a:endParaRPr lang="en-US" dirty="0"/>
          </a:p>
        </p:txBody>
      </p:sp>
      <p:sp>
        <p:nvSpPr>
          <p:cNvPr id="16" name="Picture Placeholder 14"/>
          <p:cNvSpPr>
            <a:spLocks noGrp="1"/>
          </p:cNvSpPr>
          <p:nvPr>
            <p:ph type="pic" sz="quarter" idx="14"/>
          </p:nvPr>
        </p:nvSpPr>
        <p:spPr>
          <a:xfrm>
            <a:off x="4731326" y="1148159"/>
            <a:ext cx="3690780" cy="3960107"/>
          </a:xfrm>
          <a:solidFill>
            <a:srgbClr val="D8872A">
              <a:alpha val="29804"/>
            </a:srgbClr>
          </a:solidFill>
        </p:spPr>
        <p:txBody>
          <a:bodyPr anchor="ctr">
            <a:normAutofit/>
          </a:bodyPr>
          <a:lstStyle>
            <a:lvl1pPr marL="0" indent="0">
              <a:buNone/>
              <a:defRPr sz="1875">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9" name="Date Placeholder 18"/>
          <p:cNvSpPr>
            <a:spLocks noGrp="1"/>
          </p:cNvSpPr>
          <p:nvPr>
            <p:ph type="dt" sz="half" idx="15"/>
          </p:nvPr>
        </p:nvSpPr>
        <p:spPr/>
        <p:txBody>
          <a:bodyPr/>
          <a:lstStyle/>
          <a:p>
            <a:r>
              <a:rPr lang="en-US"/>
              <a:t>2/11/2021</a:t>
            </a:r>
            <a:endParaRPr lang="en-US" dirty="0"/>
          </a:p>
        </p:txBody>
      </p:sp>
      <p:sp>
        <p:nvSpPr>
          <p:cNvPr id="20" name="Footer Placeholder 19"/>
          <p:cNvSpPr>
            <a:spLocks noGrp="1"/>
          </p:cNvSpPr>
          <p:nvPr>
            <p:ph type="ftr" sz="quarter" idx="16"/>
          </p:nvPr>
        </p:nvSpPr>
        <p:spPr/>
        <p:txBody>
          <a:bodyPr/>
          <a:lstStyle/>
          <a:p>
            <a:r>
              <a:rPr lang="en-US"/>
              <a:t>Veterans Advisory Board 1/11/2024</a:t>
            </a:r>
            <a:endParaRPr lang="en-US" dirty="0"/>
          </a:p>
        </p:txBody>
      </p:sp>
      <p:sp>
        <p:nvSpPr>
          <p:cNvPr id="21" name="Slide Number Placeholder 20"/>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53189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image and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80" y="1127534"/>
            <a:ext cx="3689643" cy="4693164"/>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6" name="Picture Placeholder 14"/>
          <p:cNvSpPr>
            <a:spLocks noGrp="1"/>
          </p:cNvSpPr>
          <p:nvPr>
            <p:ph type="pic" sz="quarter" idx="14"/>
          </p:nvPr>
        </p:nvSpPr>
        <p:spPr>
          <a:xfrm>
            <a:off x="4731326" y="1127534"/>
            <a:ext cx="3690780" cy="4693164"/>
          </a:xfrm>
          <a:solidFill>
            <a:srgbClr val="D8872A">
              <a:alpha val="29804"/>
            </a:srgbClr>
          </a:solidFill>
        </p:spPr>
        <p:txBody>
          <a:bodyPr anchor="ctr">
            <a:normAutofit/>
          </a:bodyPr>
          <a:lstStyle>
            <a:lvl1pPr marL="0" indent="0">
              <a:buNone/>
              <a:defRPr sz="1875" baseline="0">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9" name="Date Placeholder 18"/>
          <p:cNvSpPr>
            <a:spLocks noGrp="1"/>
          </p:cNvSpPr>
          <p:nvPr>
            <p:ph type="dt" sz="half" idx="15"/>
          </p:nvPr>
        </p:nvSpPr>
        <p:spPr/>
        <p:txBody>
          <a:bodyPr/>
          <a:lstStyle/>
          <a:p>
            <a:r>
              <a:rPr lang="en-US"/>
              <a:t>2/11/2021</a:t>
            </a:r>
            <a:endParaRPr lang="en-US" dirty="0"/>
          </a:p>
        </p:txBody>
      </p:sp>
      <p:sp>
        <p:nvSpPr>
          <p:cNvPr id="20" name="Footer Placeholder 19"/>
          <p:cNvSpPr>
            <a:spLocks noGrp="1"/>
          </p:cNvSpPr>
          <p:nvPr>
            <p:ph type="ftr" sz="quarter" idx="16"/>
          </p:nvPr>
        </p:nvSpPr>
        <p:spPr/>
        <p:txBody>
          <a:bodyPr/>
          <a:lstStyle/>
          <a:p>
            <a:r>
              <a:rPr lang="en-US"/>
              <a:t>Veterans Advisory Board 1/11/2024</a:t>
            </a:r>
            <a:endParaRPr lang="en-US" dirty="0"/>
          </a:p>
        </p:txBody>
      </p:sp>
      <p:sp>
        <p:nvSpPr>
          <p:cNvPr id="21" name="Slide Number Placeholder 20"/>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106695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with 3 Imag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1897" y="1237535"/>
            <a:ext cx="5169242" cy="4494671"/>
          </a:xfrm>
        </p:spPr>
        <p:txBody>
          <a:bodyPr/>
          <a:lstStyle>
            <a:lvl1pPr>
              <a:defRPr b="1"/>
            </a:lvl1pPr>
          </a:lstStyle>
          <a:p>
            <a:pPr lvl="0"/>
            <a:r>
              <a:rPr lang="en-US" dirty="0"/>
              <a:t>First level text</a:t>
            </a:r>
          </a:p>
          <a:p>
            <a:pPr lvl="1"/>
            <a:r>
              <a:rPr lang="en-US" dirty="0"/>
              <a:t>Second level text</a:t>
            </a:r>
          </a:p>
          <a:p>
            <a:pPr lvl="2"/>
            <a:r>
              <a:rPr lang="en-US" dirty="0"/>
              <a:t>Third level text</a:t>
            </a:r>
          </a:p>
          <a:p>
            <a:pPr lvl="3"/>
            <a:r>
              <a:rPr lang="en-US" dirty="0"/>
              <a:t>Fourth level text</a:t>
            </a:r>
          </a:p>
          <a:p>
            <a:pPr lvl="4"/>
            <a:r>
              <a:rPr lang="en-US" dirty="0"/>
              <a:t>Fifth level text</a:t>
            </a:r>
          </a:p>
        </p:txBody>
      </p:sp>
      <p:sp>
        <p:nvSpPr>
          <p:cNvPr id="12" name="Title 11"/>
          <p:cNvSpPr>
            <a:spLocks noGrp="1"/>
          </p:cNvSpPr>
          <p:nvPr>
            <p:ph type="title" hasCustomPrompt="1"/>
          </p:nvPr>
        </p:nvSpPr>
        <p:spPr/>
        <p:txBody>
          <a:bodyPr/>
          <a:lstStyle/>
          <a:p>
            <a:r>
              <a:rPr lang="en-US" dirty="0"/>
              <a:t>Slide title</a:t>
            </a:r>
          </a:p>
        </p:txBody>
      </p:sp>
      <p:cxnSp>
        <p:nvCxnSpPr>
          <p:cNvPr id="16" name="Straight Connector 15"/>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3" name="Date Placeholder 12"/>
          <p:cNvSpPr>
            <a:spLocks noGrp="1"/>
          </p:cNvSpPr>
          <p:nvPr>
            <p:ph type="dt" sz="half" idx="16"/>
          </p:nvPr>
        </p:nvSpPr>
        <p:spPr/>
        <p:txBody>
          <a:bodyPr/>
          <a:lstStyle/>
          <a:p>
            <a:r>
              <a:rPr lang="en-US"/>
              <a:t>2/11/2021</a:t>
            </a:r>
            <a:endParaRPr lang="en-US" dirty="0"/>
          </a:p>
        </p:txBody>
      </p:sp>
      <p:sp>
        <p:nvSpPr>
          <p:cNvPr id="14" name="Footer Placeholder 13"/>
          <p:cNvSpPr>
            <a:spLocks noGrp="1"/>
          </p:cNvSpPr>
          <p:nvPr>
            <p:ph type="ftr" sz="quarter" idx="17"/>
          </p:nvPr>
        </p:nvSpPr>
        <p:spPr/>
        <p:txBody>
          <a:bodyPr/>
          <a:lstStyle/>
          <a:p>
            <a:r>
              <a:rPr lang="en-US"/>
              <a:t>Veterans Advisory Board 1/11/2024</a:t>
            </a:r>
            <a:endParaRPr lang="en-US" dirty="0"/>
          </a:p>
        </p:txBody>
      </p:sp>
      <p:sp>
        <p:nvSpPr>
          <p:cNvPr id="15" name="Slide Number Placeholder 14"/>
          <p:cNvSpPr>
            <a:spLocks noGrp="1"/>
          </p:cNvSpPr>
          <p:nvPr>
            <p:ph type="sldNum" sz="quarter" idx="18"/>
          </p:nvPr>
        </p:nvSpPr>
        <p:spPr/>
        <p:txBody>
          <a:bodyPr/>
          <a:lstStyle/>
          <a:p>
            <a:fld id="{BD3A08C5-CC68-3947-88A8-A9E34C1A68A7}" type="slidenum">
              <a:rPr lang="en-US" smtClean="0"/>
              <a:pPr/>
              <a:t>‹#›</a:t>
            </a:fld>
            <a:endParaRPr lang="en-US" dirty="0"/>
          </a:p>
        </p:txBody>
      </p:sp>
      <p:sp>
        <p:nvSpPr>
          <p:cNvPr id="18" name="Picture Placeholder 10"/>
          <p:cNvSpPr>
            <a:spLocks noGrp="1"/>
          </p:cNvSpPr>
          <p:nvPr>
            <p:ph type="pic" sz="quarter" idx="20"/>
          </p:nvPr>
        </p:nvSpPr>
        <p:spPr>
          <a:xfrm>
            <a:off x="6029541" y="1243753"/>
            <a:ext cx="2392565" cy="1401124"/>
          </a:xfrm>
          <a:solidFill>
            <a:srgbClr val="D8872A">
              <a:alpha val="29804"/>
            </a:srgbClr>
          </a:solidFill>
        </p:spPr>
        <p:txBody>
          <a:bodyPr anchor="ctr">
            <a:normAutofit/>
          </a:bodyPr>
          <a:lstStyle>
            <a:lvl1pPr marL="0" indent="0">
              <a:buNone/>
              <a:defRPr sz="1013">
                <a:sym typeface="Wingdings"/>
              </a:defRPr>
            </a:lvl1pPr>
          </a:lstStyle>
          <a:p>
            <a:endParaRPr lang="en-US" dirty="0"/>
          </a:p>
        </p:txBody>
      </p:sp>
      <p:sp>
        <p:nvSpPr>
          <p:cNvPr id="20" name="Picture Placeholder 10"/>
          <p:cNvSpPr>
            <a:spLocks noGrp="1"/>
          </p:cNvSpPr>
          <p:nvPr>
            <p:ph type="pic" sz="quarter" idx="21"/>
          </p:nvPr>
        </p:nvSpPr>
        <p:spPr>
          <a:xfrm>
            <a:off x="6029541" y="2787417"/>
            <a:ext cx="2392565" cy="1401124"/>
          </a:xfrm>
          <a:solidFill>
            <a:srgbClr val="D8872A">
              <a:alpha val="29804"/>
            </a:srgbClr>
          </a:solidFill>
        </p:spPr>
        <p:txBody>
          <a:bodyPr anchor="ctr">
            <a:normAutofit/>
          </a:bodyPr>
          <a:lstStyle>
            <a:lvl1pPr marL="0" indent="0">
              <a:buNone/>
              <a:defRPr sz="1013">
                <a:sym typeface="Wingdings"/>
              </a:defRPr>
            </a:lvl1pPr>
          </a:lstStyle>
          <a:p>
            <a:endParaRPr lang="en-US" dirty="0"/>
          </a:p>
        </p:txBody>
      </p:sp>
      <p:sp>
        <p:nvSpPr>
          <p:cNvPr id="22" name="Picture Placeholder 10"/>
          <p:cNvSpPr>
            <a:spLocks noGrp="1"/>
          </p:cNvSpPr>
          <p:nvPr>
            <p:ph type="pic" sz="quarter" idx="22"/>
          </p:nvPr>
        </p:nvSpPr>
        <p:spPr>
          <a:xfrm>
            <a:off x="6029541" y="4331082"/>
            <a:ext cx="2392565" cy="1401124"/>
          </a:xfrm>
          <a:solidFill>
            <a:srgbClr val="D8872A">
              <a:alpha val="29804"/>
            </a:srgbClr>
          </a:solidFill>
        </p:spPr>
        <p:txBody>
          <a:bodyPr anchor="ctr">
            <a:normAutofit/>
          </a:bodyPr>
          <a:lstStyle>
            <a:lvl1pPr marL="0" indent="0">
              <a:buNone/>
              <a:defRPr sz="1013">
                <a:sym typeface="Wingdings"/>
              </a:defRPr>
            </a:lvl1pPr>
          </a:lstStyle>
          <a:p>
            <a:endParaRPr lang="en-US" dirty="0"/>
          </a:p>
        </p:txBody>
      </p:sp>
    </p:spTree>
    <p:extLst>
      <p:ext uri="{BB962C8B-B14F-4D97-AF65-F5344CB8AC3E}">
        <p14:creationId xmlns:p14="http://schemas.microsoft.com/office/powerpoint/2010/main" val="397833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4"/>
          <p:cNvSpPr>
            <a:spLocks noGrp="1"/>
          </p:cNvSpPr>
          <p:nvPr>
            <p:ph type="tbl" sz="quarter" idx="13" hasCustomPrompt="1"/>
          </p:nvPr>
        </p:nvSpPr>
        <p:spPr>
          <a:xfrm>
            <a:off x="721896" y="1155032"/>
            <a:ext cx="7690684" cy="4734491"/>
          </a:xfrm>
        </p:spPr>
        <p:txBody>
          <a:bodyPr anchor="ctr"/>
          <a:lstStyle>
            <a:lvl1pPr marL="0" indent="0">
              <a:buNone/>
              <a:defRPr baseline="0">
                <a:sym typeface="Wingdings"/>
              </a:defRPr>
            </a:lvl1pPr>
          </a:lstStyle>
          <a:p>
            <a:r>
              <a:rPr lang="en-US" dirty="0"/>
              <a:t>Click icon to create table </a:t>
            </a:r>
          </a:p>
        </p:txBody>
      </p:sp>
      <p:sp>
        <p:nvSpPr>
          <p:cNvPr id="7" name="Title 6"/>
          <p:cNvSpPr>
            <a:spLocks noGrp="1"/>
          </p:cNvSpPr>
          <p:nvPr>
            <p:ph type="title" hasCustomPrompt="1"/>
          </p:nvPr>
        </p:nvSpPr>
        <p:spPr/>
        <p:txBody>
          <a:bodyPr/>
          <a:lstStyle/>
          <a:p>
            <a:r>
              <a:rPr lang="en-US" dirty="0"/>
              <a:t>Slide title</a:t>
            </a:r>
          </a:p>
        </p:txBody>
      </p:sp>
      <p:cxnSp>
        <p:nvCxnSpPr>
          <p:cNvPr id="14" name="Straight Connector 13"/>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1" name="Date Placeholder 10"/>
          <p:cNvSpPr>
            <a:spLocks noGrp="1"/>
          </p:cNvSpPr>
          <p:nvPr>
            <p:ph type="dt" sz="half" idx="14"/>
          </p:nvPr>
        </p:nvSpPr>
        <p:spPr/>
        <p:txBody>
          <a:bodyPr/>
          <a:lstStyle/>
          <a:p>
            <a:r>
              <a:rPr lang="en-US"/>
              <a:t>2/11/2021</a:t>
            </a:r>
            <a:endParaRPr lang="en-US" dirty="0"/>
          </a:p>
        </p:txBody>
      </p:sp>
      <p:sp>
        <p:nvSpPr>
          <p:cNvPr id="12" name="Footer Placeholder 11"/>
          <p:cNvSpPr>
            <a:spLocks noGrp="1"/>
          </p:cNvSpPr>
          <p:nvPr>
            <p:ph type="ftr" sz="quarter" idx="15"/>
          </p:nvPr>
        </p:nvSpPr>
        <p:spPr/>
        <p:txBody>
          <a:bodyPr/>
          <a:lstStyle/>
          <a:p>
            <a:r>
              <a:rPr lang="en-US"/>
              <a:t>Veterans Advisory Board 1/11/2024</a:t>
            </a:r>
            <a:endParaRPr lang="en-US" dirty="0"/>
          </a:p>
        </p:txBody>
      </p:sp>
      <p:sp>
        <p:nvSpPr>
          <p:cNvPr id="16" name="Slide Number Placeholder 15"/>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149192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3492AC-2023-4442-AF40-53B11C2EF8B5}"/>
              </a:ext>
            </a:extLst>
          </p:cNvPr>
          <p:cNvSpPr>
            <a:spLocks noGrp="1"/>
          </p:cNvSpPr>
          <p:nvPr>
            <p:ph type="pic" sz="quarter" idx="13"/>
          </p:nvPr>
        </p:nvSpPr>
        <p:spPr>
          <a:xfrm>
            <a:off x="344043" y="457200"/>
            <a:ext cx="8455914" cy="5943600"/>
          </a:xfrm>
          <a:solidFill>
            <a:schemeClr val="accent6"/>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4609475" y="1008063"/>
            <a:ext cx="3840480" cy="2054388"/>
          </a:xfrm>
        </p:spPr>
        <p:txBody>
          <a:bodyPr anchor="b">
            <a:normAutofit/>
          </a:bodyPr>
          <a:lstStyle>
            <a:lvl1pPr algn="r">
              <a:defRPr sz="4050">
                <a:solidFill>
                  <a:schemeClr val="tx1">
                    <a:lumMod val="65000"/>
                    <a:lumOff val="35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6074228" y="3105164"/>
            <a:ext cx="2375727" cy="647673"/>
          </a:xfrm>
        </p:spPr>
        <p:txBody>
          <a:bodyPr>
            <a:norm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4D64503-659B-472D-ABF8-01D077EB0D83}"/>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650503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93254-CE4F-4114-A997-06CBC039F22F}"/>
              </a:ext>
              <a:ext uri="{C183D7F6-B498-43B3-948B-1728B52AA6E4}">
                <adec:decorative xmlns:adec="http://schemas.microsoft.com/office/drawing/2017/decorative" val="1"/>
              </a:ext>
            </a:extLst>
          </p:cNvPr>
          <p:cNvSpPr/>
          <p:nvPr userDrawn="1"/>
        </p:nvSpPr>
        <p:spPr>
          <a:xfrm>
            <a:off x="0" y="0"/>
            <a:ext cx="2288333"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2686050" y="365126"/>
            <a:ext cx="5465826" cy="1325563"/>
          </a:xfrm>
        </p:spPr>
        <p:txBody>
          <a:bodyPr/>
          <a:lstStyle>
            <a:lvl1pPr algn="l">
              <a:defRPr>
                <a:solidFill>
                  <a:schemeClr val="tx1">
                    <a:lumMod val="50000"/>
                    <a:lumOff val="50000"/>
                  </a:schemeClr>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5E7DBF41-B4A1-4B29-B32C-DDF5058C1239}"/>
              </a:ext>
            </a:extLst>
          </p:cNvPr>
          <p:cNvSpPr>
            <a:spLocks noGrp="1"/>
          </p:cNvSpPr>
          <p:nvPr>
            <p:ph type="pic" sz="quarter" idx="13"/>
          </p:nvPr>
        </p:nvSpPr>
        <p:spPr>
          <a:xfrm>
            <a:off x="1143000" y="1941230"/>
            <a:ext cx="6858000" cy="2286000"/>
          </a:xfrm>
          <a:solidFill>
            <a:schemeClr val="accent6"/>
          </a:solid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E442D9A9-D2E2-42FD-945D-1EF6DC43511C}"/>
              </a:ext>
            </a:extLst>
          </p:cNvPr>
          <p:cNvSpPr>
            <a:spLocks noGrp="1"/>
          </p:cNvSpPr>
          <p:nvPr>
            <p:ph type="body" sz="quarter" idx="14"/>
          </p:nvPr>
        </p:nvSpPr>
        <p:spPr>
          <a:xfrm>
            <a:off x="2688336" y="4407408"/>
            <a:ext cx="5465826" cy="1371600"/>
          </a:xfrm>
        </p:spPr>
        <p:txBody>
          <a:bodyPr>
            <a:noAutofit/>
          </a:bodyPr>
          <a:lstStyle>
            <a:lvl1pPr marL="0" indent="0" algn="l">
              <a:lnSpc>
                <a:spcPct val="150000"/>
              </a:lnSpc>
              <a:spcBef>
                <a:spcPts val="0"/>
              </a:spcBef>
              <a:buNone/>
              <a:defRPr sz="1200">
                <a:solidFill>
                  <a:schemeClr val="tx1">
                    <a:lumMod val="65000"/>
                    <a:lumOff val="35000"/>
                  </a:schemeClr>
                </a:solidFill>
              </a:defRPr>
            </a:lvl1pPr>
            <a:lvl2pPr marL="342900" indent="0" algn="ctr">
              <a:lnSpc>
                <a:spcPts val="1650"/>
              </a:lnSpc>
              <a:spcBef>
                <a:spcPts val="0"/>
              </a:spcBef>
              <a:buNone/>
              <a:defRPr sz="1200">
                <a:solidFill>
                  <a:schemeClr val="tx1">
                    <a:lumMod val="65000"/>
                    <a:lumOff val="35000"/>
                  </a:schemeClr>
                </a:solidFill>
              </a:defRPr>
            </a:lvl2pPr>
            <a:lvl3pPr marL="685800" indent="0" algn="ctr">
              <a:lnSpc>
                <a:spcPts val="1650"/>
              </a:lnSpc>
              <a:spcBef>
                <a:spcPts val="0"/>
              </a:spcBef>
              <a:buNone/>
              <a:defRPr sz="1200">
                <a:solidFill>
                  <a:schemeClr val="tx1">
                    <a:lumMod val="65000"/>
                    <a:lumOff val="35000"/>
                  </a:schemeClr>
                </a:solidFill>
              </a:defRPr>
            </a:lvl3pPr>
            <a:lvl4pPr marL="1028700" indent="0" algn="ctr">
              <a:lnSpc>
                <a:spcPts val="1650"/>
              </a:lnSpc>
              <a:spcBef>
                <a:spcPts val="0"/>
              </a:spcBef>
              <a:buNone/>
              <a:defRPr sz="1200">
                <a:solidFill>
                  <a:schemeClr val="tx1">
                    <a:lumMod val="65000"/>
                    <a:lumOff val="35000"/>
                  </a:schemeClr>
                </a:solidFill>
              </a:defRPr>
            </a:lvl4pPr>
            <a:lvl5pPr marL="1371600" indent="0" algn="ctr">
              <a:lnSpc>
                <a:spcPts val="1650"/>
              </a:lnSpc>
              <a:spcBef>
                <a:spcPts val="0"/>
              </a:spcBef>
              <a:buNone/>
              <a:defRPr sz="1200">
                <a:solidFill>
                  <a:schemeClr val="tx1">
                    <a:lumMod val="65000"/>
                    <a:lumOff val="35000"/>
                  </a:schemeClr>
                </a:solidFill>
              </a:defRPr>
            </a:lvl5pPr>
          </a:lstStyle>
          <a:p>
            <a:pPr lvl="0"/>
            <a:r>
              <a:rPr lang="en-US"/>
              <a:t>Click to edit Master text styles</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641129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139015" y="365126"/>
            <a:ext cx="7489951" cy="1325563"/>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131519" y="1912336"/>
            <a:ext cx="3086100" cy="457200"/>
          </a:xfrm>
        </p:spPr>
        <p:txBody>
          <a:bodyPr anchor="b">
            <a:norm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4930419" y="1874838"/>
            <a:ext cx="3086100" cy="457200"/>
          </a:xfrm>
        </p:spPr>
        <p:txBody>
          <a:bodyPr anchor="b">
            <a:norm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1131519" y="2388253"/>
            <a:ext cx="3086100" cy="914400"/>
          </a:xfrm>
        </p:spPr>
        <p:txBody>
          <a:bodyPr>
            <a:noAutofit/>
          </a:bodyPr>
          <a:lstStyle>
            <a:lvl1pPr marL="0" indent="0">
              <a:lnSpc>
                <a:spcPts val="1950"/>
              </a:lnSpc>
              <a:buNone/>
              <a:defRPr sz="1200"/>
            </a:lvl1pPr>
            <a:lvl2pPr marL="342900" indent="0">
              <a:lnSpc>
                <a:spcPts val="1950"/>
              </a:lnSpc>
              <a:buNone/>
              <a:defRPr sz="1200"/>
            </a:lvl2pPr>
            <a:lvl3pPr marL="685800" indent="0">
              <a:lnSpc>
                <a:spcPts val="1950"/>
              </a:lnSpc>
              <a:buNone/>
              <a:defRPr sz="1200"/>
            </a:lvl3pPr>
            <a:lvl4pPr marL="1028700" indent="0">
              <a:lnSpc>
                <a:spcPts val="1950"/>
              </a:lnSpc>
              <a:buNone/>
              <a:defRPr sz="1200"/>
            </a:lvl4pPr>
            <a:lvl5pPr marL="1371600" indent="0">
              <a:lnSpc>
                <a:spcPts val="1950"/>
              </a:lnSpc>
              <a:buNone/>
              <a:defRPr sz="1200"/>
            </a:lvl5pPr>
          </a:lstStyle>
          <a:p>
            <a:pPr lvl="0"/>
            <a:r>
              <a:rPr lang="en-US"/>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4930419" y="2337741"/>
            <a:ext cx="3086100" cy="914400"/>
          </a:xfrm>
        </p:spPr>
        <p:txBody>
          <a:bodyPr>
            <a:noAutofit/>
          </a:bodyPr>
          <a:lstStyle>
            <a:lvl1pPr marL="0" indent="0">
              <a:lnSpc>
                <a:spcPts val="1950"/>
              </a:lnSpc>
              <a:buNone/>
              <a:defRPr sz="1200"/>
            </a:lvl1pPr>
            <a:lvl2pPr marL="342900" indent="0">
              <a:lnSpc>
                <a:spcPts val="1950"/>
              </a:lnSpc>
              <a:buNone/>
              <a:defRPr sz="1200"/>
            </a:lvl2pPr>
            <a:lvl3pPr marL="685800" indent="0">
              <a:lnSpc>
                <a:spcPts val="1950"/>
              </a:lnSpc>
              <a:buNone/>
              <a:defRPr sz="1200"/>
            </a:lvl3pPr>
            <a:lvl4pPr marL="1028700" indent="0">
              <a:lnSpc>
                <a:spcPts val="1950"/>
              </a:lnSpc>
              <a:buNone/>
              <a:defRPr sz="1200"/>
            </a:lvl4pPr>
            <a:lvl5pPr marL="1371600" indent="0">
              <a:lnSpc>
                <a:spcPts val="1950"/>
              </a:lnSpc>
              <a:buNone/>
              <a:defRPr sz="1200"/>
            </a:lvl5pPr>
          </a:lstStyle>
          <a:p>
            <a:pPr lvl="0"/>
            <a:r>
              <a:rPr lang="en-US"/>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1139015" y="3608720"/>
            <a:ext cx="3086100" cy="457200"/>
          </a:xfrm>
        </p:spPr>
        <p:txBody>
          <a:bodyPr anchor="b">
            <a:norm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4937915" y="3571222"/>
            <a:ext cx="3086100" cy="457200"/>
          </a:xfrm>
        </p:spPr>
        <p:txBody>
          <a:bodyPr anchor="b">
            <a:norm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1139015" y="4084637"/>
            <a:ext cx="3086100" cy="914400"/>
          </a:xfrm>
        </p:spPr>
        <p:txBody>
          <a:bodyPr>
            <a:noAutofit/>
          </a:bodyPr>
          <a:lstStyle>
            <a:lvl1pPr marL="0" indent="0">
              <a:lnSpc>
                <a:spcPts val="1950"/>
              </a:lnSpc>
              <a:buNone/>
              <a:defRPr sz="1200"/>
            </a:lvl1pPr>
            <a:lvl2pPr marL="342900" indent="0">
              <a:lnSpc>
                <a:spcPts val="1950"/>
              </a:lnSpc>
              <a:buNone/>
              <a:defRPr sz="1200"/>
            </a:lvl2pPr>
            <a:lvl3pPr marL="685800" indent="0">
              <a:lnSpc>
                <a:spcPts val="1950"/>
              </a:lnSpc>
              <a:buNone/>
              <a:defRPr sz="1200"/>
            </a:lvl3pPr>
            <a:lvl4pPr marL="1028700" indent="0">
              <a:lnSpc>
                <a:spcPts val="1950"/>
              </a:lnSpc>
              <a:buNone/>
              <a:defRPr sz="1200"/>
            </a:lvl4pPr>
            <a:lvl5pPr marL="1371600" indent="0">
              <a:lnSpc>
                <a:spcPts val="1950"/>
              </a:lnSpc>
              <a:buNone/>
              <a:defRPr sz="1200"/>
            </a:lvl5pPr>
          </a:lstStyle>
          <a:p>
            <a:pPr lvl="0"/>
            <a:r>
              <a:rPr lang="en-US"/>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4937915" y="4034125"/>
            <a:ext cx="3086100" cy="914400"/>
          </a:xfrm>
        </p:spPr>
        <p:txBody>
          <a:bodyPr>
            <a:noAutofit/>
          </a:bodyPr>
          <a:lstStyle>
            <a:lvl1pPr marL="0" indent="0">
              <a:lnSpc>
                <a:spcPts val="1950"/>
              </a:lnSpc>
              <a:buNone/>
              <a:defRPr sz="1200"/>
            </a:lvl1pPr>
            <a:lvl2pPr marL="342900" indent="0">
              <a:lnSpc>
                <a:spcPts val="1950"/>
              </a:lnSpc>
              <a:buNone/>
              <a:defRPr sz="1200"/>
            </a:lvl2pPr>
            <a:lvl3pPr marL="685800" indent="0">
              <a:lnSpc>
                <a:spcPts val="1950"/>
              </a:lnSpc>
              <a:buNone/>
              <a:defRPr sz="1200"/>
            </a:lvl3pPr>
            <a:lvl4pPr marL="1028700" indent="0">
              <a:lnSpc>
                <a:spcPts val="1950"/>
              </a:lnSpc>
              <a:buNone/>
              <a:defRPr sz="1200"/>
            </a:lvl4pPr>
            <a:lvl5pPr marL="1371600" indent="0">
              <a:lnSpc>
                <a:spcPts val="1950"/>
              </a:lnSpc>
              <a:buNone/>
              <a:defRPr sz="1200"/>
            </a:lvl5pPr>
          </a:lstStyle>
          <a:p>
            <a:pPr lvl="0"/>
            <a:r>
              <a:rPr lang="en-US"/>
              <a:t>Click to edit Master text styles</a:t>
            </a:r>
          </a:p>
          <a:p>
            <a:pPr lvl="1"/>
            <a:r>
              <a:rPr lang="en-US"/>
              <a:t>Second level</a:t>
            </a:r>
          </a:p>
        </p:txBody>
      </p:sp>
      <p:sp>
        <p:nvSpPr>
          <p:cNvPr id="15" name="Picture Placeholder 10">
            <a:extLst>
              <a:ext uri="{FF2B5EF4-FFF2-40B4-BE49-F238E27FC236}">
                <a16:creationId xmlns:a16="http://schemas.microsoft.com/office/drawing/2014/main" id="{A12F2D63-1E00-4379-A32F-B52857A50211}"/>
              </a:ext>
            </a:extLst>
          </p:cNvPr>
          <p:cNvSpPr>
            <a:spLocks noGrp="1"/>
          </p:cNvSpPr>
          <p:nvPr>
            <p:ph type="pic" sz="quarter" idx="13"/>
          </p:nvPr>
        </p:nvSpPr>
        <p:spPr>
          <a:xfrm>
            <a:off x="1143" y="5943600"/>
            <a:ext cx="9141714" cy="914400"/>
          </a:xfrm>
          <a:solidFill>
            <a:schemeClr val="accent6"/>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6093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5143500" y="365126"/>
            <a:ext cx="3451739" cy="1325563"/>
          </a:xfr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0" y="0"/>
            <a:ext cx="4572000" cy="6858000"/>
          </a:xfrm>
          <a:solidFill>
            <a:schemeClr val="accent6"/>
          </a:solidFill>
        </p:spPr>
        <p:txBody>
          <a:bodyPr/>
          <a:lstStyle/>
          <a:p>
            <a:r>
              <a:rPr lang="en-US"/>
              <a:t>Click icon to add picture</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5143500" y="1691640"/>
            <a:ext cx="2948940" cy="338328"/>
          </a:xfrm>
        </p:spPr>
        <p:txBody>
          <a:bodyPr anchor="b">
            <a:no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5143500" y="2093976"/>
            <a:ext cx="3429000" cy="530352"/>
          </a:xfrm>
        </p:spPr>
        <p:txBody>
          <a:bodyPr>
            <a:noAutofit/>
          </a:bodyPr>
          <a:lstStyle>
            <a:lvl1pPr marL="0" indent="0">
              <a:lnSpc>
                <a:spcPts val="1500"/>
              </a:lnSpc>
              <a:buNone/>
              <a:defRPr sz="1050"/>
            </a:lvl1pPr>
            <a:lvl2pPr marL="342900" indent="0">
              <a:lnSpc>
                <a:spcPts val="1500"/>
              </a:lnSpc>
              <a:buNone/>
              <a:defRPr sz="1050"/>
            </a:lvl2pPr>
            <a:lvl3pPr marL="685800" indent="0">
              <a:lnSpc>
                <a:spcPts val="1500"/>
              </a:lnSpc>
              <a:buNone/>
              <a:defRPr sz="1050"/>
            </a:lvl3pPr>
            <a:lvl4pPr marL="1028700" indent="0">
              <a:lnSpc>
                <a:spcPts val="1500"/>
              </a:lnSpc>
              <a:buNone/>
              <a:defRPr sz="1050"/>
            </a:lvl4pPr>
            <a:lvl5pPr marL="1371600" indent="0">
              <a:lnSpc>
                <a:spcPts val="1500"/>
              </a:lnSpc>
              <a:buNone/>
              <a:defRPr sz="1050"/>
            </a:lvl5pPr>
          </a:lstStyle>
          <a:p>
            <a:pPr lvl="0"/>
            <a:r>
              <a:rPr lang="en-US"/>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5143500" y="2962656"/>
            <a:ext cx="2948940" cy="338328"/>
          </a:xfrm>
        </p:spPr>
        <p:txBody>
          <a:bodyPr anchor="b">
            <a:no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5143500" y="3310128"/>
            <a:ext cx="3429000" cy="530352"/>
          </a:xfrm>
        </p:spPr>
        <p:txBody>
          <a:bodyPr>
            <a:noAutofit/>
          </a:bodyPr>
          <a:lstStyle>
            <a:lvl1pPr marL="0" indent="0">
              <a:lnSpc>
                <a:spcPts val="1500"/>
              </a:lnSpc>
              <a:buNone/>
              <a:defRPr sz="1050"/>
            </a:lvl1pPr>
            <a:lvl2pPr marL="342900" indent="0">
              <a:lnSpc>
                <a:spcPts val="1500"/>
              </a:lnSpc>
              <a:buNone/>
              <a:defRPr sz="1050"/>
            </a:lvl2pPr>
            <a:lvl3pPr marL="685800" indent="0">
              <a:lnSpc>
                <a:spcPts val="1500"/>
              </a:lnSpc>
              <a:buNone/>
              <a:defRPr sz="1050"/>
            </a:lvl3pPr>
            <a:lvl4pPr marL="1028700" indent="0">
              <a:lnSpc>
                <a:spcPts val="1500"/>
              </a:lnSpc>
              <a:buNone/>
              <a:defRPr sz="1050"/>
            </a:lvl4pPr>
            <a:lvl5pPr marL="1371600" indent="0">
              <a:lnSpc>
                <a:spcPts val="1500"/>
              </a:lnSpc>
              <a:buNone/>
              <a:defRPr sz="1050"/>
            </a:lvl5pPr>
          </a:lstStyle>
          <a:p>
            <a:pPr lvl="0"/>
            <a:r>
              <a:rPr lang="en-US"/>
              <a:t>Click to edit Master text styles</a:t>
            </a:r>
          </a:p>
        </p:txBody>
      </p:sp>
      <p:sp>
        <p:nvSpPr>
          <p:cNvPr id="23" name="Text Placeholder 4">
            <a:extLst>
              <a:ext uri="{FF2B5EF4-FFF2-40B4-BE49-F238E27FC236}">
                <a16:creationId xmlns:a16="http://schemas.microsoft.com/office/drawing/2014/main" id="{8462AFAF-169F-4E2A-AC00-6E8666595471}"/>
              </a:ext>
            </a:extLst>
          </p:cNvPr>
          <p:cNvSpPr>
            <a:spLocks noGrp="1"/>
          </p:cNvSpPr>
          <p:nvPr>
            <p:ph type="body" sz="quarter" idx="20"/>
          </p:nvPr>
        </p:nvSpPr>
        <p:spPr>
          <a:xfrm>
            <a:off x="5152766" y="3931920"/>
            <a:ext cx="2948940" cy="338328"/>
          </a:xfrm>
        </p:spPr>
        <p:txBody>
          <a:bodyPr anchor="b">
            <a:no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4" name="Text Placeholder 12">
            <a:extLst>
              <a:ext uri="{FF2B5EF4-FFF2-40B4-BE49-F238E27FC236}">
                <a16:creationId xmlns:a16="http://schemas.microsoft.com/office/drawing/2014/main" id="{9FDE6BB6-DE86-4B19-B83F-5B83A89477B4}"/>
              </a:ext>
            </a:extLst>
          </p:cNvPr>
          <p:cNvSpPr>
            <a:spLocks noGrp="1"/>
          </p:cNvSpPr>
          <p:nvPr>
            <p:ph type="body" sz="quarter" idx="21"/>
          </p:nvPr>
        </p:nvSpPr>
        <p:spPr>
          <a:xfrm>
            <a:off x="5152766" y="4270248"/>
            <a:ext cx="3429000" cy="530352"/>
          </a:xfrm>
        </p:spPr>
        <p:txBody>
          <a:bodyPr>
            <a:noAutofit/>
          </a:bodyPr>
          <a:lstStyle>
            <a:lvl1pPr marL="0" indent="0">
              <a:lnSpc>
                <a:spcPts val="1500"/>
              </a:lnSpc>
              <a:buNone/>
              <a:defRPr sz="1050"/>
            </a:lvl1pPr>
            <a:lvl2pPr marL="342900" indent="0">
              <a:lnSpc>
                <a:spcPts val="1500"/>
              </a:lnSpc>
              <a:buNone/>
              <a:defRPr sz="1050"/>
            </a:lvl2pPr>
            <a:lvl3pPr marL="685800" indent="0">
              <a:lnSpc>
                <a:spcPts val="1500"/>
              </a:lnSpc>
              <a:buNone/>
              <a:defRPr sz="1050"/>
            </a:lvl3pPr>
            <a:lvl4pPr marL="1028700" indent="0">
              <a:lnSpc>
                <a:spcPts val="1500"/>
              </a:lnSpc>
              <a:buNone/>
              <a:defRPr sz="1050"/>
            </a:lvl4pPr>
            <a:lvl5pPr marL="1371600" indent="0">
              <a:lnSpc>
                <a:spcPts val="1500"/>
              </a:lnSpc>
              <a:buNone/>
              <a:defRPr sz="1050"/>
            </a:lvl5pPr>
          </a:lstStyle>
          <a:p>
            <a:pPr lvl="0"/>
            <a:r>
              <a:rPr lang="en-US"/>
              <a:t>Click to edit Master text styles</a:t>
            </a:r>
          </a:p>
        </p:txBody>
      </p:sp>
      <p:sp>
        <p:nvSpPr>
          <p:cNvPr id="25" name="Text Placeholder 4">
            <a:extLst>
              <a:ext uri="{FF2B5EF4-FFF2-40B4-BE49-F238E27FC236}">
                <a16:creationId xmlns:a16="http://schemas.microsoft.com/office/drawing/2014/main" id="{2B544474-29CA-4D8E-AC15-C05ABDF6067C}"/>
              </a:ext>
            </a:extLst>
          </p:cNvPr>
          <p:cNvSpPr>
            <a:spLocks noGrp="1"/>
          </p:cNvSpPr>
          <p:nvPr>
            <p:ph type="body" sz="quarter" idx="22"/>
          </p:nvPr>
        </p:nvSpPr>
        <p:spPr>
          <a:xfrm>
            <a:off x="5152766" y="4855464"/>
            <a:ext cx="2948940" cy="338328"/>
          </a:xfrm>
        </p:spPr>
        <p:txBody>
          <a:bodyPr anchor="b">
            <a:no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Text Placeholder 12">
            <a:extLst>
              <a:ext uri="{FF2B5EF4-FFF2-40B4-BE49-F238E27FC236}">
                <a16:creationId xmlns:a16="http://schemas.microsoft.com/office/drawing/2014/main" id="{7C778245-11E1-4B65-ADC1-E9D3DE34E5DE}"/>
              </a:ext>
            </a:extLst>
          </p:cNvPr>
          <p:cNvSpPr>
            <a:spLocks noGrp="1"/>
          </p:cNvSpPr>
          <p:nvPr>
            <p:ph type="body" sz="quarter" idx="23"/>
          </p:nvPr>
        </p:nvSpPr>
        <p:spPr>
          <a:xfrm>
            <a:off x="5152766" y="5193792"/>
            <a:ext cx="3429000" cy="530352"/>
          </a:xfrm>
        </p:spPr>
        <p:txBody>
          <a:bodyPr>
            <a:noAutofit/>
          </a:bodyPr>
          <a:lstStyle>
            <a:lvl1pPr marL="0" indent="0">
              <a:lnSpc>
                <a:spcPts val="1500"/>
              </a:lnSpc>
              <a:buNone/>
              <a:defRPr sz="1050"/>
            </a:lvl1pPr>
            <a:lvl2pPr marL="342900" indent="0">
              <a:lnSpc>
                <a:spcPts val="1500"/>
              </a:lnSpc>
              <a:buNone/>
              <a:defRPr sz="1050"/>
            </a:lvl2pPr>
            <a:lvl3pPr marL="685800" indent="0">
              <a:lnSpc>
                <a:spcPts val="1500"/>
              </a:lnSpc>
              <a:buNone/>
              <a:defRPr sz="1050"/>
            </a:lvl3pPr>
            <a:lvl4pPr marL="1028700" indent="0">
              <a:lnSpc>
                <a:spcPts val="1500"/>
              </a:lnSpc>
              <a:buNone/>
              <a:defRPr sz="1050"/>
            </a:lvl4pPr>
            <a:lvl5pPr marL="1371600" indent="0">
              <a:lnSpc>
                <a:spcPts val="1500"/>
              </a:lnSpc>
              <a:buNone/>
              <a:defRPr sz="1050"/>
            </a:lvl5pPr>
          </a:lstStyle>
          <a:p>
            <a:pPr lvl="0"/>
            <a:r>
              <a:rPr lang="en-US"/>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a:xfrm>
            <a:off x="5143500" y="6356351"/>
            <a:ext cx="2586038" cy="365125"/>
          </a:xfrm>
        </p:spPr>
        <p:txBody>
          <a:bodyPr/>
          <a:lstStyle>
            <a:lvl1pPr algn="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a:xfrm>
            <a:off x="7817549" y="6356351"/>
            <a:ext cx="6858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918887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C922A-9F54-409C-8C2C-90A55B890F48}"/>
              </a:ext>
              <a:ext uri="{C183D7F6-B498-43B3-948B-1728B52AA6E4}">
                <adec:decorative xmlns:adec="http://schemas.microsoft.com/office/drawing/2017/decorative" val="1"/>
              </a:ext>
            </a:extLst>
          </p:cNvPr>
          <p:cNvSpPr/>
          <p:nvPr userDrawn="1"/>
        </p:nvSpPr>
        <p:spPr>
          <a:xfrm>
            <a:off x="4650530" y="0"/>
            <a:ext cx="4571999"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532441" y="365126"/>
            <a:ext cx="4039559" cy="1325563"/>
          </a:xfr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5590788" y="1566525"/>
            <a:ext cx="2551176" cy="3712464"/>
          </a:xfrm>
          <a:solidFill>
            <a:schemeClr val="accent6"/>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532442" y="1893053"/>
            <a:ext cx="1714500" cy="457200"/>
          </a:xfrm>
        </p:spPr>
        <p:txBody>
          <a:bodyPr anchor="b">
            <a:norm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2593130" y="1893053"/>
            <a:ext cx="1714500" cy="457200"/>
          </a:xfrm>
        </p:spPr>
        <p:txBody>
          <a:bodyPr anchor="b">
            <a:norm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532442" y="2368970"/>
            <a:ext cx="1714500" cy="1371600"/>
          </a:xfrm>
        </p:spPr>
        <p:txBody>
          <a:bodyPr>
            <a:noAutofit/>
          </a:bodyPr>
          <a:lstStyle>
            <a:lvl1pPr marL="0" indent="0">
              <a:lnSpc>
                <a:spcPts val="1500"/>
              </a:lnSpc>
              <a:buNone/>
              <a:defRPr sz="1050"/>
            </a:lvl1pPr>
            <a:lvl2pPr marL="342900" indent="0">
              <a:lnSpc>
                <a:spcPts val="1500"/>
              </a:lnSpc>
              <a:buNone/>
              <a:defRPr sz="1050"/>
            </a:lvl2pPr>
            <a:lvl3pPr marL="685800" indent="0">
              <a:lnSpc>
                <a:spcPts val="1500"/>
              </a:lnSpc>
              <a:buNone/>
              <a:defRPr sz="1050"/>
            </a:lvl3pPr>
            <a:lvl4pPr marL="1028700" indent="0">
              <a:lnSpc>
                <a:spcPts val="1500"/>
              </a:lnSpc>
              <a:buNone/>
              <a:defRPr sz="1050"/>
            </a:lvl4pPr>
            <a:lvl5pPr marL="1371600" indent="0">
              <a:lnSpc>
                <a:spcPts val="1500"/>
              </a:lnSpc>
              <a:buNone/>
              <a:defRPr sz="1050"/>
            </a:lvl5pPr>
          </a:lstStyle>
          <a:p>
            <a:pPr lvl="0"/>
            <a:r>
              <a:rPr lang="en-US"/>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2593130" y="2355956"/>
            <a:ext cx="1714500" cy="1371600"/>
          </a:xfrm>
        </p:spPr>
        <p:txBody>
          <a:bodyPr>
            <a:noAutofit/>
          </a:bodyPr>
          <a:lstStyle>
            <a:lvl1pPr marL="0" indent="0">
              <a:lnSpc>
                <a:spcPts val="1500"/>
              </a:lnSpc>
              <a:buNone/>
              <a:defRPr sz="1050"/>
            </a:lvl1pPr>
            <a:lvl2pPr marL="342900" indent="0">
              <a:lnSpc>
                <a:spcPts val="1500"/>
              </a:lnSpc>
              <a:buNone/>
              <a:defRPr sz="1050"/>
            </a:lvl2pPr>
            <a:lvl3pPr marL="685800" indent="0">
              <a:lnSpc>
                <a:spcPts val="1500"/>
              </a:lnSpc>
              <a:buNone/>
              <a:defRPr sz="1050"/>
            </a:lvl3pPr>
            <a:lvl4pPr marL="1028700" indent="0">
              <a:lnSpc>
                <a:spcPts val="1500"/>
              </a:lnSpc>
              <a:buNone/>
              <a:defRPr sz="1050"/>
            </a:lvl4pPr>
            <a:lvl5pPr marL="1371600" indent="0">
              <a:lnSpc>
                <a:spcPts val="1500"/>
              </a:lnSpc>
              <a:buNone/>
              <a:defRPr sz="1050"/>
            </a:lvl5pPr>
          </a:lstStyle>
          <a:p>
            <a:pPr lvl="0"/>
            <a:r>
              <a:rPr lang="en-US"/>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539938" y="3843877"/>
            <a:ext cx="1714500" cy="457200"/>
          </a:xfrm>
        </p:spPr>
        <p:txBody>
          <a:bodyPr anchor="b">
            <a:norm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2600626" y="3843877"/>
            <a:ext cx="1714500" cy="457200"/>
          </a:xfrm>
        </p:spPr>
        <p:txBody>
          <a:bodyPr anchor="b">
            <a:norm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539938" y="4319794"/>
            <a:ext cx="1714500" cy="1371600"/>
          </a:xfrm>
        </p:spPr>
        <p:txBody>
          <a:bodyPr>
            <a:noAutofit/>
          </a:bodyPr>
          <a:lstStyle>
            <a:lvl1pPr marL="0" indent="0">
              <a:lnSpc>
                <a:spcPts val="1500"/>
              </a:lnSpc>
              <a:buNone/>
              <a:defRPr sz="1050"/>
            </a:lvl1pPr>
            <a:lvl2pPr marL="342900" indent="0">
              <a:lnSpc>
                <a:spcPts val="1500"/>
              </a:lnSpc>
              <a:buNone/>
              <a:defRPr sz="1050"/>
            </a:lvl2pPr>
            <a:lvl3pPr marL="685800" indent="0">
              <a:lnSpc>
                <a:spcPts val="1500"/>
              </a:lnSpc>
              <a:buNone/>
              <a:defRPr sz="1050"/>
            </a:lvl3pPr>
            <a:lvl4pPr marL="1028700" indent="0">
              <a:lnSpc>
                <a:spcPts val="1500"/>
              </a:lnSpc>
              <a:buNone/>
              <a:defRPr sz="1050"/>
            </a:lvl4pPr>
            <a:lvl5pPr marL="1371600" indent="0">
              <a:lnSpc>
                <a:spcPts val="1500"/>
              </a:lnSpc>
              <a:buNone/>
              <a:defRPr sz="1050"/>
            </a:lvl5pPr>
          </a:lstStyle>
          <a:p>
            <a:pPr lvl="0"/>
            <a:r>
              <a:rPr lang="en-US"/>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2600626" y="4306780"/>
            <a:ext cx="1714500" cy="1371600"/>
          </a:xfrm>
        </p:spPr>
        <p:txBody>
          <a:bodyPr>
            <a:noAutofit/>
          </a:bodyPr>
          <a:lstStyle>
            <a:lvl1pPr marL="0" indent="0">
              <a:lnSpc>
                <a:spcPts val="1500"/>
              </a:lnSpc>
              <a:buNone/>
              <a:defRPr sz="1050"/>
            </a:lvl1pPr>
            <a:lvl2pPr marL="342900" indent="0">
              <a:lnSpc>
                <a:spcPts val="1500"/>
              </a:lnSpc>
              <a:buNone/>
              <a:defRPr sz="1050"/>
            </a:lvl2pPr>
            <a:lvl3pPr marL="685800" indent="0">
              <a:lnSpc>
                <a:spcPts val="1500"/>
              </a:lnSpc>
              <a:buNone/>
              <a:defRPr sz="1050"/>
            </a:lvl3pPr>
            <a:lvl4pPr marL="1028700" indent="0">
              <a:lnSpc>
                <a:spcPts val="1500"/>
              </a:lnSpc>
              <a:buNone/>
              <a:defRPr sz="1050"/>
            </a:lvl4pPr>
            <a:lvl5pPr marL="1371600" indent="0">
              <a:lnSpc>
                <a:spcPts val="1500"/>
              </a:lnSpc>
              <a:buNone/>
              <a:defRPr sz="1050"/>
            </a:lvl5pPr>
          </a:lstStyle>
          <a:p>
            <a:pPr lvl="0"/>
            <a:r>
              <a:rPr lang="en-US"/>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a:xfrm>
            <a:off x="628650" y="6356351"/>
            <a:ext cx="1385888" cy="365125"/>
          </a:xfrm>
        </p:spPr>
        <p:txBody>
          <a:bodyPr/>
          <a:lstStyle/>
          <a:p>
            <a:r>
              <a:rPr lang="en-US" dirty="0"/>
              <a:t>20XX</a:t>
            </a:r>
          </a:p>
        </p:txBody>
      </p:sp>
      <p:sp>
        <p:nvSpPr>
          <p:cNvPr id="18" name="Footer Placeholder 7">
            <a:extLst>
              <a:ext uri="{FF2B5EF4-FFF2-40B4-BE49-F238E27FC236}">
                <a16:creationId xmlns:a16="http://schemas.microsoft.com/office/drawing/2014/main" id="{37667359-6B2F-4D7C-932B-CE6A0E91C8A0}"/>
              </a:ext>
            </a:extLst>
          </p:cNvPr>
          <p:cNvSpPr>
            <a:spLocks noGrp="1"/>
          </p:cNvSpPr>
          <p:nvPr>
            <p:ph type="ftr" sz="quarter" idx="11"/>
          </p:nvPr>
        </p:nvSpPr>
        <p:spPr>
          <a:xfrm>
            <a:off x="5143500" y="6356351"/>
            <a:ext cx="2586038" cy="365125"/>
          </a:xfrm>
        </p:spPr>
        <p:txBody>
          <a:bodyPr/>
          <a:lstStyle>
            <a:lvl1pPr algn="l">
              <a:defRPr/>
            </a:lvl1pPr>
          </a:lstStyle>
          <a:p>
            <a:r>
              <a:rPr lang="en-US" dirty="0"/>
              <a:t>Pitch deck title</a:t>
            </a:r>
          </a:p>
        </p:txBody>
      </p:sp>
      <p:sp>
        <p:nvSpPr>
          <p:cNvPr id="23" name="Slide Number Placeholder 8">
            <a:extLst>
              <a:ext uri="{FF2B5EF4-FFF2-40B4-BE49-F238E27FC236}">
                <a16:creationId xmlns:a16="http://schemas.microsoft.com/office/drawing/2014/main" id="{C69C9BA9-6130-4098-A0A6-E1A00A3B6BFF}"/>
              </a:ext>
            </a:extLst>
          </p:cNvPr>
          <p:cNvSpPr>
            <a:spLocks noGrp="1"/>
          </p:cNvSpPr>
          <p:nvPr>
            <p:ph type="sldNum" sz="quarter" idx="12"/>
          </p:nvPr>
        </p:nvSpPr>
        <p:spPr>
          <a:xfrm>
            <a:off x="7817549" y="6356351"/>
            <a:ext cx="6858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315416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Problem &amp; 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2288333"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4761250" y="1062165"/>
            <a:ext cx="3754100" cy="1325563"/>
          </a:xfr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646451" y="1143000"/>
            <a:ext cx="3714750" cy="4572000"/>
          </a:xfrm>
          <a:solidFill>
            <a:schemeClr val="accent6"/>
          </a:solidFill>
        </p:spPr>
        <p:txBody>
          <a:bodyPr/>
          <a:lstStyle/>
          <a:p>
            <a:r>
              <a:rPr lang="en-US"/>
              <a:t>Click icon to add picture</a:t>
            </a:r>
            <a:endParaRPr lang="en-US" dirty="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4782741" y="2555876"/>
            <a:ext cx="3714750" cy="3159125"/>
          </a:xfrm>
        </p:spPr>
        <p:txBody>
          <a:bodyPr>
            <a:normAutofit/>
          </a:bodyPr>
          <a:lstStyle>
            <a:lvl1pPr marL="0" indent="0">
              <a:lnSpc>
                <a:spcPct val="150000"/>
              </a:lnSpc>
              <a:spcBef>
                <a:spcPts val="0"/>
              </a:spcBef>
              <a:buNone/>
              <a:defRPr sz="1500">
                <a:solidFill>
                  <a:schemeClr val="accent4"/>
                </a:solidFill>
                <a:latin typeface="+mj-lt"/>
              </a:defRPr>
            </a:lvl1pPr>
            <a:lvl2pPr marL="342900" indent="0">
              <a:lnSpc>
                <a:spcPct val="150000"/>
              </a:lnSpc>
              <a:spcBef>
                <a:spcPts val="0"/>
              </a:spcBef>
              <a:buNone/>
              <a:defRPr sz="1500">
                <a:solidFill>
                  <a:schemeClr val="accent4"/>
                </a:solidFill>
                <a:latin typeface="+mj-lt"/>
              </a:defRPr>
            </a:lvl2pPr>
            <a:lvl3pPr marL="685800" indent="0">
              <a:lnSpc>
                <a:spcPct val="150000"/>
              </a:lnSpc>
              <a:spcBef>
                <a:spcPts val="0"/>
              </a:spcBef>
              <a:buNone/>
              <a:defRPr sz="1500">
                <a:solidFill>
                  <a:schemeClr val="accent4"/>
                </a:solidFill>
                <a:latin typeface="+mj-lt"/>
              </a:defRPr>
            </a:lvl3pPr>
            <a:lvl4pPr marL="1028700" indent="0">
              <a:lnSpc>
                <a:spcPct val="150000"/>
              </a:lnSpc>
              <a:spcBef>
                <a:spcPts val="0"/>
              </a:spcBef>
              <a:buNone/>
              <a:defRPr sz="1500">
                <a:solidFill>
                  <a:schemeClr val="accent4"/>
                </a:solidFill>
                <a:latin typeface="+mj-lt"/>
              </a:defRPr>
            </a:lvl4pPr>
            <a:lvl5pPr marL="1371600" indent="0">
              <a:lnSpc>
                <a:spcPct val="150000"/>
              </a:lnSpc>
              <a:spcBef>
                <a:spcPts val="0"/>
              </a:spcBef>
              <a:buNone/>
              <a:defRPr sz="1500">
                <a:solidFill>
                  <a:schemeClr val="accent4"/>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167362296"/>
      </p:ext>
    </p:extLst>
  </p:cSld>
  <p:clrMapOvr>
    <a:masterClrMapping/>
  </p:clrMapOvr>
  <p:extLst>
    <p:ext uri="{DCECCB84-F9BA-43D5-87BE-67443E8EF086}">
      <p15:sldGuideLst xmlns:p15="http://schemas.microsoft.com/office/powerpoint/2012/main">
        <p15:guide id="1" pos="3840">
          <p15:clr>
            <a:srgbClr val="FBAE40"/>
          </p15:clr>
        </p15:guide>
        <p15:guide id="2" pos="52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344043" y="457200"/>
            <a:ext cx="8455914" cy="5943600"/>
          </a:xfrm>
          <a:solidFill>
            <a:schemeClr val="accent6"/>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2288334" y="3513221"/>
            <a:ext cx="6511623" cy="1828799"/>
          </a:xfrm>
          <a:solidFill>
            <a:schemeClr val="accent3">
              <a:alpha val="90000"/>
            </a:schemeClr>
          </a:solidFill>
        </p:spPr>
        <p:txBody>
          <a:bodyPr lIns="1371600" tIns="0" bIns="0" anchor="ctr">
            <a:noAutofit/>
          </a:bodyPr>
          <a:lstStyle>
            <a:lvl1pPr algn="ctr">
              <a:defRPr sz="4050">
                <a:solidFill>
                  <a:schemeClr val="tx1">
                    <a:lumMod val="65000"/>
                    <a:lumOff val="35000"/>
                  </a:schemeClr>
                </a:solidFill>
              </a:defRPr>
            </a:lvl1pPr>
          </a:lstStyle>
          <a:p>
            <a:r>
              <a:rPr lang="en-US" dirty="0"/>
              <a:t>Click to add title</a:t>
            </a:r>
          </a:p>
        </p:txBody>
      </p:sp>
    </p:spTree>
    <p:extLst>
      <p:ext uri="{BB962C8B-B14F-4D97-AF65-F5344CB8AC3E}">
        <p14:creationId xmlns:p14="http://schemas.microsoft.com/office/powerpoint/2010/main" val="1795174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dirty="0"/>
          </a:p>
        </p:txBody>
      </p:sp>
      <p:sp>
        <p:nvSpPr>
          <p:cNvPr id="18" name="Picture Placeholder 15">
            <a:extLst>
              <a:ext uri="{FF2B5EF4-FFF2-40B4-BE49-F238E27FC236}">
                <a16:creationId xmlns:a16="http://schemas.microsoft.com/office/drawing/2014/main" id="{43CBE128-6D8D-4605-B225-5A34FFB1F25B}"/>
              </a:ext>
            </a:extLst>
          </p:cNvPr>
          <p:cNvSpPr>
            <a:spLocks noGrp="1"/>
          </p:cNvSpPr>
          <p:nvPr>
            <p:ph type="pic" sz="quarter" idx="42"/>
          </p:nvPr>
        </p:nvSpPr>
        <p:spPr>
          <a:xfrm>
            <a:off x="1432578" y="1965960"/>
            <a:ext cx="17145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US"/>
              <a:t>Click icon to add picture</a:t>
            </a:r>
            <a:endParaRPr lang="en-ZA" dirty="0"/>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433322" y="4311688"/>
            <a:ext cx="1714500" cy="360000"/>
          </a:xfrm>
        </p:spPr>
        <p:txBody>
          <a:bodyPr>
            <a:noAutofit/>
          </a:bodyPr>
          <a:lstStyle>
            <a:lvl1pPr marL="0" indent="0" algn="ctr">
              <a:buFont typeface="Arial" panose="020B0604020202020204" pitchFamily="34" charset="0"/>
              <a:buNone/>
              <a:defRPr sz="1500">
                <a:solidFill>
                  <a:schemeClr val="accent4"/>
                </a:solidFill>
                <a:latin typeface="+mj-lt"/>
              </a:defRPr>
            </a:lvl1pPr>
          </a:lstStyle>
          <a:p>
            <a:pPr lvl="0"/>
            <a:r>
              <a:rPr lang="en-US" dirty="0"/>
              <a:t>Bullet 2</a:t>
            </a:r>
            <a:endParaRPr lang="en-ZA" dirty="0"/>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433322" y="4773703"/>
            <a:ext cx="1714500" cy="1005840"/>
          </a:xfrm>
        </p:spPr>
        <p:txBody>
          <a:bodyPr/>
          <a:lstStyle>
            <a:lvl1pPr marL="0" indent="0" algn="ctr">
              <a:lnSpc>
                <a:spcPts val="1500"/>
              </a:lnSpc>
              <a:spcBef>
                <a:spcPts val="0"/>
              </a:spcBef>
              <a:buNone/>
              <a:defRPr sz="1050">
                <a:solidFill>
                  <a:schemeClr val="tx1">
                    <a:lumMod val="75000"/>
                    <a:lumOff val="25000"/>
                  </a:schemeClr>
                </a:solidFill>
              </a:defRPr>
            </a:lvl1pPr>
          </a:lstStyle>
          <a:p>
            <a:pPr lvl="0"/>
            <a:r>
              <a:rPr lang="en-US" dirty="0"/>
              <a:t>Bullet Description</a:t>
            </a:r>
            <a:endParaRPr lang="en-ZA" dirty="0"/>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3713938" y="1965960"/>
            <a:ext cx="17145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US"/>
              <a:t>Click icon to add picture</a:t>
            </a:r>
            <a:endParaRPr lang="en-ZA" dirty="0"/>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3717036" y="4311688"/>
            <a:ext cx="1714500" cy="360000"/>
          </a:xfrm>
        </p:spPr>
        <p:txBody>
          <a:bodyPr>
            <a:noAutofit/>
          </a:bodyPr>
          <a:lstStyle>
            <a:lvl1pPr marL="0" indent="0" algn="ctr">
              <a:buFont typeface="Arial" panose="020B0604020202020204" pitchFamily="34" charset="0"/>
              <a:buNone/>
              <a:defRPr sz="1500">
                <a:solidFill>
                  <a:schemeClr val="accent4"/>
                </a:solidFill>
                <a:latin typeface="+mj-lt"/>
              </a:defRPr>
            </a:lvl1pPr>
          </a:lstStyle>
          <a:p>
            <a:pPr lvl="0"/>
            <a:r>
              <a:rPr lang="en-US" dirty="0"/>
              <a:t>Bullet 3</a:t>
            </a:r>
            <a:endParaRPr lang="en-ZA" dirty="0"/>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3717036" y="4773703"/>
            <a:ext cx="1714500" cy="1005840"/>
          </a:xfrm>
        </p:spPr>
        <p:txBody>
          <a:bodyPr/>
          <a:lstStyle>
            <a:lvl1pPr marL="0" indent="0" algn="ctr">
              <a:lnSpc>
                <a:spcPts val="1500"/>
              </a:lnSpc>
              <a:spcBef>
                <a:spcPts val="0"/>
              </a:spcBef>
              <a:buNone/>
              <a:defRPr sz="1050">
                <a:solidFill>
                  <a:schemeClr val="tx1">
                    <a:lumMod val="75000"/>
                    <a:lumOff val="25000"/>
                  </a:schemeClr>
                </a:solidFill>
              </a:defRPr>
            </a:lvl1pPr>
          </a:lstStyle>
          <a:p>
            <a:pPr lvl="0"/>
            <a:r>
              <a:rPr lang="en-US" dirty="0"/>
              <a:t>Bullet Description</a:t>
            </a:r>
            <a:endParaRPr lang="en-ZA" dirty="0"/>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5995298" y="1965960"/>
            <a:ext cx="17145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US"/>
              <a:t>Click icon to add picture</a:t>
            </a:r>
            <a:endParaRPr lang="en-ZA" dirty="0"/>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5993892" y="4311688"/>
            <a:ext cx="1714500" cy="360000"/>
          </a:xfrm>
        </p:spPr>
        <p:txBody>
          <a:bodyPr>
            <a:noAutofit/>
          </a:bodyPr>
          <a:lstStyle>
            <a:lvl1pPr marL="0" indent="0" algn="ctr">
              <a:buFont typeface="Arial" panose="020B0604020202020204" pitchFamily="34" charset="0"/>
              <a:buNone/>
              <a:defRPr sz="1500">
                <a:solidFill>
                  <a:schemeClr val="accent4"/>
                </a:solidFill>
                <a:latin typeface="+mj-lt"/>
              </a:defRPr>
            </a:lvl1pPr>
          </a:lstStyle>
          <a:p>
            <a:pPr lvl="0"/>
            <a:r>
              <a:rPr lang="en-US" dirty="0"/>
              <a:t>Bullet 4</a:t>
            </a:r>
            <a:endParaRPr lang="en-ZA" dirty="0"/>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5993892" y="4773703"/>
            <a:ext cx="1714500" cy="1005840"/>
          </a:xfrm>
        </p:spPr>
        <p:txBody>
          <a:bodyPr/>
          <a:lstStyle>
            <a:lvl1pPr marL="0" indent="0" algn="ctr">
              <a:lnSpc>
                <a:spcPts val="1500"/>
              </a:lnSpc>
              <a:spcBef>
                <a:spcPts val="0"/>
              </a:spcBef>
              <a:buNone/>
              <a:defRPr sz="1050">
                <a:solidFill>
                  <a:schemeClr val="tx1">
                    <a:lumMod val="75000"/>
                    <a:lumOff val="25000"/>
                  </a:schemeClr>
                </a:solidFill>
              </a:defRPr>
            </a:lvl1pPr>
          </a:lstStyle>
          <a:p>
            <a:pPr lvl="0"/>
            <a:r>
              <a:rPr lang="en-US" dirty="0"/>
              <a:t>Bullet Description</a:t>
            </a:r>
            <a:endParaRPr lang="en-ZA" dirty="0"/>
          </a:p>
        </p:txBody>
      </p:sp>
      <p:sp>
        <p:nvSpPr>
          <p:cNvPr id="15" name="Date Placeholder 1">
            <a:extLst>
              <a:ext uri="{FF2B5EF4-FFF2-40B4-BE49-F238E27FC236}">
                <a16:creationId xmlns:a16="http://schemas.microsoft.com/office/drawing/2014/main" id="{6FCC4B1F-E859-43CC-8B33-EE155744227A}"/>
              </a:ext>
            </a:extLst>
          </p:cNvPr>
          <p:cNvSpPr>
            <a:spLocks noGrp="1"/>
          </p:cNvSpPr>
          <p:nvPr>
            <p:ph type="dt" sz="half" idx="45"/>
          </p:nvPr>
        </p:nvSpPr>
        <p:spPr>
          <a:xfrm>
            <a:off x="628650" y="6356351"/>
            <a:ext cx="2057400" cy="365125"/>
          </a:xfrm>
        </p:spPr>
        <p:txBody>
          <a:bodyPr/>
          <a:lstStyle/>
          <a:p>
            <a:r>
              <a:rPr lang="en-US" dirty="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3831768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71555" y="365126"/>
            <a:ext cx="7644986" cy="1325563"/>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71555" y="1853548"/>
            <a:ext cx="3429000" cy="640080"/>
          </a:xfrm>
        </p:spPr>
        <p:txBody>
          <a:bodyPr anchor="ctr" anchorCtr="0">
            <a:norm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71555" y="2505075"/>
            <a:ext cx="3429000" cy="3200400"/>
          </a:xfrm>
        </p:spPr>
        <p:txBody>
          <a:bodyPr>
            <a:normAutofit/>
          </a:bodyPr>
          <a:lstStyle>
            <a:lvl1pPr>
              <a:lnSpc>
                <a:spcPts val="1950"/>
              </a:lnSpc>
              <a:defRPr sz="1200"/>
            </a:lvl1pPr>
            <a:lvl2pPr>
              <a:lnSpc>
                <a:spcPts val="1950"/>
              </a:lnSpc>
              <a:defRPr sz="1200"/>
            </a:lvl2pPr>
            <a:lvl3pPr>
              <a:lnSpc>
                <a:spcPts val="1950"/>
              </a:lnSpc>
              <a:defRPr sz="1200"/>
            </a:lvl3pPr>
            <a:lvl4pPr>
              <a:lnSpc>
                <a:spcPts val="1950"/>
              </a:lnSpc>
              <a:defRPr sz="1200"/>
            </a:lvl4pPr>
            <a:lvl5pPr>
              <a:lnSpc>
                <a:spcPts val="195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4870864" y="1853548"/>
            <a:ext cx="3429000" cy="640080"/>
          </a:xfrm>
          <a:noFill/>
        </p:spPr>
        <p:txBody>
          <a:bodyPr anchor="ctr" anchorCtr="0">
            <a:normAutofit/>
          </a:bodyPr>
          <a:lstStyle>
            <a:lvl1pPr marL="0" indent="0">
              <a:buNone/>
              <a:defRPr sz="1500" b="0">
                <a:solidFill>
                  <a:schemeClr val="accent4"/>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4870864" y="2505075"/>
            <a:ext cx="3429000" cy="3200400"/>
          </a:xfrm>
        </p:spPr>
        <p:txBody>
          <a:bodyPr>
            <a:normAutofit/>
          </a:bodyPr>
          <a:lstStyle>
            <a:lvl1pPr>
              <a:lnSpc>
                <a:spcPts val="1950"/>
              </a:lnSpc>
              <a:defRPr sz="1200"/>
            </a:lvl1pPr>
            <a:lvl2pPr>
              <a:lnSpc>
                <a:spcPts val="1950"/>
              </a:lnSpc>
              <a:defRPr sz="1200"/>
            </a:lvl2pPr>
            <a:lvl3pPr>
              <a:lnSpc>
                <a:spcPts val="1950"/>
              </a:lnSpc>
              <a:defRPr sz="1200"/>
            </a:lvl3pPr>
            <a:lvl4pPr>
              <a:lnSpc>
                <a:spcPts val="1950"/>
              </a:lnSpc>
              <a:defRPr sz="1200"/>
            </a:lvl4pPr>
            <a:lvl5pPr>
              <a:lnSpc>
                <a:spcPts val="195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582C2B31-DB43-4AEF-AA1E-62866E69E584}"/>
              </a:ext>
            </a:extLst>
          </p:cNvPr>
          <p:cNvSpPr>
            <a:spLocks noGrp="1"/>
          </p:cNvSpPr>
          <p:nvPr>
            <p:ph type="pic" sz="quarter" idx="13"/>
          </p:nvPr>
        </p:nvSpPr>
        <p:spPr>
          <a:xfrm>
            <a:off x="1143" y="5943600"/>
            <a:ext cx="9141714" cy="914400"/>
          </a:xfrm>
          <a:solidFill>
            <a:schemeClr val="accent6"/>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5711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C06C6CB5-A7CF-4AA0-8E61-3C46EFA04157}"/>
              </a:ext>
              <a:ext uri="{C183D7F6-B498-43B3-948B-1728B52AA6E4}">
                <adec:decorative xmlns:adec="http://schemas.microsoft.com/office/drawing/2017/decorative" val="1"/>
              </a:ext>
            </a:extLst>
          </p:cNvPr>
          <p:cNvSpPr>
            <a:spLocks noGrp="1"/>
          </p:cNvSpPr>
          <p:nvPr>
            <p:ph type="pic" sz="quarter" idx="23" hasCustomPrompt="1"/>
          </p:nvPr>
        </p:nvSpPr>
        <p:spPr>
          <a:xfrm>
            <a:off x="1143" y="4572000"/>
            <a:ext cx="9141714" cy="2286000"/>
          </a:xfrm>
          <a:solidFill>
            <a:schemeClr val="accent6"/>
          </a:solidFill>
        </p:spPr>
        <p:txBody>
          <a:bodyPr anchor="b"/>
          <a:lstStyle>
            <a:lvl1pPr marL="0" indent="0">
              <a:buNone/>
              <a:defRPr/>
            </a:lvl1pPr>
          </a:lstStyle>
          <a:p>
            <a:r>
              <a:rPr lang="en-US" dirty="0"/>
              <a:t>Click to add picture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643729" y="1696390"/>
            <a:ext cx="2407748" cy="3647605"/>
          </a:xfrm>
          <a:solidFill>
            <a:schemeClr val="bg1"/>
          </a:solidFill>
          <a:ln w="12700">
            <a:solidFill>
              <a:schemeClr val="tx2">
                <a:lumMod val="20000"/>
                <a:lumOff val="80000"/>
              </a:schemeClr>
            </a:solidFill>
          </a:ln>
        </p:spPr>
        <p:txBody>
          <a:bodyPr lIns="91440" tIns="457200">
            <a:noAutofit/>
          </a:bodyPr>
          <a:lstStyle>
            <a:lvl1pPr marL="0" indent="0" algn="ctr">
              <a:buNone/>
              <a:defRPr sz="2400" b="0">
                <a:solidFill>
                  <a:schemeClr val="accent4"/>
                </a:solidFill>
                <a:latin typeface="+mj-lt"/>
              </a:defRPr>
            </a:lvl1pPr>
          </a:lstStyle>
          <a:p>
            <a:pPr lvl="0"/>
            <a:r>
              <a:rPr lang="en-US" dirty="0"/>
              <a:t>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21695" y="2750696"/>
            <a:ext cx="2057400" cy="2465883"/>
          </a:xfrm>
        </p:spPr>
        <p:txBody>
          <a:bodyPr>
            <a:normAutofit/>
          </a:bodyPr>
          <a:lstStyle>
            <a:lvl1pPr marL="0" indent="0" algn="ctr">
              <a:buFont typeface="Arial" panose="020B0604020202020204" pitchFamily="34" charset="0"/>
              <a:buNone/>
              <a:defRPr sz="1050">
                <a:solidFill>
                  <a:schemeClr val="tx1"/>
                </a:solidFill>
              </a:defRPr>
            </a:lvl1pPr>
          </a:lstStyle>
          <a:p>
            <a:pPr lvl="0"/>
            <a:r>
              <a:rPr lang="en-US" dirty="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lvl1pPr>
              <a:defRPr>
                <a:solidFill>
                  <a:schemeClr val="bg1"/>
                </a:solidFill>
              </a:defRPr>
            </a:lvl1pPr>
          </a:lstStyle>
          <a:p>
            <a:r>
              <a:rPr lang="en-US" dirty="0"/>
              <a:t>20XX</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3387471" y="1696389"/>
            <a:ext cx="2407158" cy="3648456"/>
          </a:xfrm>
          <a:solidFill>
            <a:schemeClr val="bg1"/>
          </a:solidFill>
          <a:ln w="12700">
            <a:solidFill>
              <a:schemeClr val="tx2">
                <a:lumMod val="20000"/>
                <a:lumOff val="80000"/>
              </a:schemeClr>
            </a:solidFill>
          </a:ln>
        </p:spPr>
        <p:txBody>
          <a:bodyPr tIns="457200">
            <a:noAutofit/>
          </a:bodyPr>
          <a:lstStyle>
            <a:lvl1pPr marL="0" indent="0" algn="ctr">
              <a:buNone/>
              <a:defRPr sz="2400" b="0">
                <a:solidFill>
                  <a:schemeClr val="accent4"/>
                </a:solidFill>
                <a:latin typeface="+mj-lt"/>
              </a:defRPr>
            </a:lvl1pPr>
          </a:lstStyle>
          <a:p>
            <a:pPr lvl="0"/>
            <a:r>
              <a:rPr lang="en-US" dirty="0"/>
              <a:t>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3574161" y="2750696"/>
            <a:ext cx="2057400" cy="2465883"/>
          </a:xfrm>
        </p:spPr>
        <p:txBody>
          <a:bodyPr>
            <a:normAutofit/>
          </a:bodyPr>
          <a:lstStyle>
            <a:lvl1pPr marL="0" indent="0" algn="ctr">
              <a:buFont typeface="Arial" panose="020B0604020202020204" pitchFamily="34" charset="0"/>
              <a:buNone/>
              <a:defRPr sz="1050">
                <a:solidFill>
                  <a:schemeClr val="tx1"/>
                </a:solidFill>
              </a:defRPr>
            </a:lvl1pPr>
          </a:lstStyle>
          <a:p>
            <a:pPr lvl="0"/>
            <a:r>
              <a:rPr lang="en-US" dirty="0"/>
              <a:t>Click to add text</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lvl1pPr>
              <a:defRPr>
                <a:solidFill>
                  <a:schemeClr val="bg1"/>
                </a:solidFill>
              </a:defRPr>
            </a:lvl1pPr>
          </a:lstStyle>
          <a:p>
            <a:r>
              <a:rPr lang="en-US" dirty="0"/>
              <a:t>Pitch deck title</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6111573" y="1696389"/>
            <a:ext cx="2407158" cy="3648456"/>
          </a:xfrm>
          <a:solidFill>
            <a:schemeClr val="bg1"/>
          </a:solidFill>
          <a:ln w="12700">
            <a:solidFill>
              <a:schemeClr val="tx2">
                <a:lumMod val="20000"/>
                <a:lumOff val="80000"/>
              </a:schemeClr>
            </a:solidFill>
          </a:ln>
        </p:spPr>
        <p:txBody>
          <a:bodyPr tIns="457200">
            <a:noAutofit/>
          </a:bodyPr>
          <a:lstStyle>
            <a:lvl1pPr marL="0" indent="0" algn="ctr">
              <a:buNone/>
              <a:defRPr sz="2400" b="0">
                <a:solidFill>
                  <a:schemeClr val="accent4"/>
                </a:solidFill>
                <a:latin typeface="+mj-lt"/>
              </a:defRPr>
            </a:lvl1pPr>
          </a:lstStyle>
          <a:p>
            <a:pPr lvl="0"/>
            <a:r>
              <a:rPr lang="en-US" dirty="0"/>
              <a:t>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6282848" y="2750696"/>
            <a:ext cx="2057400" cy="2465883"/>
          </a:xfrm>
        </p:spPr>
        <p:txBody>
          <a:bodyPr>
            <a:normAutofit/>
          </a:bodyPr>
          <a:lstStyle>
            <a:lvl1pPr marL="0" indent="0" algn="ctr">
              <a:buFont typeface="Arial" panose="020B0604020202020204" pitchFamily="34" charset="0"/>
              <a:buNone/>
              <a:defRPr sz="1050">
                <a:solidFill>
                  <a:schemeClr val="tx1"/>
                </a:solidFill>
              </a:defRPr>
            </a:lvl1pPr>
          </a:lstStyle>
          <a:p>
            <a:pPr lvl="0"/>
            <a:r>
              <a:rPr lang="en-US" dirty="0"/>
              <a:t>Click to add text</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35904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with Text Below">
    <p:spTree>
      <p:nvGrpSpPr>
        <p:cNvPr id="1" name=""/>
        <p:cNvGrpSpPr/>
        <p:nvPr/>
      </p:nvGrpSpPr>
      <p:grpSpPr>
        <a:xfrm>
          <a:off x="0" y="0"/>
          <a:ext cx="0" cy="0"/>
          <a:chOff x="0" y="0"/>
          <a:chExt cx="0" cy="0"/>
        </a:xfrm>
      </p:grpSpPr>
      <p:sp>
        <p:nvSpPr>
          <p:cNvPr id="5" name="Table Placeholder 4"/>
          <p:cNvSpPr>
            <a:spLocks noGrp="1"/>
          </p:cNvSpPr>
          <p:nvPr>
            <p:ph type="tbl" sz="quarter" idx="13"/>
          </p:nvPr>
        </p:nvSpPr>
        <p:spPr>
          <a:xfrm>
            <a:off x="721896" y="1182532"/>
            <a:ext cx="7700210" cy="3650725"/>
          </a:xfrm>
        </p:spPr>
        <p:txBody>
          <a:bodyPr anchor="ctr"/>
          <a:lstStyle>
            <a:lvl1pPr marL="0" marR="0" indent="0" algn="l" defTabSz="685800" rtl="0" eaLnBrk="1" fontAlgn="auto" latinLnBrk="0" hangingPunct="1">
              <a:lnSpc>
                <a:spcPct val="90000"/>
              </a:lnSpc>
              <a:spcBef>
                <a:spcPts val="750"/>
              </a:spcBef>
              <a:spcAft>
                <a:spcPts val="0"/>
              </a:spcAft>
              <a:buClrTx/>
              <a:buSzTx/>
              <a:buFont typeface="Arial"/>
              <a:buNone/>
              <a:tabLst/>
              <a:defRPr baseline="0">
                <a:sym typeface="Wingdings"/>
              </a:defRPr>
            </a:lvl1pPr>
          </a:lstStyle>
          <a:p>
            <a:endParaRPr lang="en-US" dirty="0"/>
          </a:p>
          <a:p>
            <a:r>
              <a:rPr lang="en-US" dirty="0"/>
              <a:t>Click icon to create table  </a:t>
            </a:r>
          </a:p>
          <a:p>
            <a:endParaRPr lang="en-US" dirty="0"/>
          </a:p>
        </p:txBody>
      </p:sp>
      <p:sp>
        <p:nvSpPr>
          <p:cNvPr id="4" name="Text Placeholder 3"/>
          <p:cNvSpPr>
            <a:spLocks noGrp="1"/>
          </p:cNvSpPr>
          <p:nvPr>
            <p:ph type="body" sz="quarter" idx="14" hasCustomPrompt="1"/>
          </p:nvPr>
        </p:nvSpPr>
        <p:spPr>
          <a:xfrm>
            <a:off x="721896" y="5012014"/>
            <a:ext cx="7690684" cy="877509"/>
          </a:xfrm>
        </p:spPr>
        <p:txBody>
          <a:bodyPr/>
          <a:lstStyle>
            <a:lvl1pPr marL="0" indent="0">
              <a:buNone/>
              <a:defRPr/>
            </a:lvl1pPr>
          </a:lstStyle>
          <a:p>
            <a:pPr lvl="0"/>
            <a:r>
              <a:rPr lang="en-US" dirty="0"/>
              <a:t>Text</a:t>
            </a:r>
          </a:p>
        </p:txBody>
      </p:sp>
      <p:sp>
        <p:nvSpPr>
          <p:cNvPr id="6" name="Title 5"/>
          <p:cNvSpPr>
            <a:spLocks noGrp="1"/>
          </p:cNvSpPr>
          <p:nvPr>
            <p:ph type="title" hasCustomPrompt="1"/>
          </p:nvPr>
        </p:nvSpPr>
        <p:spPr/>
        <p:txBody>
          <a:bodyPr/>
          <a:lstStyle/>
          <a:p>
            <a:r>
              <a:rPr lang="en-US" dirty="0"/>
              <a:t>Slide title</a:t>
            </a:r>
          </a:p>
        </p:txBody>
      </p:sp>
      <p:cxnSp>
        <p:nvCxnSpPr>
          <p:cNvPr id="11" name="Straight Connector 10"/>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5"/>
          </p:nvPr>
        </p:nvSpPr>
        <p:spPr/>
        <p:txBody>
          <a:bodyPr/>
          <a:lstStyle/>
          <a:p>
            <a:r>
              <a:rPr lang="en-US"/>
              <a:t>2/11/2021</a:t>
            </a:r>
            <a:endParaRPr lang="en-US" dirty="0"/>
          </a:p>
        </p:txBody>
      </p:sp>
      <p:sp>
        <p:nvSpPr>
          <p:cNvPr id="12" name="Footer Placeholder 11"/>
          <p:cNvSpPr>
            <a:spLocks noGrp="1"/>
          </p:cNvSpPr>
          <p:nvPr>
            <p:ph type="ftr" sz="quarter" idx="16"/>
          </p:nvPr>
        </p:nvSpPr>
        <p:spPr/>
        <p:txBody>
          <a:bodyPr/>
          <a:lstStyle/>
          <a:p>
            <a:r>
              <a:rPr lang="en-US"/>
              <a:t>Veterans Advisory Board 1/11/2024</a:t>
            </a:r>
            <a:endParaRPr lang="en-US" dirty="0"/>
          </a:p>
        </p:txBody>
      </p:sp>
      <p:sp>
        <p:nvSpPr>
          <p:cNvPr id="14" name="Slide Number Placeholder 13"/>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0282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849945" y="2207455"/>
            <a:ext cx="1013858"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3000">
                <a:solidFill>
                  <a:schemeClr val="accent1"/>
                </a:solidFill>
                <a:latin typeface="+mj-lt"/>
              </a:defRPr>
            </a:lvl1pPr>
            <a:lvl2pPr marL="200025" indent="0">
              <a:buNone/>
              <a:defRPr/>
            </a:lvl2pPr>
            <a:lvl3pPr marL="407194" indent="0">
              <a:buNone/>
              <a:defRPr/>
            </a:lvl3pPr>
            <a:lvl4pPr marL="607219" indent="0">
              <a:buNone/>
              <a:defRPr/>
            </a:lvl4pPr>
            <a:lvl5pPr marL="807244" indent="0">
              <a:buNone/>
              <a:defRPr/>
            </a:lvl5pPr>
          </a:lstStyle>
          <a:p>
            <a:pPr lvl="0"/>
            <a:r>
              <a:rPr lang="en-US" dirty="0"/>
              <a:t>1</a:t>
            </a:r>
          </a:p>
        </p:txBody>
      </p:sp>
      <p:sp>
        <p:nvSpPr>
          <p:cNvPr id="22" name="Text Placeholder 3">
            <a:extLst>
              <a:ext uri="{FF2B5EF4-FFF2-40B4-BE49-F238E27FC236}">
                <a16:creationId xmlns:a16="http://schemas.microsoft.com/office/drawing/2014/main" id="{98516B14-EF29-444F-82DA-19F5011C7DD4}"/>
              </a:ext>
            </a:extLst>
          </p:cNvPr>
          <p:cNvSpPr>
            <a:spLocks noGrp="1"/>
          </p:cNvSpPr>
          <p:nvPr>
            <p:ph type="body" sz="quarter" idx="34" hasCustomPrompt="1"/>
          </p:nvPr>
        </p:nvSpPr>
        <p:spPr>
          <a:xfrm>
            <a:off x="1849944" y="3559605"/>
            <a:ext cx="1014985"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3000">
                <a:solidFill>
                  <a:schemeClr val="accent1"/>
                </a:solidFill>
                <a:latin typeface="+mj-lt"/>
              </a:defRPr>
            </a:lvl1pPr>
            <a:lvl2pPr marL="200025" indent="0">
              <a:buNone/>
              <a:defRPr/>
            </a:lvl2pPr>
            <a:lvl3pPr marL="407194" indent="0">
              <a:buNone/>
              <a:defRPr/>
            </a:lvl3pPr>
            <a:lvl4pPr marL="607219" indent="0">
              <a:buNone/>
              <a:defRPr/>
            </a:lvl4pPr>
            <a:lvl5pPr marL="807244" indent="0">
              <a:buNone/>
              <a:defRPr/>
            </a:lvl5pPr>
          </a:lstStyle>
          <a:p>
            <a:pPr lvl="0"/>
            <a:r>
              <a:rPr lang="en-US" dirty="0"/>
              <a:t>2</a:t>
            </a:r>
            <a:endParaRPr lang="en-ZA" dirty="0"/>
          </a:p>
        </p:txBody>
      </p:sp>
      <p:sp>
        <p:nvSpPr>
          <p:cNvPr id="23" name="Text Placeholder 3">
            <a:extLst>
              <a:ext uri="{FF2B5EF4-FFF2-40B4-BE49-F238E27FC236}">
                <a16:creationId xmlns:a16="http://schemas.microsoft.com/office/drawing/2014/main" id="{BFDD67D8-D69E-405B-825C-A9AF88C1A80A}"/>
              </a:ext>
            </a:extLst>
          </p:cNvPr>
          <p:cNvSpPr>
            <a:spLocks noGrp="1"/>
          </p:cNvSpPr>
          <p:nvPr>
            <p:ph type="body" sz="quarter" idx="35" hasCustomPrompt="1"/>
          </p:nvPr>
        </p:nvSpPr>
        <p:spPr>
          <a:xfrm>
            <a:off x="1849944" y="4905756"/>
            <a:ext cx="1014986"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3000">
                <a:solidFill>
                  <a:schemeClr val="accent1"/>
                </a:solidFill>
                <a:latin typeface="+mj-lt"/>
              </a:defRPr>
            </a:lvl1pPr>
            <a:lvl2pPr marL="200025" indent="0">
              <a:buNone/>
              <a:defRPr/>
            </a:lvl2pPr>
            <a:lvl3pPr marL="407194" indent="0">
              <a:buNone/>
              <a:defRPr/>
            </a:lvl3pPr>
            <a:lvl4pPr marL="607219" indent="0">
              <a:buNone/>
              <a:defRPr/>
            </a:lvl4pPr>
            <a:lvl5pPr marL="807244" indent="0">
              <a:buNone/>
              <a:defRPr/>
            </a:lvl5pPr>
          </a:lstStyle>
          <a:p>
            <a:pPr lvl="0"/>
            <a:r>
              <a:rPr lang="en-US" dirty="0"/>
              <a:t>3</a:t>
            </a:r>
            <a:endParaRPr lang="en-ZA"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dirty="0"/>
          </a:p>
        </p:txBody>
      </p:sp>
      <p:sp>
        <p:nvSpPr>
          <p:cNvPr id="9" name="Picture Placeholder 8">
            <a:extLst>
              <a:ext uri="{FF2B5EF4-FFF2-40B4-BE49-F238E27FC236}">
                <a16:creationId xmlns:a16="http://schemas.microsoft.com/office/drawing/2014/main" id="{E3354A33-C884-44F0-A320-DF2EBA500D10}"/>
              </a:ext>
            </a:extLst>
          </p:cNvPr>
          <p:cNvSpPr>
            <a:spLocks noGrp="1"/>
          </p:cNvSpPr>
          <p:nvPr>
            <p:ph type="pic" sz="quarter" idx="36"/>
          </p:nvPr>
        </p:nvSpPr>
        <p:spPr>
          <a:xfrm>
            <a:off x="1028700" y="2202883"/>
            <a:ext cx="829818" cy="1106424"/>
          </a:xfrm>
          <a:solidFill>
            <a:schemeClr val="accent6"/>
          </a:solidFill>
        </p:spPr>
        <p:txBody>
          <a:bodyPr>
            <a:normAutofit/>
          </a:bodyPr>
          <a:lstStyle>
            <a:lvl1pPr>
              <a:defRPr sz="1200"/>
            </a:lvl1pPr>
          </a:lstStyle>
          <a:p>
            <a:r>
              <a:rPr lang="en-US"/>
              <a:t>Click icon to add picture</a:t>
            </a:r>
            <a:endParaRPr lang="en-US" dirty="0"/>
          </a:p>
        </p:txBody>
      </p:sp>
      <p:sp>
        <p:nvSpPr>
          <p:cNvPr id="28" name="Picture Placeholder 8">
            <a:extLst>
              <a:ext uri="{FF2B5EF4-FFF2-40B4-BE49-F238E27FC236}">
                <a16:creationId xmlns:a16="http://schemas.microsoft.com/office/drawing/2014/main" id="{7AF29B8F-D39A-4F3A-909A-9D298FB7224E}"/>
              </a:ext>
            </a:extLst>
          </p:cNvPr>
          <p:cNvSpPr>
            <a:spLocks noGrp="1"/>
          </p:cNvSpPr>
          <p:nvPr>
            <p:ph type="pic" sz="quarter" idx="39"/>
          </p:nvPr>
        </p:nvSpPr>
        <p:spPr>
          <a:xfrm>
            <a:off x="1028700" y="3555033"/>
            <a:ext cx="829818" cy="1106424"/>
          </a:xfrm>
          <a:solidFill>
            <a:schemeClr val="accent6"/>
          </a:solidFill>
        </p:spPr>
        <p:txBody>
          <a:bodyPr>
            <a:normAutofit/>
          </a:bodyPr>
          <a:lstStyle>
            <a:lvl1pPr>
              <a:defRPr sz="1200"/>
            </a:lvl1pPr>
          </a:lstStyle>
          <a:p>
            <a:r>
              <a:rPr lang="en-US"/>
              <a:t>Click icon to add picture</a:t>
            </a:r>
            <a:endParaRPr lang="en-US" dirty="0"/>
          </a:p>
        </p:txBody>
      </p:sp>
      <p:sp>
        <p:nvSpPr>
          <p:cNvPr id="31" name="Picture Placeholder 8">
            <a:extLst>
              <a:ext uri="{FF2B5EF4-FFF2-40B4-BE49-F238E27FC236}">
                <a16:creationId xmlns:a16="http://schemas.microsoft.com/office/drawing/2014/main" id="{83A1C8AA-5F7D-4C12-9724-97F4B72D8A78}"/>
              </a:ext>
            </a:extLst>
          </p:cNvPr>
          <p:cNvSpPr>
            <a:spLocks noGrp="1"/>
          </p:cNvSpPr>
          <p:nvPr>
            <p:ph type="pic" sz="quarter" idx="42"/>
          </p:nvPr>
        </p:nvSpPr>
        <p:spPr>
          <a:xfrm>
            <a:off x="1028700" y="4901184"/>
            <a:ext cx="829818" cy="1106424"/>
          </a:xfrm>
          <a:solidFill>
            <a:schemeClr val="accent6"/>
          </a:solidFill>
        </p:spPr>
        <p:txBody>
          <a:bodyPr>
            <a:normAutofit/>
          </a:bodyPr>
          <a:lstStyle>
            <a:lvl1pPr>
              <a:defRPr sz="1200"/>
            </a:lvl1pPr>
          </a:lstStyle>
          <a:p>
            <a:r>
              <a:rPr lang="en-US"/>
              <a:t>Click icon to add picture</a:t>
            </a:r>
            <a:endParaRPr lang="en-US" dirty="0"/>
          </a:p>
        </p:txBody>
      </p:sp>
      <p:sp>
        <p:nvSpPr>
          <p:cNvPr id="14" name="Text Placeholder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2859786" y="2207455"/>
            <a:ext cx="27432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350" dirty="0">
                <a:solidFill>
                  <a:schemeClr val="tx1"/>
                </a:solidFill>
              </a:defRPr>
            </a:lvl1pPr>
          </a:lstStyle>
          <a:p>
            <a:pPr marL="200025" lvl="0" indent="-200025" algn="ctr"/>
            <a:r>
              <a:rPr lang="en-ZA" dirty="0"/>
              <a:t>Section Header</a:t>
            </a:r>
          </a:p>
        </p:txBody>
      </p:sp>
      <p:sp>
        <p:nvSpPr>
          <p:cNvPr id="24" name="Text Placeholder 9">
            <a:extLst>
              <a:ext uri="{FF2B5EF4-FFF2-40B4-BE49-F238E27FC236}">
                <a16:creationId xmlns:a16="http://schemas.microsoft.com/office/drawing/2014/main" id="{4ADD189D-5EFF-456A-9AEB-E8DB34527420}"/>
              </a:ext>
            </a:extLst>
          </p:cNvPr>
          <p:cNvSpPr>
            <a:spLocks noGrp="1"/>
          </p:cNvSpPr>
          <p:nvPr>
            <p:ph type="body" sz="quarter" idx="37" hasCustomPrompt="1"/>
          </p:nvPr>
        </p:nvSpPr>
        <p:spPr>
          <a:xfrm>
            <a:off x="2859786" y="3559605"/>
            <a:ext cx="27432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350" dirty="0">
                <a:solidFill>
                  <a:schemeClr val="tx1"/>
                </a:solidFill>
              </a:defRPr>
            </a:lvl1pPr>
          </a:lstStyle>
          <a:p>
            <a:pPr marL="200025" lvl="0" indent="-200025" algn="ctr"/>
            <a:r>
              <a:rPr lang="en-ZA" dirty="0"/>
              <a:t>Section Header</a:t>
            </a:r>
          </a:p>
        </p:txBody>
      </p:sp>
      <p:sp>
        <p:nvSpPr>
          <p:cNvPr id="29" name="Text Placeholder 9">
            <a:extLst>
              <a:ext uri="{FF2B5EF4-FFF2-40B4-BE49-F238E27FC236}">
                <a16:creationId xmlns:a16="http://schemas.microsoft.com/office/drawing/2014/main" id="{53862BA6-E42C-4C58-871B-8705122D6689}"/>
              </a:ext>
            </a:extLst>
          </p:cNvPr>
          <p:cNvSpPr>
            <a:spLocks noGrp="1"/>
          </p:cNvSpPr>
          <p:nvPr>
            <p:ph type="body" sz="quarter" idx="40" hasCustomPrompt="1"/>
          </p:nvPr>
        </p:nvSpPr>
        <p:spPr>
          <a:xfrm>
            <a:off x="2859786" y="4905756"/>
            <a:ext cx="27432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350" dirty="0">
                <a:solidFill>
                  <a:schemeClr val="tx1"/>
                </a:solidFill>
              </a:defRPr>
            </a:lvl1pPr>
          </a:lstStyle>
          <a:p>
            <a:pPr marL="200025" lvl="0" indent="-200025" algn="ctr"/>
            <a:r>
              <a:rPr lang="en-ZA" dirty="0"/>
              <a:t>Section Header</a:t>
            </a:r>
          </a:p>
        </p:txBody>
      </p:sp>
      <p:sp>
        <p:nvSpPr>
          <p:cNvPr id="19" name="Content Placeholder 3">
            <a:extLst>
              <a:ext uri="{FF2B5EF4-FFF2-40B4-BE49-F238E27FC236}">
                <a16:creationId xmlns:a16="http://schemas.microsoft.com/office/drawing/2014/main" id="{B1F9D630-F36F-43B5-B6A8-62245E084CAB}"/>
              </a:ext>
            </a:extLst>
          </p:cNvPr>
          <p:cNvSpPr>
            <a:spLocks noGrp="1"/>
          </p:cNvSpPr>
          <p:nvPr>
            <p:ph sz="half" idx="2" hasCustomPrompt="1"/>
          </p:nvPr>
        </p:nvSpPr>
        <p:spPr>
          <a:xfrm>
            <a:off x="5602986" y="2207455"/>
            <a:ext cx="27432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350">
                <a:solidFill>
                  <a:schemeClr val="tx1">
                    <a:lumMod val="85000"/>
                    <a:lumOff val="15000"/>
                  </a:schemeClr>
                </a:solidFill>
              </a:defRPr>
            </a:lvl1pPr>
          </a:lstStyle>
          <a:p>
            <a:pPr lvl="0"/>
            <a:r>
              <a:rPr lang="en-US" dirty="0"/>
              <a:t>Section Description</a:t>
            </a:r>
            <a:endParaRPr lang="en-ZA" dirty="0"/>
          </a:p>
        </p:txBody>
      </p:sp>
      <p:sp>
        <p:nvSpPr>
          <p:cNvPr id="27" name="Content Placeholder 3">
            <a:extLst>
              <a:ext uri="{FF2B5EF4-FFF2-40B4-BE49-F238E27FC236}">
                <a16:creationId xmlns:a16="http://schemas.microsoft.com/office/drawing/2014/main" id="{C670C5D6-AD2E-415C-BAFE-A8239C15159E}"/>
              </a:ext>
            </a:extLst>
          </p:cNvPr>
          <p:cNvSpPr>
            <a:spLocks noGrp="1"/>
          </p:cNvSpPr>
          <p:nvPr>
            <p:ph sz="half" idx="38" hasCustomPrompt="1"/>
          </p:nvPr>
        </p:nvSpPr>
        <p:spPr>
          <a:xfrm>
            <a:off x="5602986" y="3559605"/>
            <a:ext cx="27432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350">
                <a:solidFill>
                  <a:schemeClr val="tx1">
                    <a:lumMod val="85000"/>
                    <a:lumOff val="15000"/>
                  </a:schemeClr>
                </a:solidFill>
              </a:defRPr>
            </a:lvl1pPr>
          </a:lstStyle>
          <a:p>
            <a:pPr lvl="0"/>
            <a:r>
              <a:rPr lang="en-US" dirty="0"/>
              <a:t>Section Description</a:t>
            </a:r>
            <a:endParaRPr lang="en-ZA" dirty="0"/>
          </a:p>
        </p:txBody>
      </p:sp>
      <p:sp>
        <p:nvSpPr>
          <p:cNvPr id="30" name="Content Placeholder 3">
            <a:extLst>
              <a:ext uri="{FF2B5EF4-FFF2-40B4-BE49-F238E27FC236}">
                <a16:creationId xmlns:a16="http://schemas.microsoft.com/office/drawing/2014/main" id="{26DDBF97-B5FA-415C-9E0D-A4A556C40805}"/>
              </a:ext>
            </a:extLst>
          </p:cNvPr>
          <p:cNvSpPr>
            <a:spLocks noGrp="1"/>
          </p:cNvSpPr>
          <p:nvPr>
            <p:ph sz="half" idx="41" hasCustomPrompt="1"/>
          </p:nvPr>
        </p:nvSpPr>
        <p:spPr>
          <a:xfrm>
            <a:off x="5602986" y="4905756"/>
            <a:ext cx="27432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350">
                <a:solidFill>
                  <a:schemeClr val="tx1">
                    <a:lumMod val="85000"/>
                    <a:lumOff val="15000"/>
                  </a:schemeClr>
                </a:solidFill>
              </a:defRPr>
            </a:lvl1pPr>
          </a:lstStyle>
          <a:p>
            <a:pPr lvl="0"/>
            <a:r>
              <a:rPr lang="en-US" dirty="0"/>
              <a:t>Section Description</a:t>
            </a:r>
            <a:endParaRPr lang="en-ZA" dirty="0"/>
          </a:p>
        </p:txBody>
      </p:sp>
      <p:sp>
        <p:nvSpPr>
          <p:cNvPr id="17" name="Date Placeholder 1">
            <a:extLst>
              <a:ext uri="{FF2B5EF4-FFF2-40B4-BE49-F238E27FC236}">
                <a16:creationId xmlns:a16="http://schemas.microsoft.com/office/drawing/2014/main" id="{8408DD66-4FD2-41B2-AD2E-24ADA0398198}"/>
              </a:ext>
            </a:extLst>
          </p:cNvPr>
          <p:cNvSpPr>
            <a:spLocks noGrp="1"/>
          </p:cNvSpPr>
          <p:nvPr>
            <p:ph type="dt" sz="half" idx="43"/>
          </p:nvPr>
        </p:nvSpPr>
        <p:spPr>
          <a:xfrm>
            <a:off x="628650" y="6356351"/>
            <a:ext cx="2057400" cy="365125"/>
          </a:xfrm>
        </p:spPr>
        <p:txBody>
          <a:bodyPr/>
          <a:lstStyle/>
          <a:p>
            <a:r>
              <a:rPr lang="en-US" dirty="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39254564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dirty="0"/>
          </a:p>
        </p:txBody>
      </p:sp>
      <p:sp>
        <p:nvSpPr>
          <p:cNvPr id="10" name="Text Placeholder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3744744" y="2232908"/>
            <a:ext cx="1645920" cy="274320"/>
          </a:xfrm>
        </p:spPr>
        <p:txBody>
          <a:bodyPr>
            <a:noAutofit/>
          </a:bodyPr>
          <a:lstStyle>
            <a:lvl1pPr marL="0" indent="0" algn="ctr">
              <a:buFont typeface="Arial" panose="020B0604020202020204" pitchFamily="34" charset="0"/>
              <a:buNone/>
              <a:defRPr sz="900" b="1">
                <a:solidFill>
                  <a:schemeClr val="accent4"/>
                </a:solidFill>
              </a:defRPr>
            </a:lvl1pPr>
          </a:lstStyle>
          <a:p>
            <a:pPr lvl="0"/>
            <a:r>
              <a:rPr lang="en-US" dirty="0"/>
              <a:t>QUADRANT TITLE</a:t>
            </a:r>
          </a:p>
        </p:txBody>
      </p:sp>
      <p:sp>
        <p:nvSpPr>
          <p:cNvPr id="12" name="Text Placeholder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531546" y="3494402"/>
            <a:ext cx="1645920" cy="274320"/>
          </a:xfrm>
        </p:spPr>
        <p:txBody>
          <a:bodyPr>
            <a:noAutofit/>
          </a:bodyPr>
          <a:lstStyle>
            <a:lvl1pPr marL="0" indent="0" algn="l">
              <a:buFont typeface="Arial" panose="020B0604020202020204" pitchFamily="34" charset="0"/>
              <a:buNone/>
              <a:defRPr sz="900" b="1">
                <a:solidFill>
                  <a:schemeClr val="accent4"/>
                </a:solidFill>
              </a:defRPr>
            </a:lvl1pPr>
          </a:lstStyle>
          <a:p>
            <a:pPr lvl="0"/>
            <a:r>
              <a:rPr lang="en-US" dirty="0"/>
              <a:t>QUADRANT TITLE</a:t>
            </a:r>
          </a:p>
        </p:txBody>
      </p:sp>
      <p:sp>
        <p:nvSpPr>
          <p:cNvPr id="13" name="Text Placeholder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6983049" y="3494402"/>
            <a:ext cx="1645920" cy="274320"/>
          </a:xfrm>
        </p:spPr>
        <p:txBody>
          <a:bodyPr>
            <a:noAutofit/>
          </a:bodyPr>
          <a:lstStyle>
            <a:lvl1pPr marL="0" indent="0" algn="r">
              <a:buFont typeface="Arial" panose="020B0604020202020204" pitchFamily="34" charset="0"/>
              <a:buNone/>
              <a:defRPr sz="900" b="1">
                <a:solidFill>
                  <a:schemeClr val="accent4"/>
                </a:solidFill>
              </a:defRPr>
            </a:lvl1pPr>
          </a:lstStyle>
          <a:p>
            <a:pPr lvl="0"/>
            <a:r>
              <a:rPr lang="en-US" dirty="0"/>
              <a:t>QUADRANT TITLE</a:t>
            </a:r>
          </a:p>
        </p:txBody>
      </p:sp>
      <p:sp>
        <p:nvSpPr>
          <p:cNvPr id="11" name="Text Placeholder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3744744" y="5287722"/>
            <a:ext cx="1645920" cy="274320"/>
          </a:xfrm>
        </p:spPr>
        <p:txBody>
          <a:bodyPr>
            <a:noAutofit/>
          </a:bodyPr>
          <a:lstStyle>
            <a:lvl1pPr marL="0" indent="0" algn="ctr">
              <a:buFont typeface="Arial" panose="020B0604020202020204" pitchFamily="34" charset="0"/>
              <a:buNone/>
              <a:defRPr sz="900" b="1">
                <a:solidFill>
                  <a:schemeClr val="accent4"/>
                </a:solidFill>
              </a:defRPr>
            </a:lvl1pPr>
          </a:lstStyle>
          <a:p>
            <a:pPr lvl="0"/>
            <a:r>
              <a:rPr lang="en-US" dirty="0"/>
              <a:t>QUADRANT TITLE</a:t>
            </a:r>
          </a:p>
        </p:txBody>
      </p:sp>
      <p:grpSp>
        <p:nvGrpSpPr>
          <p:cNvPr id="3" name="Group 2">
            <a:extLst>
              <a:ext uri="{FF2B5EF4-FFF2-40B4-BE49-F238E27FC236}">
                <a16:creationId xmlns:a16="http://schemas.microsoft.com/office/drawing/2014/main" id="{37F7357E-EB66-4B24-BD83-CDF02BFEB8AD}"/>
              </a:ext>
              <a:ext uri="{C183D7F6-B498-43B3-948B-1728B52AA6E4}">
                <adec:decorative xmlns:adec="http://schemas.microsoft.com/office/drawing/2017/decorative" val="1"/>
              </a:ext>
            </a:extLst>
          </p:cNvPr>
          <p:cNvGrpSpPr/>
          <p:nvPr userDrawn="1"/>
        </p:nvGrpSpPr>
        <p:grpSpPr>
          <a:xfrm>
            <a:off x="575943" y="2586939"/>
            <a:ext cx="8007988" cy="2637195"/>
            <a:chOff x="767923" y="2586939"/>
            <a:chExt cx="10677317" cy="2637195"/>
          </a:xfrm>
        </p:grpSpPr>
        <p:sp>
          <p:nvSpPr>
            <p:cNvPr id="26" name="Freeform: Shape 25">
              <a:extLst>
                <a:ext uri="{FF2B5EF4-FFF2-40B4-BE49-F238E27FC236}">
                  <a16:creationId xmlns:a16="http://schemas.microsoft.com/office/drawing/2014/main" id="{E5CC96AF-1ECA-45C5-A903-6341850289F9}"/>
                </a:ext>
              </a:extLst>
            </p:cNvPr>
            <p:cNvSpPr/>
            <p:nvPr userDrawn="1"/>
          </p:nvSpPr>
          <p:spPr>
            <a:xfrm>
              <a:off x="6098501" y="2586991"/>
              <a:ext cx="46095" cy="1231565"/>
            </a:xfrm>
            <a:custGeom>
              <a:avLst/>
              <a:gdLst>
                <a:gd name="connsiteX0" fmla="*/ 375 w 46095"/>
                <a:gd name="connsiteY0" fmla="*/ 0 h 1231565"/>
                <a:gd name="connsiteX1" fmla="*/ 46095 w 46095"/>
                <a:gd name="connsiteY1" fmla="*/ 114776 h 1231565"/>
                <a:gd name="connsiteX2" fmla="*/ 46095 w 46095"/>
                <a:gd name="connsiteY2" fmla="*/ 1231565 h 1231565"/>
                <a:gd name="connsiteX3" fmla="*/ 0 w 46095"/>
                <a:gd name="connsiteY3" fmla="*/ 1231565 h 1231565"/>
                <a:gd name="connsiteX4" fmla="*/ 0 w 46095"/>
                <a:gd name="connsiteY4" fmla="*/ 942 h 1231565"/>
                <a:gd name="connsiteX5" fmla="*/ 375 w 46095"/>
                <a:gd name="connsiteY5" fmla="*/ 0 h 12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 h="1231565">
                  <a:moveTo>
                    <a:pt x="375" y="0"/>
                  </a:moveTo>
                  <a:lnTo>
                    <a:pt x="46095" y="114776"/>
                  </a:lnTo>
                  <a:lnTo>
                    <a:pt x="46095" y="1231565"/>
                  </a:lnTo>
                  <a:lnTo>
                    <a:pt x="0" y="1231565"/>
                  </a:lnTo>
                  <a:lnTo>
                    <a:pt x="0" y="942"/>
                  </a:lnTo>
                  <a:lnTo>
                    <a:pt x="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5" name="Freeform: Shape 24">
              <a:extLst>
                <a:ext uri="{FF2B5EF4-FFF2-40B4-BE49-F238E27FC236}">
                  <a16:creationId xmlns:a16="http://schemas.microsoft.com/office/drawing/2014/main" id="{07574821-21A4-483A-9824-B9CB9EC4B770}"/>
                </a:ext>
              </a:extLst>
            </p:cNvPr>
            <p:cNvSpPr/>
            <p:nvPr userDrawn="1"/>
          </p:nvSpPr>
          <p:spPr>
            <a:xfrm>
              <a:off x="6053156" y="3818555"/>
              <a:ext cx="45345" cy="97190"/>
            </a:xfrm>
            <a:custGeom>
              <a:avLst/>
              <a:gdLst>
                <a:gd name="connsiteX0" fmla="*/ 0 w 45345"/>
                <a:gd name="connsiteY0" fmla="*/ 0 h 97190"/>
                <a:gd name="connsiteX1" fmla="*/ 45345 w 45345"/>
                <a:gd name="connsiteY1" fmla="*/ 0 h 97190"/>
                <a:gd name="connsiteX2" fmla="*/ 45345 w 45345"/>
                <a:gd name="connsiteY2" fmla="*/ 97190 h 97190"/>
                <a:gd name="connsiteX3" fmla="*/ 0 w 45345"/>
                <a:gd name="connsiteY3" fmla="*/ 97190 h 97190"/>
                <a:gd name="connsiteX4" fmla="*/ 0 w 45345"/>
                <a:gd name="connsiteY4" fmla="*/ 0 h 9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 h="97190">
                  <a:moveTo>
                    <a:pt x="0" y="0"/>
                  </a:moveTo>
                  <a:lnTo>
                    <a:pt x="45345" y="0"/>
                  </a:lnTo>
                  <a:lnTo>
                    <a:pt x="45345" y="97190"/>
                  </a:lnTo>
                  <a:lnTo>
                    <a:pt x="0" y="9719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2" name="Freeform: Shape 21">
              <a:extLst>
                <a:ext uri="{FF2B5EF4-FFF2-40B4-BE49-F238E27FC236}">
                  <a16:creationId xmlns:a16="http://schemas.microsoft.com/office/drawing/2014/main" id="{F8C191E1-94CD-4DEF-9125-7E667370926A}"/>
                </a:ext>
              </a:extLst>
            </p:cNvPr>
            <p:cNvSpPr/>
            <p:nvPr userDrawn="1"/>
          </p:nvSpPr>
          <p:spPr>
            <a:xfrm>
              <a:off x="6098500" y="2586939"/>
              <a:ext cx="111238" cy="1231616"/>
            </a:xfrm>
            <a:custGeom>
              <a:avLst/>
              <a:gdLst>
                <a:gd name="connsiteX0" fmla="*/ 0 w 111238"/>
                <a:gd name="connsiteY0" fmla="*/ 0 h 1231616"/>
                <a:gd name="connsiteX1" fmla="*/ 111238 w 111238"/>
                <a:gd name="connsiteY1" fmla="*/ 0 h 1231616"/>
                <a:gd name="connsiteX2" fmla="*/ 111238 w 111238"/>
                <a:gd name="connsiteY2" fmla="*/ 1231616 h 1231616"/>
                <a:gd name="connsiteX3" fmla="*/ 46095 w 111238"/>
                <a:gd name="connsiteY3" fmla="*/ 1231616 h 1231616"/>
                <a:gd name="connsiteX4" fmla="*/ 46095 w 111238"/>
                <a:gd name="connsiteY4" fmla="*/ 114827 h 1231616"/>
                <a:gd name="connsiteX5" fmla="*/ 375 w 111238"/>
                <a:gd name="connsiteY5" fmla="*/ 51 h 1231616"/>
                <a:gd name="connsiteX6" fmla="*/ 0 w 111238"/>
                <a:gd name="connsiteY6" fmla="*/ 993 h 1231616"/>
                <a:gd name="connsiteX7" fmla="*/ 0 w 111238"/>
                <a:gd name="connsiteY7" fmla="*/ 0 h 123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8" h="1231616">
                  <a:moveTo>
                    <a:pt x="0" y="0"/>
                  </a:moveTo>
                  <a:lnTo>
                    <a:pt x="111238" y="0"/>
                  </a:lnTo>
                  <a:lnTo>
                    <a:pt x="111238" y="1231616"/>
                  </a:lnTo>
                  <a:lnTo>
                    <a:pt x="46095" y="1231616"/>
                  </a:lnTo>
                  <a:lnTo>
                    <a:pt x="46095" y="114827"/>
                  </a:lnTo>
                  <a:lnTo>
                    <a:pt x="375" y="51"/>
                  </a:lnTo>
                  <a:lnTo>
                    <a:pt x="0" y="9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1" name="Rectangle 20">
              <a:extLst>
                <a:ext uri="{FF2B5EF4-FFF2-40B4-BE49-F238E27FC236}">
                  <a16:creationId xmlns:a16="http://schemas.microsoft.com/office/drawing/2014/main" id="{7E6DEF02-ADC5-487F-AA38-28AE410EBEB1}"/>
                </a:ext>
              </a:extLst>
            </p:cNvPr>
            <p:cNvSpPr/>
            <p:nvPr userDrawn="1"/>
          </p:nvSpPr>
          <p:spPr>
            <a:xfrm>
              <a:off x="6053156" y="2587933"/>
              <a:ext cx="36576" cy="12620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 name="Rectangle 19">
              <a:extLst>
                <a:ext uri="{FF2B5EF4-FFF2-40B4-BE49-F238E27FC236}">
                  <a16:creationId xmlns:a16="http://schemas.microsoft.com/office/drawing/2014/main" id="{7F5BD053-8127-4207-8BB6-88934D1FE4A5}"/>
                </a:ext>
              </a:extLst>
            </p:cNvPr>
            <p:cNvSpPr/>
            <p:nvPr userDrawn="1"/>
          </p:nvSpPr>
          <p:spPr>
            <a:xfrm>
              <a:off x="767923" y="3818556"/>
              <a:ext cx="5349240"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 name="Rectangle 17">
              <a:extLst>
                <a:ext uri="{FF2B5EF4-FFF2-40B4-BE49-F238E27FC236}">
                  <a16:creationId xmlns:a16="http://schemas.microsoft.com/office/drawing/2014/main" id="{06CFD50B-0B31-48EB-8D44-673C8CEC29B7}"/>
                </a:ext>
              </a:extLst>
            </p:cNvPr>
            <p:cNvSpPr/>
            <p:nvPr userDrawn="1"/>
          </p:nvSpPr>
          <p:spPr>
            <a:xfrm>
              <a:off x="6117163" y="3818554"/>
              <a:ext cx="5328077"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 name="Rectangle 16">
              <a:extLst>
                <a:ext uri="{FF2B5EF4-FFF2-40B4-BE49-F238E27FC236}">
                  <a16:creationId xmlns:a16="http://schemas.microsoft.com/office/drawing/2014/main" id="{3C715010-62CF-4E58-992F-47427FCB0C02}"/>
                </a:ext>
              </a:extLst>
            </p:cNvPr>
            <p:cNvSpPr/>
            <p:nvPr userDrawn="1"/>
          </p:nvSpPr>
          <p:spPr>
            <a:xfrm>
              <a:off x="6053155" y="3852534"/>
              <a:ext cx="36576" cy="1371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27" name="Date Placeholder 1">
            <a:extLst>
              <a:ext uri="{FF2B5EF4-FFF2-40B4-BE49-F238E27FC236}">
                <a16:creationId xmlns:a16="http://schemas.microsoft.com/office/drawing/2014/main" id="{17311117-A0EF-438B-BF68-75DF09D85045}"/>
              </a:ext>
            </a:extLst>
          </p:cNvPr>
          <p:cNvSpPr>
            <a:spLocks noGrp="1"/>
          </p:cNvSpPr>
          <p:nvPr>
            <p:ph type="dt" sz="half" idx="16"/>
          </p:nvPr>
        </p:nvSpPr>
        <p:spPr>
          <a:xfrm>
            <a:off x="628650" y="6356351"/>
            <a:ext cx="2057400" cy="365125"/>
          </a:xfrm>
        </p:spPr>
        <p:txBody>
          <a:bodyPr/>
          <a:lstStyle/>
          <a:p>
            <a:r>
              <a:rPr lang="en-US" dirty="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408296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628650" y="365125"/>
            <a:ext cx="7886700" cy="1059924"/>
          </a:xfrm>
        </p:spPr>
        <p:txBody>
          <a:bodyPr bIns="91440" anchor="b"/>
          <a:lstStyle>
            <a:lvl1pPr algn="ctr">
              <a:defRPr>
                <a:solidFill>
                  <a:schemeClr val="tx1">
                    <a:lumMod val="50000"/>
                    <a:lumOff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8FDD847D-284F-43B9-91A9-0A2AE4977EE1}"/>
              </a:ext>
            </a:extLst>
          </p:cNvPr>
          <p:cNvSpPr>
            <a:spLocks noGrp="1"/>
          </p:cNvSpPr>
          <p:nvPr>
            <p:ph type="body" idx="1"/>
          </p:nvPr>
        </p:nvSpPr>
        <p:spPr>
          <a:xfrm>
            <a:off x="623888" y="1426525"/>
            <a:ext cx="7886700" cy="457200"/>
          </a:xfrm>
        </p:spPr>
        <p:txBody>
          <a:bodyPr>
            <a:normAutofit/>
          </a:bodyPr>
          <a:lstStyle>
            <a:lvl1pPr marL="0" indent="0" algn="ctr">
              <a:buNone/>
              <a:defRPr sz="1500">
                <a:solidFill>
                  <a:schemeClr val="tx1">
                    <a:lumMod val="65000"/>
                    <a:lumOff val="3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22960" y="2458260"/>
            <a:ext cx="2400300" cy="731520"/>
          </a:xfrm>
          <a:solidFill>
            <a:schemeClr val="accent2"/>
          </a:solidFill>
        </p:spPr>
        <p:txBody>
          <a:bodyPr anchor="ctr" anchorCtr="1">
            <a:normAutofit/>
          </a:bodyPr>
          <a:lstStyle>
            <a:lvl1pPr marL="0" indent="0" algn="ctr">
              <a:buNone/>
              <a:defRPr sz="1500" b="0">
                <a:solidFill>
                  <a:schemeClr val="tx1"/>
                </a:solidFill>
                <a:latin typeface="+mj-lt"/>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21695" y="3191257"/>
            <a:ext cx="2400300" cy="2465883"/>
          </a:xfrm>
          <a:noFill/>
          <a:ln>
            <a:solidFill>
              <a:schemeClr val="accent2"/>
            </a:solidFill>
          </a:ln>
        </p:spPr>
        <p:txBody>
          <a:bodyPr lIns="182880" tIns="91440" rIns="182880" anchor="t" anchorCtr="1">
            <a:normAutofit/>
          </a:bodyPr>
          <a:lstStyle>
            <a:lvl1pPr marL="0" indent="0" algn="ctr">
              <a:lnSpc>
                <a:spcPts val="1800"/>
              </a:lnSpc>
              <a:spcBef>
                <a:spcPts val="0"/>
              </a:spcBef>
              <a:buFont typeface="Arial" panose="020B0604020202020204" pitchFamily="34" charset="0"/>
              <a:buNone/>
              <a:defRPr sz="1050">
                <a:solidFill>
                  <a:schemeClr val="tx1"/>
                </a:solidFill>
              </a:defRPr>
            </a:lvl1pPr>
          </a:lstStyle>
          <a:p>
            <a:pPr lvl="0"/>
            <a:r>
              <a:rPr lang="en-US" dirty="0"/>
              <a:t>Click to add text</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3468956" y="2458260"/>
            <a:ext cx="2400300" cy="731520"/>
          </a:xfrm>
          <a:solidFill>
            <a:schemeClr val="accent2"/>
          </a:solidFill>
        </p:spPr>
        <p:txBody>
          <a:bodyPr anchor="ctr" anchorCtr="1">
            <a:normAutofit/>
          </a:bodyPr>
          <a:lstStyle>
            <a:lvl1pPr marL="0" indent="0" algn="ctr">
              <a:buNone/>
              <a:defRPr sz="1500" b="0">
                <a:solidFill>
                  <a:schemeClr val="tx1"/>
                </a:solidFill>
                <a:latin typeface="+mj-lt"/>
              </a:defRPr>
            </a:lvl1pPr>
          </a:lstStyle>
          <a:p>
            <a:pPr lvl="0"/>
            <a:r>
              <a:rPr lang="en-US" dirty="0"/>
              <a:t>Click to add 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3470148" y="3191257"/>
            <a:ext cx="2400300" cy="2465883"/>
          </a:xfrm>
          <a:noFill/>
          <a:ln>
            <a:solidFill>
              <a:schemeClr val="accent2"/>
            </a:solidFill>
          </a:ln>
        </p:spPr>
        <p:txBody>
          <a:bodyPr lIns="182880" tIns="182880" rIns="182880" anchor="t" anchorCtr="1">
            <a:normAutofit/>
          </a:bodyPr>
          <a:lstStyle>
            <a:lvl1pPr marL="0" indent="0" algn="ctr">
              <a:lnSpc>
                <a:spcPts val="1800"/>
              </a:lnSpc>
              <a:spcBef>
                <a:spcPts val="0"/>
              </a:spcBef>
              <a:buFont typeface="Arial" panose="020B0604020202020204" pitchFamily="34" charset="0"/>
              <a:buNone/>
              <a:defRPr sz="1050">
                <a:solidFill>
                  <a:schemeClr val="tx1"/>
                </a:solidFill>
              </a:defRPr>
            </a:lvl1pPr>
          </a:lstStyle>
          <a:p>
            <a:pPr lvl="0"/>
            <a:r>
              <a:rPr lang="en-US" dirty="0"/>
              <a:t>Click to add text</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6114952" y="2458260"/>
            <a:ext cx="2400300" cy="731520"/>
          </a:xfrm>
          <a:solidFill>
            <a:schemeClr val="accent2"/>
          </a:solidFill>
        </p:spPr>
        <p:txBody>
          <a:bodyPr anchor="ctr" anchorCtr="1">
            <a:normAutofit/>
          </a:bodyPr>
          <a:lstStyle>
            <a:lvl1pPr marL="0" indent="0" algn="ctr">
              <a:buNone/>
              <a:defRPr sz="1500" b="0">
                <a:solidFill>
                  <a:schemeClr val="tx1"/>
                </a:solidFill>
                <a:latin typeface="+mj-lt"/>
              </a:defRPr>
            </a:lvl1pPr>
          </a:lstStyle>
          <a:p>
            <a:pPr lvl="0"/>
            <a:r>
              <a:rPr lang="en-US" dirty="0"/>
              <a:t>Click to add 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6117336" y="3191257"/>
            <a:ext cx="2400300" cy="2465883"/>
          </a:xfrm>
          <a:noFill/>
          <a:ln>
            <a:solidFill>
              <a:schemeClr val="accent2"/>
            </a:solidFill>
          </a:ln>
        </p:spPr>
        <p:txBody>
          <a:bodyPr lIns="182880" tIns="182880" rIns="182880" anchor="t" anchorCtr="1">
            <a:normAutofit/>
          </a:bodyPr>
          <a:lstStyle>
            <a:lvl1pPr marL="0" indent="0" algn="ctr">
              <a:lnSpc>
                <a:spcPts val="1800"/>
              </a:lnSpc>
              <a:spcBef>
                <a:spcPts val="0"/>
              </a:spcBef>
              <a:buFont typeface="Arial" panose="020B0604020202020204" pitchFamily="34" charset="0"/>
              <a:buNone/>
              <a:defRPr sz="1050">
                <a:solidFill>
                  <a:schemeClr val="tx1"/>
                </a:solidFill>
              </a:defRPr>
            </a:lvl1pPr>
          </a:lstStyle>
          <a:p>
            <a:pPr lvl="0"/>
            <a:r>
              <a:rPr lang="en-US" dirty="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013665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629841" y="365126"/>
            <a:ext cx="7886700" cy="1325563"/>
          </a:xfrm>
        </p:spPr>
        <p:txBody>
          <a:bodyPr/>
          <a:lstStyle>
            <a:lvl1pPr algn="ctr">
              <a:defRPr/>
            </a:lvl1p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0DD8E1C1-2F29-4EF8-B7B9-75E2DC5049C7}"/>
              </a:ext>
            </a:extLst>
          </p:cNvPr>
          <p:cNvSpPr>
            <a:spLocks noGrp="1"/>
          </p:cNvSpPr>
          <p:nvPr>
            <p:ph type="body" idx="13"/>
          </p:nvPr>
        </p:nvSpPr>
        <p:spPr>
          <a:xfrm>
            <a:off x="623888" y="1426525"/>
            <a:ext cx="7886700" cy="457200"/>
          </a:xfrm>
        </p:spPr>
        <p:txBody>
          <a:bodyPr>
            <a:normAutofit/>
          </a:bodyPr>
          <a:lstStyle>
            <a:lvl1pPr marL="0" indent="0" algn="ct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529829" y="2071688"/>
            <a:ext cx="3771900" cy="457200"/>
          </a:xfrm>
        </p:spPr>
        <p:txBody>
          <a:bodyPr anchor="ctr" anchorCtr="0">
            <a:normAutofit/>
          </a:bodyPr>
          <a:lstStyle>
            <a:lvl1pPr marL="0" indent="0">
              <a:buNone/>
              <a:defRPr sz="1500" b="0">
                <a:solidFill>
                  <a:schemeClr val="tx1">
                    <a:lumMod val="65000"/>
                    <a:lumOff val="3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529829" y="2641555"/>
            <a:ext cx="37719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4850606" y="2071688"/>
            <a:ext cx="3771900" cy="457200"/>
          </a:xfrm>
        </p:spPr>
        <p:txBody>
          <a:bodyPr anchor="ctr" anchorCtr="0">
            <a:normAutofit/>
          </a:bodyPr>
          <a:lstStyle>
            <a:lvl1pPr marL="0" indent="0">
              <a:buNone/>
              <a:defRPr sz="1500" b="0">
                <a:solidFill>
                  <a:schemeClr val="tx1">
                    <a:lumMod val="65000"/>
                    <a:lumOff val="3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4850606" y="2641555"/>
            <a:ext cx="37719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8301896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dirty="0"/>
          </a:p>
        </p:txBody>
      </p:sp>
      <p:sp>
        <p:nvSpPr>
          <p:cNvPr id="64" name="Text Placeholder 3">
            <a:extLst>
              <a:ext uri="{FF2B5EF4-FFF2-40B4-BE49-F238E27FC236}">
                <a16:creationId xmlns:a16="http://schemas.microsoft.com/office/drawing/2014/main" id="{A8B6EDEE-DE90-436D-BFA9-9709BE86FD0A}"/>
              </a:ext>
            </a:extLst>
          </p:cNvPr>
          <p:cNvSpPr>
            <a:spLocks noGrp="1"/>
          </p:cNvSpPr>
          <p:nvPr>
            <p:ph type="body" sz="quarter" idx="59" hasCustomPrompt="1"/>
          </p:nvPr>
        </p:nvSpPr>
        <p:spPr>
          <a:xfrm>
            <a:off x="1693926" y="2304289"/>
            <a:ext cx="1165860" cy="561975"/>
          </a:xfrm>
          <a:solidFill>
            <a:schemeClr val="accent3"/>
          </a:solidFill>
          <a:ln>
            <a:noFill/>
          </a:ln>
        </p:spPr>
        <p:txBody>
          <a:bodyPr tIns="36000" anchor="ctr" anchorCtr="0">
            <a:normAutofit/>
          </a:bodyPr>
          <a:lstStyle>
            <a:lvl1pPr marL="0" indent="0" algn="ctr">
              <a:lnSpc>
                <a:spcPct val="150000"/>
              </a:lnSpc>
              <a:spcBef>
                <a:spcPts val="2700"/>
              </a:spcBef>
              <a:buNone/>
              <a:defRPr sz="825">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a16="http://schemas.microsoft.com/office/drawing/2014/main" id="{5FBFE975-0A80-48E8-AA52-A4674F3B96A7}"/>
              </a:ext>
            </a:extLst>
          </p:cNvPr>
          <p:cNvSpPr>
            <a:spLocks noGrp="1"/>
          </p:cNvSpPr>
          <p:nvPr>
            <p:ph type="body" sz="quarter" idx="33" hasCustomPrompt="1"/>
          </p:nvPr>
        </p:nvSpPr>
        <p:spPr>
          <a:xfrm>
            <a:off x="685799" y="3354712"/>
            <a:ext cx="548640" cy="457200"/>
          </a:xfrm>
        </p:spPr>
        <p:txBody>
          <a:bodyPr anchor="ctr"/>
          <a:lstStyle>
            <a:lvl1pPr marL="0" indent="0" algn="ctr">
              <a:buNone/>
              <a:defRPr sz="105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8BD9D56F-24FE-4F7D-8E40-A0D0AC719791}"/>
              </a:ext>
            </a:extLst>
          </p:cNvPr>
          <p:cNvSpPr>
            <a:spLocks noGrp="1"/>
          </p:cNvSpPr>
          <p:nvPr>
            <p:ph type="body" sz="quarter" idx="34" hasCustomPrompt="1"/>
          </p:nvPr>
        </p:nvSpPr>
        <p:spPr>
          <a:xfrm>
            <a:off x="1474470" y="3502152"/>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D46B7BD9-7D98-4035-8A5E-463BD7C3BF1D}"/>
              </a:ext>
            </a:extLst>
          </p:cNvPr>
          <p:cNvSpPr>
            <a:spLocks noGrp="1"/>
          </p:cNvSpPr>
          <p:nvPr>
            <p:ph type="body" sz="quarter" idx="35" hasCustomPrompt="1"/>
          </p:nvPr>
        </p:nvSpPr>
        <p:spPr>
          <a:xfrm>
            <a:off x="2065410" y="3502152"/>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8AA70B58-94EB-4879-8CBB-F170B13437D5}"/>
              </a:ext>
            </a:extLst>
          </p:cNvPr>
          <p:cNvSpPr>
            <a:spLocks noGrp="1"/>
          </p:cNvSpPr>
          <p:nvPr>
            <p:ph type="body" sz="quarter" idx="36" hasCustomPrompt="1"/>
          </p:nvPr>
        </p:nvSpPr>
        <p:spPr>
          <a:xfrm>
            <a:off x="2656350" y="3502152"/>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7309DED8-0AF6-493B-A2EC-E3C6524C4037}"/>
              </a:ext>
            </a:extLst>
          </p:cNvPr>
          <p:cNvSpPr>
            <a:spLocks noGrp="1"/>
          </p:cNvSpPr>
          <p:nvPr>
            <p:ph type="body" sz="quarter" idx="37" hasCustomPrompt="1"/>
          </p:nvPr>
        </p:nvSpPr>
        <p:spPr>
          <a:xfrm>
            <a:off x="3247290" y="3502152"/>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634511C9-82EE-4918-850A-C11AB497D8C8}"/>
              </a:ext>
            </a:extLst>
          </p:cNvPr>
          <p:cNvSpPr>
            <a:spLocks noGrp="1"/>
          </p:cNvSpPr>
          <p:nvPr>
            <p:ph type="body" sz="quarter" idx="39" hasCustomPrompt="1"/>
          </p:nvPr>
        </p:nvSpPr>
        <p:spPr>
          <a:xfrm>
            <a:off x="3838230" y="3502152"/>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9DFB519F-3772-4743-A8B2-EE749BE7907F}"/>
              </a:ext>
            </a:extLst>
          </p:cNvPr>
          <p:cNvSpPr>
            <a:spLocks noGrp="1"/>
          </p:cNvSpPr>
          <p:nvPr>
            <p:ph type="body" sz="quarter" idx="40" hasCustomPrompt="1"/>
          </p:nvPr>
        </p:nvSpPr>
        <p:spPr>
          <a:xfrm>
            <a:off x="4429170" y="3502152"/>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FF1ED3A9-45CD-4A8C-94E6-BFD948CC06A3}"/>
              </a:ext>
            </a:extLst>
          </p:cNvPr>
          <p:cNvSpPr>
            <a:spLocks noGrp="1"/>
          </p:cNvSpPr>
          <p:nvPr>
            <p:ph type="body" sz="quarter" idx="41" hasCustomPrompt="1"/>
          </p:nvPr>
        </p:nvSpPr>
        <p:spPr>
          <a:xfrm>
            <a:off x="5020110" y="3502152"/>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DF614219-217C-4657-8BF6-1BDE7D2907CA}"/>
              </a:ext>
            </a:extLst>
          </p:cNvPr>
          <p:cNvSpPr>
            <a:spLocks noGrp="1"/>
          </p:cNvSpPr>
          <p:nvPr>
            <p:ph type="body" sz="quarter" idx="43" hasCustomPrompt="1"/>
          </p:nvPr>
        </p:nvSpPr>
        <p:spPr>
          <a:xfrm>
            <a:off x="5611050" y="3502152"/>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CF5EB19D-BC9E-40FA-BC6F-DA9B98DA7DCA}"/>
              </a:ext>
            </a:extLst>
          </p:cNvPr>
          <p:cNvSpPr>
            <a:spLocks noGrp="1"/>
          </p:cNvSpPr>
          <p:nvPr>
            <p:ph type="body" sz="quarter" idx="44" hasCustomPrompt="1"/>
          </p:nvPr>
        </p:nvSpPr>
        <p:spPr>
          <a:xfrm>
            <a:off x="6201990" y="3502152"/>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1E8B9B06-EF32-482E-A7E7-C1BAFE1A45DC}"/>
              </a:ext>
            </a:extLst>
          </p:cNvPr>
          <p:cNvSpPr>
            <a:spLocks noGrp="1"/>
          </p:cNvSpPr>
          <p:nvPr>
            <p:ph type="body" sz="quarter" idx="42" hasCustomPrompt="1"/>
          </p:nvPr>
        </p:nvSpPr>
        <p:spPr>
          <a:xfrm>
            <a:off x="6792930" y="3502152"/>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B243085E-635F-44B9-A90B-BCE5763AD3EB}"/>
              </a:ext>
            </a:extLst>
          </p:cNvPr>
          <p:cNvSpPr>
            <a:spLocks noGrp="1"/>
          </p:cNvSpPr>
          <p:nvPr>
            <p:ph type="body" sz="quarter" idx="45" hasCustomPrompt="1"/>
          </p:nvPr>
        </p:nvSpPr>
        <p:spPr>
          <a:xfrm>
            <a:off x="7383870" y="3502152"/>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5E2D6E88-5F8C-4406-9211-D4A50B968BA2}"/>
              </a:ext>
            </a:extLst>
          </p:cNvPr>
          <p:cNvSpPr>
            <a:spLocks noGrp="1"/>
          </p:cNvSpPr>
          <p:nvPr>
            <p:ph type="body" sz="quarter" idx="46" hasCustomPrompt="1"/>
          </p:nvPr>
        </p:nvSpPr>
        <p:spPr>
          <a:xfrm>
            <a:off x="7974814" y="3502152"/>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CC994534-ACB6-4B33-A7F8-59ED88636D97}"/>
              </a:ext>
            </a:extLst>
          </p:cNvPr>
          <p:cNvSpPr>
            <a:spLocks noGrp="1"/>
          </p:cNvSpPr>
          <p:nvPr>
            <p:ph type="body" sz="quarter" idx="38" hasCustomPrompt="1"/>
          </p:nvPr>
        </p:nvSpPr>
        <p:spPr>
          <a:xfrm>
            <a:off x="685800" y="4292468"/>
            <a:ext cx="548640" cy="457200"/>
          </a:xfrm>
        </p:spPr>
        <p:txBody>
          <a:bodyPr anchor="ctr"/>
          <a:lstStyle>
            <a:lvl1pPr marL="0" indent="0" algn="ctr">
              <a:buNone/>
              <a:defRPr sz="105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a16="http://schemas.microsoft.com/office/drawing/2014/main" id="{BFBFB5AF-B984-48A4-A2D5-B0F9A7168B93}"/>
              </a:ext>
            </a:extLst>
          </p:cNvPr>
          <p:cNvSpPr>
            <a:spLocks noGrp="1"/>
          </p:cNvSpPr>
          <p:nvPr>
            <p:ph type="body" sz="quarter" idx="47" hasCustomPrompt="1"/>
          </p:nvPr>
        </p:nvSpPr>
        <p:spPr>
          <a:xfrm>
            <a:off x="1477436" y="4425696"/>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5920D2EA-A217-4744-834D-D00BD41BD38F}"/>
              </a:ext>
            </a:extLst>
          </p:cNvPr>
          <p:cNvSpPr>
            <a:spLocks noGrp="1"/>
          </p:cNvSpPr>
          <p:nvPr>
            <p:ph type="body" sz="quarter" idx="48" hasCustomPrompt="1"/>
          </p:nvPr>
        </p:nvSpPr>
        <p:spPr>
          <a:xfrm>
            <a:off x="2068202" y="4425696"/>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FD2FC71C-590D-4C50-9D20-D98F73D84422}"/>
              </a:ext>
            </a:extLst>
          </p:cNvPr>
          <p:cNvSpPr>
            <a:spLocks noGrp="1"/>
          </p:cNvSpPr>
          <p:nvPr>
            <p:ph type="body" sz="quarter" idx="49" hasCustomPrompt="1"/>
          </p:nvPr>
        </p:nvSpPr>
        <p:spPr>
          <a:xfrm>
            <a:off x="2658967" y="4425696"/>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AD895D25-09BE-492D-944C-8B0E710ADF19}"/>
              </a:ext>
            </a:extLst>
          </p:cNvPr>
          <p:cNvSpPr>
            <a:spLocks noGrp="1"/>
          </p:cNvSpPr>
          <p:nvPr>
            <p:ph type="body" sz="quarter" idx="50" hasCustomPrompt="1"/>
          </p:nvPr>
        </p:nvSpPr>
        <p:spPr>
          <a:xfrm>
            <a:off x="3249732" y="4425696"/>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F6192086-61CF-42A5-905D-851D1EEBC250}"/>
              </a:ext>
            </a:extLst>
          </p:cNvPr>
          <p:cNvSpPr>
            <a:spLocks noGrp="1"/>
          </p:cNvSpPr>
          <p:nvPr>
            <p:ph type="body" sz="quarter" idx="51" hasCustomPrompt="1"/>
          </p:nvPr>
        </p:nvSpPr>
        <p:spPr>
          <a:xfrm>
            <a:off x="3840497" y="4425696"/>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FD1AF556-814F-4B48-B1F0-29450A009046}"/>
              </a:ext>
            </a:extLst>
          </p:cNvPr>
          <p:cNvSpPr>
            <a:spLocks noGrp="1"/>
          </p:cNvSpPr>
          <p:nvPr>
            <p:ph type="body" sz="quarter" idx="52" hasCustomPrompt="1"/>
          </p:nvPr>
        </p:nvSpPr>
        <p:spPr>
          <a:xfrm>
            <a:off x="4431263" y="4425696"/>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EEEE7A48-BA7F-4AD6-948F-8AF34748D377}"/>
              </a:ext>
            </a:extLst>
          </p:cNvPr>
          <p:cNvSpPr>
            <a:spLocks noGrp="1"/>
          </p:cNvSpPr>
          <p:nvPr>
            <p:ph type="body" sz="quarter" idx="53" hasCustomPrompt="1"/>
          </p:nvPr>
        </p:nvSpPr>
        <p:spPr>
          <a:xfrm>
            <a:off x="5022028" y="4425696"/>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1ECC3963-8620-45EA-8E9B-B5ED79CD7A41}"/>
              </a:ext>
            </a:extLst>
          </p:cNvPr>
          <p:cNvSpPr>
            <a:spLocks noGrp="1"/>
          </p:cNvSpPr>
          <p:nvPr>
            <p:ph type="body" sz="quarter" idx="55" hasCustomPrompt="1"/>
          </p:nvPr>
        </p:nvSpPr>
        <p:spPr>
          <a:xfrm>
            <a:off x="5612793" y="4425696"/>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8A5FB4BB-2FEF-496A-8E3A-C4D43AE0498C}"/>
              </a:ext>
            </a:extLst>
          </p:cNvPr>
          <p:cNvSpPr>
            <a:spLocks noGrp="1"/>
          </p:cNvSpPr>
          <p:nvPr>
            <p:ph type="body" sz="quarter" idx="56" hasCustomPrompt="1"/>
          </p:nvPr>
        </p:nvSpPr>
        <p:spPr>
          <a:xfrm>
            <a:off x="6203558" y="4425696"/>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A7187E67-FC95-4CA0-9570-815E315916E5}"/>
              </a:ext>
            </a:extLst>
          </p:cNvPr>
          <p:cNvSpPr>
            <a:spLocks noGrp="1"/>
          </p:cNvSpPr>
          <p:nvPr>
            <p:ph type="body" sz="quarter" idx="54" hasCustomPrompt="1"/>
          </p:nvPr>
        </p:nvSpPr>
        <p:spPr>
          <a:xfrm>
            <a:off x="6794324" y="4425696"/>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D03EF82F-F37F-48CB-A978-E3BAD66F5C7D}"/>
              </a:ext>
            </a:extLst>
          </p:cNvPr>
          <p:cNvSpPr>
            <a:spLocks noGrp="1"/>
          </p:cNvSpPr>
          <p:nvPr>
            <p:ph type="body" sz="quarter" idx="57" hasCustomPrompt="1"/>
          </p:nvPr>
        </p:nvSpPr>
        <p:spPr>
          <a:xfrm>
            <a:off x="7385089" y="4425696"/>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5F250D41-02CE-4633-9E26-F722FCA110BB}"/>
              </a:ext>
            </a:extLst>
          </p:cNvPr>
          <p:cNvSpPr>
            <a:spLocks noGrp="1"/>
          </p:cNvSpPr>
          <p:nvPr>
            <p:ph type="body" sz="quarter" idx="58" hasCustomPrompt="1"/>
          </p:nvPr>
        </p:nvSpPr>
        <p:spPr>
          <a:xfrm>
            <a:off x="7975854" y="4425696"/>
            <a:ext cx="480060" cy="201776"/>
          </a:xfrm>
        </p:spPr>
        <p:txBody>
          <a:bodyPr>
            <a:noAutofit/>
          </a:bodyPr>
          <a:lstStyle>
            <a:lvl1pPr marL="0" indent="0" algn="ctr">
              <a:buNone/>
              <a:defRPr sz="750">
                <a:solidFill>
                  <a:schemeClr val="tx1"/>
                </a:solidFill>
              </a:defRPr>
            </a:lvl1pPr>
          </a:lstStyle>
          <a:p>
            <a:pPr lvl="0"/>
            <a:r>
              <a:rPr lang="en-US" dirty="0"/>
              <a:t>MM</a:t>
            </a:r>
            <a:endParaRPr lang="en-ZA" dirty="0"/>
          </a:p>
        </p:txBody>
      </p:sp>
      <p:cxnSp>
        <p:nvCxnSpPr>
          <p:cNvPr id="8" name="Straight Connector 7">
            <a:extLst>
              <a:ext uri="{FF2B5EF4-FFF2-40B4-BE49-F238E27FC236}">
                <a16:creationId xmlns:a16="http://schemas.microsoft.com/office/drawing/2014/main" id="{711E3559-68CA-437E-BD12-A9953AE1E88F}"/>
              </a:ext>
              <a:ext uri="{C183D7F6-B498-43B3-948B-1728B52AA6E4}">
                <adec:decorative xmlns:adec="http://schemas.microsoft.com/office/drawing/2017/decorative" val="1"/>
              </a:ext>
            </a:extLst>
          </p:cNvPr>
          <p:cNvCxnSpPr/>
          <p:nvPr userDrawn="1"/>
        </p:nvCxnSpPr>
        <p:spPr>
          <a:xfrm>
            <a:off x="705334" y="4069080"/>
            <a:ext cx="774954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Date Placeholder 1">
            <a:extLst>
              <a:ext uri="{FF2B5EF4-FFF2-40B4-BE49-F238E27FC236}">
                <a16:creationId xmlns:a16="http://schemas.microsoft.com/office/drawing/2014/main" id="{62C0F98D-B2D7-4EDC-ADD0-9B61A901FCEA}"/>
              </a:ext>
            </a:extLst>
          </p:cNvPr>
          <p:cNvSpPr>
            <a:spLocks noGrp="1"/>
          </p:cNvSpPr>
          <p:nvPr>
            <p:ph type="dt" sz="half" idx="60"/>
          </p:nvPr>
        </p:nvSpPr>
        <p:spPr>
          <a:xfrm>
            <a:off x="628650" y="6356351"/>
            <a:ext cx="2057400" cy="365125"/>
          </a:xfrm>
        </p:spPr>
        <p:txBody>
          <a:bodyPr/>
          <a:lstStyle/>
          <a:p>
            <a:r>
              <a:rPr lang="en-US" dirty="0"/>
              <a:t>20XX</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347122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628650" y="1685926"/>
            <a:ext cx="7886700" cy="40970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86218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m option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001636" y="1718402"/>
            <a:ext cx="1714500" cy="3566160"/>
          </a:xfrm>
          <a:solidFill>
            <a:schemeClr val="accent6"/>
          </a:solid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001636" y="5359800"/>
            <a:ext cx="1714500" cy="365125"/>
          </a:xfrm>
        </p:spPr>
        <p:txBody>
          <a:bodyPr anchor="ctr" anchorCtr="0">
            <a:noAutofit/>
          </a:bodyPr>
          <a:lstStyle>
            <a:lvl1pPr marL="0" indent="0" algn="ctr">
              <a:buNone/>
              <a:defRPr sz="1200">
                <a:latin typeface="+mj-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001636" y="5743006"/>
            <a:ext cx="1714500" cy="365125"/>
          </a:xfrm>
        </p:spPr>
        <p:txBody>
          <a:bodyPr>
            <a:noAutofit/>
          </a:bodyPr>
          <a:lstStyle>
            <a:lvl1pPr marL="0" indent="0" algn="ctr">
              <a:buNone/>
              <a:defRPr sz="1050">
                <a:latin typeface="+mn-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2815527" y="1718798"/>
            <a:ext cx="1714500" cy="3566160"/>
          </a:xfrm>
          <a:solidFill>
            <a:schemeClr val="accent6"/>
          </a:solidFill>
        </p:spPr>
        <p:txBody>
          <a:bodyPr/>
          <a:lstStyle/>
          <a:p>
            <a:r>
              <a:rPr lang="en-US"/>
              <a:t>Click icon to add picture</a:t>
            </a:r>
            <a:endParaRPr lang="en-US" dirty="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2815527" y="5360196"/>
            <a:ext cx="1714500" cy="365125"/>
          </a:xfrm>
        </p:spPr>
        <p:txBody>
          <a:bodyPr anchor="ctr" anchorCtr="0">
            <a:noAutofit/>
          </a:bodyPr>
          <a:lstStyle>
            <a:lvl1pPr marL="0" indent="0" algn="ctr">
              <a:buNone/>
              <a:defRPr sz="1200">
                <a:latin typeface="+mj-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2815527" y="5743402"/>
            <a:ext cx="1714500" cy="365125"/>
          </a:xfrm>
        </p:spPr>
        <p:txBody>
          <a:bodyPr>
            <a:noAutofit/>
          </a:bodyPr>
          <a:lstStyle>
            <a:lvl1pPr marL="0" indent="0" algn="ctr">
              <a:buNone/>
              <a:defRPr sz="1050">
                <a:latin typeface="+mn-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4629418" y="1718402"/>
            <a:ext cx="1714500" cy="3566160"/>
          </a:xfrm>
          <a:solidFill>
            <a:schemeClr val="accent6"/>
          </a:solidFill>
        </p:spPr>
        <p:txBody>
          <a:bodyPr/>
          <a:lstStyle/>
          <a:p>
            <a:r>
              <a:rPr lang="en-US"/>
              <a:t>Click icon to add picture</a:t>
            </a:r>
            <a:endParaRPr lang="en-US" dirty="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4629418" y="5360196"/>
            <a:ext cx="1714500" cy="365125"/>
          </a:xfrm>
        </p:spPr>
        <p:txBody>
          <a:bodyPr anchor="ctr" anchorCtr="0">
            <a:noAutofit/>
          </a:bodyPr>
          <a:lstStyle>
            <a:lvl1pPr marL="0" indent="0" algn="ctr">
              <a:buNone/>
              <a:defRPr sz="1200">
                <a:latin typeface="+mj-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4629418" y="5743402"/>
            <a:ext cx="1714500" cy="365125"/>
          </a:xfrm>
        </p:spPr>
        <p:txBody>
          <a:bodyPr>
            <a:noAutofit/>
          </a:bodyPr>
          <a:lstStyle>
            <a:lvl1pPr marL="0" indent="0" algn="ctr">
              <a:buNone/>
              <a:defRPr sz="1050">
                <a:latin typeface="+mn-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6433784" y="1718798"/>
            <a:ext cx="1714500" cy="3566160"/>
          </a:xfrm>
          <a:solidFill>
            <a:schemeClr val="accent6"/>
          </a:solidFill>
        </p:spPr>
        <p:txBody>
          <a:bodyPr/>
          <a:lstStyle/>
          <a:p>
            <a:r>
              <a:rPr lang="en-US"/>
              <a:t>Click icon to add picture</a:t>
            </a:r>
            <a:endParaRPr lang="en-US" dirty="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6433784" y="5360196"/>
            <a:ext cx="1714500" cy="365125"/>
          </a:xfrm>
        </p:spPr>
        <p:txBody>
          <a:bodyPr anchor="ctr" anchorCtr="0">
            <a:noAutofit/>
          </a:bodyPr>
          <a:lstStyle>
            <a:lvl1pPr marL="0" indent="0" algn="ctr">
              <a:buNone/>
              <a:defRPr sz="1200">
                <a:latin typeface="+mj-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6433784" y="5743402"/>
            <a:ext cx="1714500" cy="365125"/>
          </a:xfrm>
        </p:spPr>
        <p:txBody>
          <a:bodyPr>
            <a:noAutofit/>
          </a:bodyPr>
          <a:lstStyle>
            <a:lvl1pPr marL="0" indent="0" algn="ctr">
              <a:buNone/>
              <a:defRPr sz="1050">
                <a:latin typeface="+mn-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040838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am option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001636" y="1717141"/>
            <a:ext cx="1714500" cy="1554480"/>
          </a:xfrm>
          <a:solidFill>
            <a:schemeClr val="accent6"/>
          </a:solid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001636" y="3323013"/>
            <a:ext cx="1714500" cy="274320"/>
          </a:xfrm>
        </p:spPr>
        <p:txBody>
          <a:bodyPr anchor="ctr" anchorCtr="0">
            <a:noAutofit/>
          </a:bodyPr>
          <a:lstStyle>
            <a:lvl1pPr marL="0" indent="0" algn="ctr">
              <a:buNone/>
              <a:defRPr sz="1050">
                <a:latin typeface="+mj-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001636" y="3610807"/>
            <a:ext cx="1714500" cy="274320"/>
          </a:xfrm>
        </p:spPr>
        <p:txBody>
          <a:bodyPr>
            <a:noAutofit/>
          </a:bodyPr>
          <a:lstStyle>
            <a:lvl1pPr marL="0" indent="0" algn="ctr">
              <a:buNone/>
              <a:defRPr sz="900">
                <a:latin typeface="+mn-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2815527" y="1717537"/>
            <a:ext cx="1714500" cy="1554480"/>
          </a:xfrm>
          <a:solidFill>
            <a:schemeClr val="accent6"/>
          </a:solidFill>
        </p:spPr>
        <p:txBody>
          <a:bodyPr/>
          <a:lstStyle/>
          <a:p>
            <a:r>
              <a:rPr lang="en-US"/>
              <a:t>Click icon to add picture</a:t>
            </a:r>
            <a:endParaRPr lang="en-US" dirty="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2815527" y="3323409"/>
            <a:ext cx="1714500" cy="274320"/>
          </a:xfrm>
        </p:spPr>
        <p:txBody>
          <a:bodyPr anchor="ctr" anchorCtr="0">
            <a:noAutofit/>
          </a:bodyPr>
          <a:lstStyle>
            <a:lvl1pPr marL="0" indent="0" algn="ctr">
              <a:buNone/>
              <a:defRPr sz="1050">
                <a:latin typeface="+mj-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2815527" y="3611203"/>
            <a:ext cx="1714500" cy="274320"/>
          </a:xfrm>
        </p:spPr>
        <p:txBody>
          <a:bodyPr>
            <a:noAutofit/>
          </a:bodyPr>
          <a:lstStyle>
            <a:lvl1pPr marL="0" indent="0" algn="ctr">
              <a:buNone/>
              <a:defRPr sz="900">
                <a:latin typeface="+mn-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4629418" y="1717141"/>
            <a:ext cx="1714500" cy="1554480"/>
          </a:xfrm>
          <a:solidFill>
            <a:schemeClr val="accent6"/>
          </a:solidFill>
        </p:spPr>
        <p:txBody>
          <a:bodyPr/>
          <a:lstStyle/>
          <a:p>
            <a:r>
              <a:rPr lang="en-US"/>
              <a:t>Click icon to add picture</a:t>
            </a:r>
            <a:endParaRPr lang="en-US" dirty="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4629418" y="3323013"/>
            <a:ext cx="1714500" cy="274320"/>
          </a:xfrm>
        </p:spPr>
        <p:txBody>
          <a:bodyPr anchor="ctr" anchorCtr="0">
            <a:noAutofit/>
          </a:bodyPr>
          <a:lstStyle>
            <a:lvl1pPr marL="0" indent="0" algn="ctr">
              <a:buNone/>
              <a:defRPr sz="1050">
                <a:latin typeface="+mj-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4629418" y="3610807"/>
            <a:ext cx="1714500" cy="274320"/>
          </a:xfrm>
        </p:spPr>
        <p:txBody>
          <a:bodyPr>
            <a:noAutofit/>
          </a:bodyPr>
          <a:lstStyle>
            <a:lvl1pPr marL="0" indent="0" algn="ctr">
              <a:buNone/>
              <a:defRPr sz="900">
                <a:latin typeface="+mn-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6433784" y="1717141"/>
            <a:ext cx="1714500" cy="1554480"/>
          </a:xfrm>
          <a:solidFill>
            <a:schemeClr val="accent6"/>
          </a:solidFill>
        </p:spPr>
        <p:txBody>
          <a:bodyPr/>
          <a:lstStyle/>
          <a:p>
            <a:r>
              <a:rPr lang="en-US"/>
              <a:t>Click icon to add picture</a:t>
            </a:r>
            <a:endParaRPr lang="en-US" dirty="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6433784" y="3323013"/>
            <a:ext cx="1714500" cy="274320"/>
          </a:xfrm>
        </p:spPr>
        <p:txBody>
          <a:bodyPr anchor="ctr" anchorCtr="0">
            <a:noAutofit/>
          </a:bodyPr>
          <a:lstStyle>
            <a:lvl1pPr marL="0" indent="0" algn="ctr">
              <a:buNone/>
              <a:defRPr sz="1050">
                <a:latin typeface="+mj-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6433784" y="3610807"/>
            <a:ext cx="1714500" cy="274320"/>
          </a:xfrm>
        </p:spPr>
        <p:txBody>
          <a:bodyPr>
            <a:noAutofit/>
          </a:bodyPr>
          <a:lstStyle>
            <a:lvl1pPr marL="0" indent="0" algn="ctr">
              <a:buNone/>
              <a:defRPr sz="900">
                <a:latin typeface="+mn-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Title</a:t>
            </a:r>
          </a:p>
        </p:txBody>
      </p:sp>
      <p:sp>
        <p:nvSpPr>
          <p:cNvPr id="44" name="Picture Placeholder 6">
            <a:extLst>
              <a:ext uri="{FF2B5EF4-FFF2-40B4-BE49-F238E27FC236}">
                <a16:creationId xmlns:a16="http://schemas.microsoft.com/office/drawing/2014/main" id="{27688D91-F8AA-4C0A-BF29-90F8FE202DAC}"/>
              </a:ext>
            </a:extLst>
          </p:cNvPr>
          <p:cNvSpPr>
            <a:spLocks noGrp="1"/>
          </p:cNvSpPr>
          <p:nvPr>
            <p:ph type="pic" sz="quarter" idx="25"/>
          </p:nvPr>
        </p:nvSpPr>
        <p:spPr>
          <a:xfrm>
            <a:off x="993914" y="4131915"/>
            <a:ext cx="1714500" cy="1554480"/>
          </a:xfrm>
          <a:solidFill>
            <a:schemeClr val="accent6"/>
          </a:solidFill>
        </p:spPr>
        <p:txBody>
          <a:bodyPr/>
          <a:lstStyle/>
          <a:p>
            <a:r>
              <a:rPr lang="en-US"/>
              <a:t>Click icon to add picture</a:t>
            </a:r>
            <a:endParaRPr lang="en-US" dirty="0"/>
          </a:p>
        </p:txBody>
      </p:sp>
      <p:sp>
        <p:nvSpPr>
          <p:cNvPr id="45" name="Text Placeholder 8">
            <a:extLst>
              <a:ext uri="{FF2B5EF4-FFF2-40B4-BE49-F238E27FC236}">
                <a16:creationId xmlns:a16="http://schemas.microsoft.com/office/drawing/2014/main" id="{D9AECBF7-0508-4905-9DF6-C0FF9D9ADA48}"/>
              </a:ext>
            </a:extLst>
          </p:cNvPr>
          <p:cNvSpPr>
            <a:spLocks noGrp="1"/>
          </p:cNvSpPr>
          <p:nvPr>
            <p:ph type="body" sz="quarter" idx="26" hasCustomPrompt="1"/>
          </p:nvPr>
        </p:nvSpPr>
        <p:spPr>
          <a:xfrm>
            <a:off x="993914" y="5737787"/>
            <a:ext cx="1714500" cy="274320"/>
          </a:xfrm>
        </p:spPr>
        <p:txBody>
          <a:bodyPr anchor="ctr" anchorCtr="0">
            <a:noAutofit/>
          </a:bodyPr>
          <a:lstStyle>
            <a:lvl1pPr marL="0" indent="0" algn="ctr">
              <a:buNone/>
              <a:defRPr sz="1050">
                <a:latin typeface="+mj-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Name</a:t>
            </a:r>
          </a:p>
        </p:txBody>
      </p:sp>
      <p:sp>
        <p:nvSpPr>
          <p:cNvPr id="46" name="Text Placeholder 8">
            <a:extLst>
              <a:ext uri="{FF2B5EF4-FFF2-40B4-BE49-F238E27FC236}">
                <a16:creationId xmlns:a16="http://schemas.microsoft.com/office/drawing/2014/main" id="{A7F920A3-CA67-4CD0-A639-1CE803DE26F8}"/>
              </a:ext>
            </a:extLst>
          </p:cNvPr>
          <p:cNvSpPr>
            <a:spLocks noGrp="1"/>
          </p:cNvSpPr>
          <p:nvPr>
            <p:ph type="body" sz="quarter" idx="27" hasCustomPrompt="1"/>
          </p:nvPr>
        </p:nvSpPr>
        <p:spPr>
          <a:xfrm>
            <a:off x="993914" y="6025581"/>
            <a:ext cx="1714500" cy="274320"/>
          </a:xfrm>
        </p:spPr>
        <p:txBody>
          <a:bodyPr>
            <a:noAutofit/>
          </a:bodyPr>
          <a:lstStyle>
            <a:lvl1pPr marL="0" indent="0" algn="ctr">
              <a:buNone/>
              <a:defRPr sz="900">
                <a:latin typeface="+mn-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Title</a:t>
            </a:r>
          </a:p>
        </p:txBody>
      </p:sp>
      <p:sp>
        <p:nvSpPr>
          <p:cNvPr id="47" name="Picture Placeholder 6">
            <a:extLst>
              <a:ext uri="{FF2B5EF4-FFF2-40B4-BE49-F238E27FC236}">
                <a16:creationId xmlns:a16="http://schemas.microsoft.com/office/drawing/2014/main" id="{463E2C69-9A20-4A90-8F45-4EE6CFD469B6}"/>
              </a:ext>
            </a:extLst>
          </p:cNvPr>
          <p:cNvSpPr>
            <a:spLocks noGrp="1"/>
          </p:cNvSpPr>
          <p:nvPr>
            <p:ph type="pic" sz="quarter" idx="28"/>
          </p:nvPr>
        </p:nvSpPr>
        <p:spPr>
          <a:xfrm>
            <a:off x="2807805" y="4132311"/>
            <a:ext cx="1714500" cy="1554480"/>
          </a:xfrm>
          <a:solidFill>
            <a:schemeClr val="accent6"/>
          </a:solidFill>
        </p:spPr>
        <p:txBody>
          <a:bodyPr/>
          <a:lstStyle/>
          <a:p>
            <a:r>
              <a:rPr lang="en-US"/>
              <a:t>Click icon to add picture</a:t>
            </a:r>
            <a:endParaRPr lang="en-US" dirty="0"/>
          </a:p>
        </p:txBody>
      </p:sp>
      <p:sp>
        <p:nvSpPr>
          <p:cNvPr id="48" name="Text Placeholder 8">
            <a:extLst>
              <a:ext uri="{FF2B5EF4-FFF2-40B4-BE49-F238E27FC236}">
                <a16:creationId xmlns:a16="http://schemas.microsoft.com/office/drawing/2014/main" id="{D33409A7-C60B-4AD7-AFDF-23C2F042CECE}"/>
              </a:ext>
            </a:extLst>
          </p:cNvPr>
          <p:cNvSpPr>
            <a:spLocks noGrp="1"/>
          </p:cNvSpPr>
          <p:nvPr>
            <p:ph type="body" sz="quarter" idx="29" hasCustomPrompt="1"/>
          </p:nvPr>
        </p:nvSpPr>
        <p:spPr>
          <a:xfrm>
            <a:off x="2807805" y="5738183"/>
            <a:ext cx="1714500" cy="274320"/>
          </a:xfrm>
        </p:spPr>
        <p:txBody>
          <a:bodyPr anchor="ctr" anchorCtr="0">
            <a:noAutofit/>
          </a:bodyPr>
          <a:lstStyle>
            <a:lvl1pPr marL="0" indent="0" algn="ctr">
              <a:buNone/>
              <a:defRPr sz="1050">
                <a:latin typeface="+mj-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Name</a:t>
            </a:r>
          </a:p>
        </p:txBody>
      </p:sp>
      <p:sp>
        <p:nvSpPr>
          <p:cNvPr id="49" name="Text Placeholder 8">
            <a:extLst>
              <a:ext uri="{FF2B5EF4-FFF2-40B4-BE49-F238E27FC236}">
                <a16:creationId xmlns:a16="http://schemas.microsoft.com/office/drawing/2014/main" id="{4870155B-647D-44E9-AE54-24D2BB2404BF}"/>
              </a:ext>
            </a:extLst>
          </p:cNvPr>
          <p:cNvSpPr>
            <a:spLocks noGrp="1"/>
          </p:cNvSpPr>
          <p:nvPr>
            <p:ph type="body" sz="quarter" idx="30" hasCustomPrompt="1"/>
          </p:nvPr>
        </p:nvSpPr>
        <p:spPr>
          <a:xfrm>
            <a:off x="2807805" y="6025977"/>
            <a:ext cx="1714500" cy="274320"/>
          </a:xfrm>
        </p:spPr>
        <p:txBody>
          <a:bodyPr>
            <a:noAutofit/>
          </a:bodyPr>
          <a:lstStyle>
            <a:lvl1pPr marL="0" indent="0" algn="ctr">
              <a:buNone/>
              <a:defRPr sz="900">
                <a:latin typeface="+mn-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Title</a:t>
            </a:r>
          </a:p>
        </p:txBody>
      </p:sp>
      <p:sp>
        <p:nvSpPr>
          <p:cNvPr id="50" name="Picture Placeholder 6">
            <a:extLst>
              <a:ext uri="{FF2B5EF4-FFF2-40B4-BE49-F238E27FC236}">
                <a16:creationId xmlns:a16="http://schemas.microsoft.com/office/drawing/2014/main" id="{3876D40F-6DE8-45F1-B56E-986312109BAC}"/>
              </a:ext>
            </a:extLst>
          </p:cNvPr>
          <p:cNvSpPr>
            <a:spLocks noGrp="1"/>
          </p:cNvSpPr>
          <p:nvPr>
            <p:ph type="pic" sz="quarter" idx="31"/>
          </p:nvPr>
        </p:nvSpPr>
        <p:spPr>
          <a:xfrm>
            <a:off x="4621696" y="4131915"/>
            <a:ext cx="1714500" cy="1554480"/>
          </a:xfrm>
          <a:solidFill>
            <a:schemeClr val="accent6"/>
          </a:solidFill>
        </p:spPr>
        <p:txBody>
          <a:bodyPr/>
          <a:lstStyle/>
          <a:p>
            <a:r>
              <a:rPr lang="en-US"/>
              <a:t>Click icon to add picture</a:t>
            </a:r>
            <a:endParaRPr lang="en-US" dirty="0"/>
          </a:p>
        </p:txBody>
      </p:sp>
      <p:sp>
        <p:nvSpPr>
          <p:cNvPr id="51" name="Text Placeholder 8">
            <a:extLst>
              <a:ext uri="{FF2B5EF4-FFF2-40B4-BE49-F238E27FC236}">
                <a16:creationId xmlns:a16="http://schemas.microsoft.com/office/drawing/2014/main" id="{D0A39ABE-EF7B-477F-A346-C5CDA9F5D63A}"/>
              </a:ext>
            </a:extLst>
          </p:cNvPr>
          <p:cNvSpPr>
            <a:spLocks noGrp="1"/>
          </p:cNvSpPr>
          <p:nvPr>
            <p:ph type="body" sz="quarter" idx="32" hasCustomPrompt="1"/>
          </p:nvPr>
        </p:nvSpPr>
        <p:spPr>
          <a:xfrm>
            <a:off x="4621696" y="5737787"/>
            <a:ext cx="1714500" cy="274320"/>
          </a:xfrm>
        </p:spPr>
        <p:txBody>
          <a:bodyPr anchor="ctr" anchorCtr="0">
            <a:noAutofit/>
          </a:bodyPr>
          <a:lstStyle>
            <a:lvl1pPr marL="0" indent="0" algn="ctr">
              <a:buNone/>
              <a:defRPr sz="1050">
                <a:latin typeface="+mj-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Name</a:t>
            </a:r>
          </a:p>
        </p:txBody>
      </p:sp>
      <p:sp>
        <p:nvSpPr>
          <p:cNvPr id="52" name="Text Placeholder 8">
            <a:extLst>
              <a:ext uri="{FF2B5EF4-FFF2-40B4-BE49-F238E27FC236}">
                <a16:creationId xmlns:a16="http://schemas.microsoft.com/office/drawing/2014/main" id="{7787A6CA-4AF6-46F5-BA39-50F328D9A86E}"/>
              </a:ext>
            </a:extLst>
          </p:cNvPr>
          <p:cNvSpPr>
            <a:spLocks noGrp="1"/>
          </p:cNvSpPr>
          <p:nvPr>
            <p:ph type="body" sz="quarter" idx="33" hasCustomPrompt="1"/>
          </p:nvPr>
        </p:nvSpPr>
        <p:spPr>
          <a:xfrm>
            <a:off x="4621696" y="6025581"/>
            <a:ext cx="1714500" cy="274320"/>
          </a:xfrm>
        </p:spPr>
        <p:txBody>
          <a:bodyPr>
            <a:noAutofit/>
          </a:bodyPr>
          <a:lstStyle>
            <a:lvl1pPr marL="0" indent="0" algn="ctr">
              <a:buNone/>
              <a:defRPr sz="900">
                <a:latin typeface="+mn-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Title</a:t>
            </a:r>
          </a:p>
        </p:txBody>
      </p:sp>
      <p:sp>
        <p:nvSpPr>
          <p:cNvPr id="53" name="Picture Placeholder 6">
            <a:extLst>
              <a:ext uri="{FF2B5EF4-FFF2-40B4-BE49-F238E27FC236}">
                <a16:creationId xmlns:a16="http://schemas.microsoft.com/office/drawing/2014/main" id="{EC171A7C-639D-47C1-A626-7E4772629B28}"/>
              </a:ext>
            </a:extLst>
          </p:cNvPr>
          <p:cNvSpPr>
            <a:spLocks noGrp="1"/>
          </p:cNvSpPr>
          <p:nvPr>
            <p:ph type="pic" sz="quarter" idx="34"/>
          </p:nvPr>
        </p:nvSpPr>
        <p:spPr>
          <a:xfrm>
            <a:off x="6435587" y="4131915"/>
            <a:ext cx="1714500" cy="1554480"/>
          </a:xfrm>
          <a:solidFill>
            <a:schemeClr val="accent6"/>
          </a:solidFill>
        </p:spPr>
        <p:txBody>
          <a:bodyPr/>
          <a:lstStyle/>
          <a:p>
            <a:r>
              <a:rPr lang="en-US"/>
              <a:t>Click icon to add picture</a:t>
            </a:r>
            <a:endParaRPr lang="en-US" dirty="0"/>
          </a:p>
        </p:txBody>
      </p:sp>
      <p:sp>
        <p:nvSpPr>
          <p:cNvPr id="54" name="Text Placeholder 8">
            <a:extLst>
              <a:ext uri="{FF2B5EF4-FFF2-40B4-BE49-F238E27FC236}">
                <a16:creationId xmlns:a16="http://schemas.microsoft.com/office/drawing/2014/main" id="{674313BD-D2AD-4F0E-96FE-469C176818BD}"/>
              </a:ext>
            </a:extLst>
          </p:cNvPr>
          <p:cNvSpPr>
            <a:spLocks noGrp="1"/>
          </p:cNvSpPr>
          <p:nvPr>
            <p:ph type="body" sz="quarter" idx="35" hasCustomPrompt="1"/>
          </p:nvPr>
        </p:nvSpPr>
        <p:spPr>
          <a:xfrm>
            <a:off x="6435587" y="5737787"/>
            <a:ext cx="1714500" cy="274320"/>
          </a:xfrm>
        </p:spPr>
        <p:txBody>
          <a:bodyPr anchor="ctr" anchorCtr="0">
            <a:noAutofit/>
          </a:bodyPr>
          <a:lstStyle>
            <a:lvl1pPr marL="0" indent="0" algn="ctr">
              <a:buNone/>
              <a:defRPr sz="1050">
                <a:latin typeface="+mj-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Name</a:t>
            </a:r>
          </a:p>
        </p:txBody>
      </p:sp>
      <p:sp>
        <p:nvSpPr>
          <p:cNvPr id="55" name="Text Placeholder 8">
            <a:extLst>
              <a:ext uri="{FF2B5EF4-FFF2-40B4-BE49-F238E27FC236}">
                <a16:creationId xmlns:a16="http://schemas.microsoft.com/office/drawing/2014/main" id="{7141AE4E-36D0-4176-9FCB-E5803788939E}"/>
              </a:ext>
            </a:extLst>
          </p:cNvPr>
          <p:cNvSpPr>
            <a:spLocks noGrp="1"/>
          </p:cNvSpPr>
          <p:nvPr>
            <p:ph type="body" sz="quarter" idx="36" hasCustomPrompt="1"/>
          </p:nvPr>
        </p:nvSpPr>
        <p:spPr>
          <a:xfrm>
            <a:off x="6435587" y="6025581"/>
            <a:ext cx="1714500" cy="274320"/>
          </a:xfrm>
        </p:spPr>
        <p:txBody>
          <a:bodyPr>
            <a:noAutofit/>
          </a:bodyPr>
          <a:lstStyle>
            <a:lvl1pPr marL="0" indent="0" algn="ctr">
              <a:buNone/>
              <a:defRPr sz="900">
                <a:latin typeface="+mn-lt"/>
              </a:defRPr>
            </a:lvl1pPr>
            <a:lvl2pPr marL="342900" indent="0">
              <a:buNone/>
              <a:defRPr sz="1050">
                <a:latin typeface="+mj-lt"/>
              </a:defRPr>
            </a:lvl2pPr>
            <a:lvl3pPr marL="685800" indent="0">
              <a:buNone/>
              <a:defRPr sz="1050">
                <a:latin typeface="+mj-lt"/>
              </a:defRPr>
            </a:lvl3pPr>
            <a:lvl4pPr marL="1028700" indent="0">
              <a:buNone/>
              <a:defRPr sz="1050">
                <a:latin typeface="+mj-lt"/>
              </a:defRPr>
            </a:lvl4pPr>
            <a:lvl5pPr marL="1371600" indent="0">
              <a:buNone/>
              <a:defRPr sz="1050">
                <a:latin typeface="+mj-lt"/>
              </a:defRPr>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1724793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14" name="Content Placeholder 13">
            <a:extLst>
              <a:ext uri="{FF2B5EF4-FFF2-40B4-BE49-F238E27FC236}">
                <a16:creationId xmlns:a16="http://schemas.microsoft.com/office/drawing/2014/main" id="{01F6AC7C-4EFC-4C76-8784-963130151FD5}"/>
              </a:ext>
            </a:extLst>
          </p:cNvPr>
          <p:cNvSpPr>
            <a:spLocks noGrp="1"/>
          </p:cNvSpPr>
          <p:nvPr>
            <p:ph sz="quarter" idx="28" hasCustomPrompt="1"/>
          </p:nvPr>
        </p:nvSpPr>
        <p:spPr>
          <a:xfrm>
            <a:off x="853132" y="1859777"/>
            <a:ext cx="1364742" cy="1517904"/>
          </a:xfrm>
        </p:spPr>
        <p:txBody>
          <a:bodyPr anchor="ctr">
            <a:normAutofit/>
          </a:bodyPr>
          <a:lstStyle>
            <a:lvl1pPr marL="0" indent="0" algn="ctr">
              <a:buNone/>
              <a:defRPr sz="1350"/>
            </a:lvl1pPr>
          </a:lstStyle>
          <a:p>
            <a:pPr lvl="0"/>
            <a:r>
              <a:rPr lang="en-US" dirty="0"/>
              <a:t>Add content</a:t>
            </a:r>
          </a:p>
        </p:txBody>
      </p:sp>
      <p:sp>
        <p:nvSpPr>
          <p:cNvPr id="8" name="Text Placeholder 7">
            <a:extLst>
              <a:ext uri="{FF2B5EF4-FFF2-40B4-BE49-F238E27FC236}">
                <a16:creationId xmlns:a16="http://schemas.microsoft.com/office/drawing/2014/main" id="{02AED95B-59A7-4359-BD74-24F920F7153F}"/>
              </a:ext>
            </a:extLst>
          </p:cNvPr>
          <p:cNvSpPr>
            <a:spLocks noGrp="1"/>
          </p:cNvSpPr>
          <p:nvPr>
            <p:ph type="body" sz="quarter" idx="13" hasCustomPrompt="1"/>
          </p:nvPr>
        </p:nvSpPr>
        <p:spPr>
          <a:xfrm>
            <a:off x="763978" y="3444752"/>
            <a:ext cx="1543050" cy="640080"/>
          </a:xfrm>
        </p:spPr>
        <p:txBody>
          <a:bodyPr>
            <a:noAutofit/>
          </a:bodyPr>
          <a:lstStyle>
            <a:lvl1pPr marL="0" indent="0" algn="ctr">
              <a:buNone/>
              <a:defRPr sz="1500">
                <a:solidFill>
                  <a:schemeClr val="accent4"/>
                </a:solidFill>
                <a:latin typeface="+mj-lt"/>
              </a:defRPr>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dirty="0"/>
              <a:t>Section Title</a:t>
            </a:r>
          </a:p>
        </p:txBody>
      </p:sp>
      <p:sp>
        <p:nvSpPr>
          <p:cNvPr id="9" name="Text Placeholder 7">
            <a:extLst>
              <a:ext uri="{FF2B5EF4-FFF2-40B4-BE49-F238E27FC236}">
                <a16:creationId xmlns:a16="http://schemas.microsoft.com/office/drawing/2014/main" id="{286DAE13-A93D-453A-8164-3F1E97F8F24B}"/>
              </a:ext>
            </a:extLst>
          </p:cNvPr>
          <p:cNvSpPr>
            <a:spLocks noGrp="1"/>
          </p:cNvSpPr>
          <p:nvPr>
            <p:ph type="body" sz="quarter" idx="14" hasCustomPrompt="1"/>
          </p:nvPr>
        </p:nvSpPr>
        <p:spPr>
          <a:xfrm>
            <a:off x="775860" y="4110604"/>
            <a:ext cx="1543050" cy="365760"/>
          </a:xfrm>
        </p:spPr>
        <p:txBody>
          <a:bodyPr>
            <a:noAutofit/>
          </a:bodyPr>
          <a:lstStyle>
            <a:lvl1pPr marL="0" indent="0" algn="ctr">
              <a:buNone/>
              <a:defRPr sz="1200" b="1"/>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dirty="0"/>
              <a:t>Section Title</a:t>
            </a:r>
          </a:p>
        </p:txBody>
      </p:sp>
      <p:sp>
        <p:nvSpPr>
          <p:cNvPr id="10" name="Text Placeholder 7">
            <a:extLst>
              <a:ext uri="{FF2B5EF4-FFF2-40B4-BE49-F238E27FC236}">
                <a16:creationId xmlns:a16="http://schemas.microsoft.com/office/drawing/2014/main" id="{1FD2C3F4-5FD0-4B09-A5D5-7365D61084F0}"/>
              </a:ext>
            </a:extLst>
          </p:cNvPr>
          <p:cNvSpPr>
            <a:spLocks noGrp="1"/>
          </p:cNvSpPr>
          <p:nvPr>
            <p:ph type="body" sz="quarter" idx="15" hasCustomPrompt="1"/>
          </p:nvPr>
        </p:nvSpPr>
        <p:spPr>
          <a:xfrm>
            <a:off x="775860" y="4483110"/>
            <a:ext cx="1543050" cy="914400"/>
          </a:xfrm>
        </p:spPr>
        <p:txBody>
          <a:bodyPr>
            <a:noAutofit/>
          </a:bodyPr>
          <a:lstStyle>
            <a:lvl1pPr marL="0" indent="0" algn="ctr">
              <a:buNone/>
              <a:defRPr sz="1050"/>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dirty="0"/>
              <a:t>Section Description</a:t>
            </a:r>
          </a:p>
        </p:txBody>
      </p:sp>
      <p:sp>
        <p:nvSpPr>
          <p:cNvPr id="28" name="Content Placeholder 13">
            <a:extLst>
              <a:ext uri="{FF2B5EF4-FFF2-40B4-BE49-F238E27FC236}">
                <a16:creationId xmlns:a16="http://schemas.microsoft.com/office/drawing/2014/main" id="{7BF6ABBB-7B41-4F0C-8416-9C72862D93CB}"/>
              </a:ext>
            </a:extLst>
          </p:cNvPr>
          <p:cNvSpPr>
            <a:spLocks noGrp="1"/>
          </p:cNvSpPr>
          <p:nvPr>
            <p:ph sz="quarter" idx="29" hasCustomPrompt="1"/>
          </p:nvPr>
        </p:nvSpPr>
        <p:spPr>
          <a:xfrm>
            <a:off x="2894615" y="1859777"/>
            <a:ext cx="1364742" cy="1517904"/>
          </a:xfrm>
        </p:spPr>
        <p:txBody>
          <a:bodyPr anchor="ctr">
            <a:normAutofit/>
          </a:bodyPr>
          <a:lstStyle>
            <a:lvl1pPr marL="0" indent="0" algn="ctr">
              <a:buNone/>
              <a:defRPr sz="1350"/>
            </a:lvl1pPr>
          </a:lstStyle>
          <a:p>
            <a:pPr lvl="0"/>
            <a:r>
              <a:rPr lang="en-US" dirty="0"/>
              <a:t>Add content</a:t>
            </a:r>
          </a:p>
        </p:txBody>
      </p:sp>
      <p:sp>
        <p:nvSpPr>
          <p:cNvPr id="30" name="Text Placeholder 7">
            <a:extLst>
              <a:ext uri="{FF2B5EF4-FFF2-40B4-BE49-F238E27FC236}">
                <a16:creationId xmlns:a16="http://schemas.microsoft.com/office/drawing/2014/main" id="{E1B58033-4461-43F1-8E7C-C6E5988BDE88}"/>
              </a:ext>
            </a:extLst>
          </p:cNvPr>
          <p:cNvSpPr>
            <a:spLocks noGrp="1"/>
          </p:cNvSpPr>
          <p:nvPr>
            <p:ph type="body" sz="quarter" idx="17" hasCustomPrompt="1"/>
          </p:nvPr>
        </p:nvSpPr>
        <p:spPr>
          <a:xfrm>
            <a:off x="2805461" y="3444752"/>
            <a:ext cx="1543050" cy="640080"/>
          </a:xfrm>
        </p:spPr>
        <p:txBody>
          <a:bodyPr>
            <a:noAutofit/>
          </a:bodyPr>
          <a:lstStyle>
            <a:lvl1pPr marL="0" indent="0" algn="ctr">
              <a:buNone/>
              <a:defRPr sz="1500">
                <a:solidFill>
                  <a:schemeClr val="accent4"/>
                </a:solidFill>
                <a:latin typeface="+mj-lt"/>
              </a:defRPr>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dirty="0"/>
              <a:t>Section Title</a:t>
            </a:r>
          </a:p>
        </p:txBody>
      </p:sp>
      <p:sp>
        <p:nvSpPr>
          <p:cNvPr id="31" name="Text Placeholder 7">
            <a:extLst>
              <a:ext uri="{FF2B5EF4-FFF2-40B4-BE49-F238E27FC236}">
                <a16:creationId xmlns:a16="http://schemas.microsoft.com/office/drawing/2014/main" id="{80CE999C-FC94-4BF1-BBCE-0A3A9340971B}"/>
              </a:ext>
            </a:extLst>
          </p:cNvPr>
          <p:cNvSpPr>
            <a:spLocks noGrp="1"/>
          </p:cNvSpPr>
          <p:nvPr>
            <p:ph type="body" sz="quarter" idx="18" hasCustomPrompt="1"/>
          </p:nvPr>
        </p:nvSpPr>
        <p:spPr>
          <a:xfrm>
            <a:off x="2817344" y="4110604"/>
            <a:ext cx="1543050" cy="365760"/>
          </a:xfrm>
        </p:spPr>
        <p:txBody>
          <a:bodyPr>
            <a:noAutofit/>
          </a:bodyPr>
          <a:lstStyle>
            <a:lvl1pPr marL="0" indent="0" algn="ctr">
              <a:buNone/>
              <a:defRPr sz="1200" b="1"/>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dirty="0"/>
              <a:t>Section Title</a:t>
            </a:r>
          </a:p>
        </p:txBody>
      </p:sp>
      <p:sp>
        <p:nvSpPr>
          <p:cNvPr id="32" name="Text Placeholder 7">
            <a:extLst>
              <a:ext uri="{FF2B5EF4-FFF2-40B4-BE49-F238E27FC236}">
                <a16:creationId xmlns:a16="http://schemas.microsoft.com/office/drawing/2014/main" id="{6AFDE949-FC25-431E-8298-75F5A7B83A16}"/>
              </a:ext>
            </a:extLst>
          </p:cNvPr>
          <p:cNvSpPr>
            <a:spLocks noGrp="1"/>
          </p:cNvSpPr>
          <p:nvPr>
            <p:ph type="body" sz="quarter" idx="19" hasCustomPrompt="1"/>
          </p:nvPr>
        </p:nvSpPr>
        <p:spPr>
          <a:xfrm>
            <a:off x="2817344" y="4483110"/>
            <a:ext cx="1543050" cy="914400"/>
          </a:xfrm>
        </p:spPr>
        <p:txBody>
          <a:bodyPr>
            <a:noAutofit/>
          </a:bodyPr>
          <a:lstStyle>
            <a:lvl1pPr marL="0" indent="0" algn="ctr">
              <a:buNone/>
              <a:defRPr sz="1050"/>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dirty="0"/>
              <a:t>Section Description</a:t>
            </a:r>
          </a:p>
        </p:txBody>
      </p:sp>
      <p:sp>
        <p:nvSpPr>
          <p:cNvPr id="29" name="Content Placeholder 13">
            <a:extLst>
              <a:ext uri="{FF2B5EF4-FFF2-40B4-BE49-F238E27FC236}">
                <a16:creationId xmlns:a16="http://schemas.microsoft.com/office/drawing/2014/main" id="{426B07AE-648A-4C6E-8FE4-B8C6D4A1B42E}"/>
              </a:ext>
            </a:extLst>
          </p:cNvPr>
          <p:cNvSpPr>
            <a:spLocks noGrp="1"/>
          </p:cNvSpPr>
          <p:nvPr>
            <p:ph sz="quarter" idx="30" hasCustomPrompt="1"/>
          </p:nvPr>
        </p:nvSpPr>
        <p:spPr>
          <a:xfrm>
            <a:off x="4912335" y="1859777"/>
            <a:ext cx="1364742" cy="1517904"/>
          </a:xfrm>
        </p:spPr>
        <p:txBody>
          <a:bodyPr anchor="ctr">
            <a:normAutofit/>
          </a:bodyPr>
          <a:lstStyle>
            <a:lvl1pPr marL="0" indent="0" algn="ctr">
              <a:buNone/>
              <a:defRPr sz="1350"/>
            </a:lvl1pPr>
          </a:lstStyle>
          <a:p>
            <a:pPr lvl="0"/>
            <a:r>
              <a:rPr lang="en-US" dirty="0"/>
              <a:t>Add content</a:t>
            </a:r>
          </a:p>
        </p:txBody>
      </p:sp>
      <p:sp>
        <p:nvSpPr>
          <p:cNvPr id="34" name="Text Placeholder 7">
            <a:extLst>
              <a:ext uri="{FF2B5EF4-FFF2-40B4-BE49-F238E27FC236}">
                <a16:creationId xmlns:a16="http://schemas.microsoft.com/office/drawing/2014/main" id="{BAB49F71-4118-47B2-B571-8DC9A3E94024}"/>
              </a:ext>
            </a:extLst>
          </p:cNvPr>
          <p:cNvSpPr>
            <a:spLocks noGrp="1"/>
          </p:cNvSpPr>
          <p:nvPr>
            <p:ph type="body" sz="quarter" idx="21" hasCustomPrompt="1"/>
          </p:nvPr>
        </p:nvSpPr>
        <p:spPr>
          <a:xfrm>
            <a:off x="4823181" y="3444752"/>
            <a:ext cx="1543050" cy="640080"/>
          </a:xfrm>
        </p:spPr>
        <p:txBody>
          <a:bodyPr>
            <a:noAutofit/>
          </a:bodyPr>
          <a:lstStyle>
            <a:lvl1pPr marL="0" indent="0" algn="ctr">
              <a:buNone/>
              <a:defRPr sz="1500">
                <a:solidFill>
                  <a:schemeClr val="accent4"/>
                </a:solidFill>
                <a:latin typeface="+mj-lt"/>
              </a:defRPr>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dirty="0"/>
              <a:t>Section Title</a:t>
            </a:r>
          </a:p>
        </p:txBody>
      </p:sp>
      <p:sp>
        <p:nvSpPr>
          <p:cNvPr id="35" name="Text Placeholder 7">
            <a:extLst>
              <a:ext uri="{FF2B5EF4-FFF2-40B4-BE49-F238E27FC236}">
                <a16:creationId xmlns:a16="http://schemas.microsoft.com/office/drawing/2014/main" id="{E6D674D8-A1E4-4A7E-929B-32FBA30823A3}"/>
              </a:ext>
            </a:extLst>
          </p:cNvPr>
          <p:cNvSpPr>
            <a:spLocks noGrp="1"/>
          </p:cNvSpPr>
          <p:nvPr>
            <p:ph type="body" sz="quarter" idx="22" hasCustomPrompt="1"/>
          </p:nvPr>
        </p:nvSpPr>
        <p:spPr>
          <a:xfrm>
            <a:off x="4823181" y="4110604"/>
            <a:ext cx="1543050" cy="365760"/>
          </a:xfrm>
        </p:spPr>
        <p:txBody>
          <a:bodyPr>
            <a:noAutofit/>
          </a:bodyPr>
          <a:lstStyle>
            <a:lvl1pPr marL="0" indent="0" algn="ctr">
              <a:buNone/>
              <a:defRPr sz="1200" b="1"/>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dirty="0"/>
              <a:t>Section Title</a:t>
            </a:r>
          </a:p>
        </p:txBody>
      </p:sp>
      <p:sp>
        <p:nvSpPr>
          <p:cNvPr id="36" name="Text Placeholder 7">
            <a:extLst>
              <a:ext uri="{FF2B5EF4-FFF2-40B4-BE49-F238E27FC236}">
                <a16:creationId xmlns:a16="http://schemas.microsoft.com/office/drawing/2014/main" id="{18E1E8CE-0AA4-4E2F-8DD0-006946935ADA}"/>
              </a:ext>
            </a:extLst>
          </p:cNvPr>
          <p:cNvSpPr>
            <a:spLocks noGrp="1"/>
          </p:cNvSpPr>
          <p:nvPr>
            <p:ph type="body" sz="quarter" idx="23" hasCustomPrompt="1"/>
          </p:nvPr>
        </p:nvSpPr>
        <p:spPr>
          <a:xfrm>
            <a:off x="4823181" y="4483110"/>
            <a:ext cx="1543050" cy="914400"/>
          </a:xfrm>
        </p:spPr>
        <p:txBody>
          <a:bodyPr>
            <a:noAutofit/>
          </a:bodyPr>
          <a:lstStyle>
            <a:lvl1pPr marL="0" indent="0" algn="ctr">
              <a:buNone/>
              <a:defRPr sz="1050"/>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dirty="0"/>
              <a:t>Section Description</a:t>
            </a:r>
          </a:p>
        </p:txBody>
      </p:sp>
      <p:sp>
        <p:nvSpPr>
          <p:cNvPr id="42" name="Content Placeholder 13">
            <a:extLst>
              <a:ext uri="{FF2B5EF4-FFF2-40B4-BE49-F238E27FC236}">
                <a16:creationId xmlns:a16="http://schemas.microsoft.com/office/drawing/2014/main" id="{0C1E203C-1E7A-4194-97B0-B477E6F37235}"/>
              </a:ext>
            </a:extLst>
          </p:cNvPr>
          <p:cNvSpPr>
            <a:spLocks noGrp="1"/>
          </p:cNvSpPr>
          <p:nvPr>
            <p:ph sz="quarter" idx="31" hasCustomPrompt="1"/>
          </p:nvPr>
        </p:nvSpPr>
        <p:spPr>
          <a:xfrm>
            <a:off x="6948451" y="1859777"/>
            <a:ext cx="1364742" cy="1517904"/>
          </a:xfrm>
        </p:spPr>
        <p:txBody>
          <a:bodyPr anchor="ctr">
            <a:normAutofit/>
          </a:bodyPr>
          <a:lstStyle>
            <a:lvl1pPr marL="0" indent="0" algn="ctr">
              <a:buNone/>
              <a:defRPr sz="1350"/>
            </a:lvl1pPr>
          </a:lstStyle>
          <a:p>
            <a:pPr lvl="0"/>
            <a:r>
              <a:rPr lang="en-US" dirty="0"/>
              <a:t>Add content</a:t>
            </a:r>
          </a:p>
        </p:txBody>
      </p:sp>
      <p:sp>
        <p:nvSpPr>
          <p:cNvPr id="38" name="Text Placeholder 7">
            <a:extLst>
              <a:ext uri="{FF2B5EF4-FFF2-40B4-BE49-F238E27FC236}">
                <a16:creationId xmlns:a16="http://schemas.microsoft.com/office/drawing/2014/main" id="{C03A45F5-F36F-429B-9C83-90B1DB716F22}"/>
              </a:ext>
            </a:extLst>
          </p:cNvPr>
          <p:cNvSpPr>
            <a:spLocks noGrp="1"/>
          </p:cNvSpPr>
          <p:nvPr>
            <p:ph type="body" sz="quarter" idx="25" hasCustomPrompt="1"/>
          </p:nvPr>
        </p:nvSpPr>
        <p:spPr>
          <a:xfrm>
            <a:off x="6859297" y="3444752"/>
            <a:ext cx="1543050" cy="640080"/>
          </a:xfrm>
        </p:spPr>
        <p:txBody>
          <a:bodyPr>
            <a:noAutofit/>
          </a:bodyPr>
          <a:lstStyle>
            <a:lvl1pPr marL="0" indent="0" algn="ctr">
              <a:buNone/>
              <a:defRPr sz="1500">
                <a:solidFill>
                  <a:schemeClr val="accent4"/>
                </a:solidFill>
                <a:latin typeface="+mj-lt"/>
              </a:defRPr>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dirty="0"/>
              <a:t>Section Title</a:t>
            </a:r>
          </a:p>
        </p:txBody>
      </p:sp>
      <p:sp>
        <p:nvSpPr>
          <p:cNvPr id="39" name="Text Placeholder 7">
            <a:extLst>
              <a:ext uri="{FF2B5EF4-FFF2-40B4-BE49-F238E27FC236}">
                <a16:creationId xmlns:a16="http://schemas.microsoft.com/office/drawing/2014/main" id="{6A7CD68A-F84C-4F36-A46D-DB7BA329AB0B}"/>
              </a:ext>
            </a:extLst>
          </p:cNvPr>
          <p:cNvSpPr>
            <a:spLocks noGrp="1"/>
          </p:cNvSpPr>
          <p:nvPr>
            <p:ph type="body" sz="quarter" idx="26" hasCustomPrompt="1"/>
          </p:nvPr>
        </p:nvSpPr>
        <p:spPr>
          <a:xfrm>
            <a:off x="6859297" y="4110604"/>
            <a:ext cx="1543050" cy="365760"/>
          </a:xfrm>
        </p:spPr>
        <p:txBody>
          <a:bodyPr>
            <a:noAutofit/>
          </a:bodyPr>
          <a:lstStyle>
            <a:lvl1pPr marL="0" indent="0" algn="ctr">
              <a:buNone/>
              <a:defRPr sz="1200" b="1"/>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dirty="0"/>
              <a:t>Section Title</a:t>
            </a:r>
          </a:p>
        </p:txBody>
      </p:sp>
      <p:sp>
        <p:nvSpPr>
          <p:cNvPr id="40" name="Text Placeholder 7">
            <a:extLst>
              <a:ext uri="{FF2B5EF4-FFF2-40B4-BE49-F238E27FC236}">
                <a16:creationId xmlns:a16="http://schemas.microsoft.com/office/drawing/2014/main" id="{E67019EA-0584-46F5-BDB3-D2B3C717B019}"/>
              </a:ext>
            </a:extLst>
          </p:cNvPr>
          <p:cNvSpPr>
            <a:spLocks noGrp="1"/>
          </p:cNvSpPr>
          <p:nvPr>
            <p:ph type="body" sz="quarter" idx="27" hasCustomPrompt="1"/>
          </p:nvPr>
        </p:nvSpPr>
        <p:spPr>
          <a:xfrm>
            <a:off x="6859297" y="4483110"/>
            <a:ext cx="1543050" cy="914400"/>
          </a:xfrm>
        </p:spPr>
        <p:txBody>
          <a:bodyPr>
            <a:noAutofit/>
          </a:bodyPr>
          <a:lstStyle>
            <a:lvl1pPr marL="0" indent="0" algn="ctr">
              <a:buNone/>
              <a:defRPr sz="1050"/>
            </a:lvl1pPr>
            <a:lvl2pPr marL="342900" indent="0">
              <a:buNone/>
              <a:defRPr sz="1500"/>
            </a:lvl2pPr>
            <a:lvl3pPr marL="685800" indent="0">
              <a:buNone/>
              <a:defRPr sz="1500"/>
            </a:lvl3pPr>
            <a:lvl4pPr marL="1028700" indent="0">
              <a:buNone/>
              <a:defRPr sz="1500"/>
            </a:lvl4pPr>
            <a:lvl5pPr marL="1371600" indent="0">
              <a:buNone/>
              <a:defRPr sz="1500"/>
            </a:lvl5pPr>
          </a:lstStyle>
          <a:p>
            <a:pPr lvl="0"/>
            <a:r>
              <a:rPr lang="en-US" dirty="0"/>
              <a:t>Section Description</a:t>
            </a:r>
          </a:p>
        </p:txBody>
      </p:sp>
      <p:sp>
        <p:nvSpPr>
          <p:cNvPr id="3" name="Rectangle 2">
            <a:extLst>
              <a:ext uri="{FF2B5EF4-FFF2-40B4-BE49-F238E27FC236}">
                <a16:creationId xmlns:a16="http://schemas.microsoft.com/office/drawing/2014/main" id="{38EA36FF-A158-49B3-9C17-39C94920B271}"/>
              </a:ext>
              <a:ext uri="{C183D7F6-B498-43B3-948B-1728B52AA6E4}">
                <adec:decorative xmlns:adec="http://schemas.microsoft.com/office/drawing/2017/decorative" val="1"/>
              </a:ext>
            </a:extLst>
          </p:cNvPr>
          <p:cNvSpPr/>
          <p:nvPr userDrawn="1"/>
        </p:nvSpPr>
        <p:spPr>
          <a:xfrm>
            <a:off x="643963" y="1792706"/>
            <a:ext cx="178308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a:extLst>
              <a:ext uri="{FF2B5EF4-FFF2-40B4-BE49-F238E27FC236}">
                <a16:creationId xmlns:a16="http://schemas.microsoft.com/office/drawing/2014/main" id="{1FF42D5D-9DBF-475A-BC06-666D080D3137}"/>
              </a:ext>
              <a:ext uri="{C183D7F6-B498-43B3-948B-1728B52AA6E4}">
                <adec:decorative xmlns:adec="http://schemas.microsoft.com/office/drawing/2017/decorative" val="1"/>
              </a:ext>
            </a:extLst>
          </p:cNvPr>
          <p:cNvSpPr/>
          <p:nvPr userDrawn="1"/>
        </p:nvSpPr>
        <p:spPr>
          <a:xfrm>
            <a:off x="2685446" y="1800727"/>
            <a:ext cx="178308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A6AEDC3F-C3D2-4184-860D-65645BBD6E87}"/>
              </a:ext>
              <a:ext uri="{C183D7F6-B498-43B3-948B-1728B52AA6E4}">
                <adec:decorative xmlns:adec="http://schemas.microsoft.com/office/drawing/2017/decorative" val="1"/>
              </a:ext>
            </a:extLst>
          </p:cNvPr>
          <p:cNvSpPr/>
          <p:nvPr userDrawn="1"/>
        </p:nvSpPr>
        <p:spPr>
          <a:xfrm>
            <a:off x="4703166" y="1800726"/>
            <a:ext cx="178308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5C227352-6F71-4914-9AB1-AB4448667EE9}"/>
              </a:ext>
              <a:ext uri="{C183D7F6-B498-43B3-948B-1728B52AA6E4}">
                <adec:decorative xmlns:adec="http://schemas.microsoft.com/office/drawing/2017/decorative" val="1"/>
              </a:ext>
            </a:extLst>
          </p:cNvPr>
          <p:cNvSpPr/>
          <p:nvPr userDrawn="1"/>
        </p:nvSpPr>
        <p:spPr>
          <a:xfrm>
            <a:off x="6739282" y="1820776"/>
            <a:ext cx="178308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7779505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2288333"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4761250" y="1062165"/>
            <a:ext cx="3754100" cy="1325563"/>
          </a:xfr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646451" y="1143000"/>
            <a:ext cx="3714750" cy="4572000"/>
          </a:xfrm>
          <a:solidFill>
            <a:schemeClr val="accent6"/>
          </a:solidFill>
        </p:spPr>
        <p:txBody>
          <a:bodyPr/>
          <a:lstStyle/>
          <a:p>
            <a:r>
              <a:rPr lang="en-US"/>
              <a:t>Click icon to add picture</a:t>
            </a:r>
            <a:endParaRPr lang="en-US" dirty="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4782741" y="2555876"/>
            <a:ext cx="3714750" cy="3159125"/>
          </a:xfrm>
        </p:spPr>
        <p:txBody>
          <a:bodyPr>
            <a:normAutofit/>
          </a:bodyPr>
          <a:lstStyle>
            <a:lvl1pPr marL="0" indent="0">
              <a:lnSpc>
                <a:spcPts val="1950"/>
              </a:lnSpc>
              <a:spcBef>
                <a:spcPts val="0"/>
              </a:spcBef>
              <a:buNone/>
              <a:defRPr sz="1200">
                <a:solidFill>
                  <a:schemeClr val="tx1">
                    <a:lumMod val="65000"/>
                    <a:lumOff val="35000"/>
                  </a:schemeClr>
                </a:solidFill>
                <a:latin typeface="+mn-lt"/>
              </a:defRPr>
            </a:lvl1pPr>
            <a:lvl2pPr marL="342900" indent="0">
              <a:lnSpc>
                <a:spcPts val="1950"/>
              </a:lnSpc>
              <a:spcBef>
                <a:spcPts val="0"/>
              </a:spcBef>
              <a:buNone/>
              <a:defRPr sz="1200">
                <a:solidFill>
                  <a:schemeClr val="tx1">
                    <a:lumMod val="65000"/>
                    <a:lumOff val="35000"/>
                  </a:schemeClr>
                </a:solidFill>
                <a:latin typeface="+mn-lt"/>
              </a:defRPr>
            </a:lvl2pPr>
            <a:lvl3pPr marL="685800" indent="0">
              <a:lnSpc>
                <a:spcPts val="1950"/>
              </a:lnSpc>
              <a:spcBef>
                <a:spcPts val="0"/>
              </a:spcBef>
              <a:buNone/>
              <a:defRPr sz="1200">
                <a:solidFill>
                  <a:schemeClr val="tx1">
                    <a:lumMod val="65000"/>
                    <a:lumOff val="35000"/>
                  </a:schemeClr>
                </a:solidFill>
                <a:latin typeface="+mn-lt"/>
              </a:defRPr>
            </a:lvl3pPr>
            <a:lvl4pPr marL="1028700" indent="0">
              <a:lnSpc>
                <a:spcPts val="1950"/>
              </a:lnSpc>
              <a:spcBef>
                <a:spcPts val="0"/>
              </a:spcBef>
              <a:buNone/>
              <a:defRPr sz="1200">
                <a:solidFill>
                  <a:schemeClr val="tx1">
                    <a:lumMod val="65000"/>
                    <a:lumOff val="35000"/>
                  </a:schemeClr>
                </a:solidFill>
                <a:latin typeface="+mn-lt"/>
              </a:defRPr>
            </a:lvl4pPr>
            <a:lvl5pPr marL="1371600" indent="0">
              <a:lnSpc>
                <a:spcPts val="1950"/>
              </a:lnSpc>
              <a:spcBef>
                <a:spcPts val="0"/>
              </a:spcBef>
              <a:buNone/>
              <a:defRPr sz="1200">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656634062"/>
      </p:ext>
    </p:extLst>
  </p:cSld>
  <p:clrMapOvr>
    <a:masterClrMapping/>
  </p:clrMapOvr>
  <p:extLst>
    <p:ext uri="{DCECCB84-F9BA-43D5-87BE-67443E8EF086}">
      <p15:sldGuideLst xmlns:p15="http://schemas.microsoft.com/office/powerpoint/2012/main">
        <p15:guide id="1" pos="3840">
          <p15:clr>
            <a:srgbClr val="FBAE40"/>
          </p15:clr>
        </p15:guide>
        <p15:guide id="2" pos="5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17" name="Picture Placeholder 2"/>
          <p:cNvSpPr>
            <a:spLocks noGrp="1"/>
          </p:cNvSpPr>
          <p:nvPr>
            <p:ph type="pic" idx="14"/>
          </p:nvPr>
        </p:nvSpPr>
        <p:spPr>
          <a:xfrm>
            <a:off x="721895" y="1230660"/>
            <a:ext cx="2392566" cy="4590038"/>
          </a:xfrm>
          <a:solidFill>
            <a:srgbClr val="D8872A">
              <a:alpha val="29804"/>
            </a:srgbClr>
          </a:solidFill>
        </p:spPr>
        <p:txBody>
          <a:bodyPr anchor="ctr">
            <a:normAutofit/>
          </a:bodyPr>
          <a:lstStyle>
            <a:lvl1pPr marL="0" indent="0">
              <a:buNone/>
              <a:defRPr sz="1050" spc="0" baseline="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0" name="Picture Placeholder 2"/>
          <p:cNvSpPr>
            <a:spLocks noGrp="1"/>
          </p:cNvSpPr>
          <p:nvPr>
            <p:ph type="pic" idx="15"/>
          </p:nvPr>
        </p:nvSpPr>
        <p:spPr>
          <a:xfrm>
            <a:off x="3375717" y="1230660"/>
            <a:ext cx="2392566" cy="4590038"/>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1" name="Picture Placeholder 2"/>
          <p:cNvSpPr>
            <a:spLocks noGrp="1"/>
          </p:cNvSpPr>
          <p:nvPr>
            <p:ph type="pic" idx="16"/>
          </p:nvPr>
        </p:nvSpPr>
        <p:spPr>
          <a:xfrm>
            <a:off x="6029539" y="1230651"/>
            <a:ext cx="2392566" cy="4590038"/>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10" name="Title 9"/>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7"/>
          </p:nvPr>
        </p:nvSpPr>
        <p:spPr/>
        <p:txBody>
          <a:bodyPr/>
          <a:lstStyle/>
          <a:p>
            <a:r>
              <a:rPr lang="en-US"/>
              <a:t>2/11/2021</a:t>
            </a:r>
            <a:endParaRPr lang="en-US" dirty="0"/>
          </a:p>
        </p:txBody>
      </p:sp>
      <p:sp>
        <p:nvSpPr>
          <p:cNvPr id="13" name="Footer Placeholder 12"/>
          <p:cNvSpPr>
            <a:spLocks noGrp="1"/>
          </p:cNvSpPr>
          <p:nvPr>
            <p:ph type="ftr" sz="quarter" idx="18"/>
          </p:nvPr>
        </p:nvSpPr>
        <p:spPr/>
        <p:txBody>
          <a:bodyPr/>
          <a:lstStyle/>
          <a:p>
            <a:r>
              <a:rPr lang="en-US"/>
              <a:t>Veterans Advisory Board 1/11/2024</a:t>
            </a:r>
            <a:endParaRPr lang="en-US" dirty="0"/>
          </a:p>
        </p:txBody>
      </p:sp>
      <p:sp>
        <p:nvSpPr>
          <p:cNvPr id="14" name="Slide Number Placeholder 13"/>
          <p:cNvSpPr>
            <a:spLocks noGrp="1"/>
          </p:cNvSpPr>
          <p:nvPr>
            <p:ph type="sldNum" sz="quarter" idx="19"/>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995329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539569" y="4689888"/>
            <a:ext cx="3771900" cy="1371600"/>
          </a:xfrm>
        </p:spPr>
        <p:txBody>
          <a:bodyPr anchor="ctr" anchorCtr="0">
            <a:normAutofit/>
          </a:bodyPr>
          <a:lstStyle>
            <a:lvl1pPr algn="ctr">
              <a:defRPr sz="33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344043" y="390524"/>
            <a:ext cx="4227957" cy="4114800"/>
          </a:xfrm>
          <a:solidFill>
            <a:schemeClr val="accent6"/>
          </a:solidFill>
        </p:spPr>
        <p:txBody>
          <a:bodyPr/>
          <a:lstStyle/>
          <a:p>
            <a:r>
              <a:rPr lang="en-US"/>
              <a:t>Click icon to add picture</a:t>
            </a:r>
            <a:endParaRPr lang="en-US" dirty="0"/>
          </a:p>
        </p:txBody>
      </p:sp>
      <p:sp>
        <p:nvSpPr>
          <p:cNvPr id="10" name="Picture Placeholder 7">
            <a:extLst>
              <a:ext uri="{FF2B5EF4-FFF2-40B4-BE49-F238E27FC236}">
                <a16:creationId xmlns:a16="http://schemas.microsoft.com/office/drawing/2014/main" id="{6B717642-3C5E-4830-BCBC-E7FAE8B77949}"/>
              </a:ext>
            </a:extLst>
          </p:cNvPr>
          <p:cNvSpPr>
            <a:spLocks noGrp="1"/>
          </p:cNvSpPr>
          <p:nvPr>
            <p:ph type="pic" sz="quarter" idx="15"/>
          </p:nvPr>
        </p:nvSpPr>
        <p:spPr>
          <a:xfrm>
            <a:off x="4572000" y="390524"/>
            <a:ext cx="4227957" cy="4114800"/>
          </a:xfrm>
          <a:solidFill>
            <a:schemeClr val="accent6"/>
          </a:solid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1A83FC01-0C03-4607-B5EA-8C230EA7CABF}"/>
              </a:ext>
            </a:extLst>
          </p:cNvPr>
          <p:cNvSpPr>
            <a:spLocks noGrp="1"/>
          </p:cNvSpPr>
          <p:nvPr>
            <p:ph type="body" sz="quarter" idx="14"/>
          </p:nvPr>
        </p:nvSpPr>
        <p:spPr>
          <a:xfrm>
            <a:off x="4845569" y="4687863"/>
            <a:ext cx="3771900" cy="1463040"/>
          </a:xfrm>
        </p:spPr>
        <p:txBody>
          <a:bodyPr anchor="ctr" anchorCtr="0">
            <a:noAutofit/>
          </a:bodyPr>
          <a:lstStyle>
            <a:lvl1pPr marL="0" indent="0">
              <a:lnSpc>
                <a:spcPts val="1500"/>
              </a:lnSpc>
              <a:buNone/>
              <a:defRPr sz="1200"/>
            </a:lvl1pPr>
            <a:lvl2pPr marL="342900" indent="0">
              <a:lnSpc>
                <a:spcPts val="1500"/>
              </a:lnSpc>
              <a:buNone/>
              <a:defRPr sz="1200"/>
            </a:lvl2pPr>
            <a:lvl3pPr marL="685800" indent="0">
              <a:lnSpc>
                <a:spcPts val="1500"/>
              </a:lnSpc>
              <a:spcBef>
                <a:spcPts val="0"/>
              </a:spcBef>
              <a:buNone/>
              <a:defRPr sz="1200"/>
            </a:lvl3pPr>
            <a:lvl4pPr marL="1028700" indent="0">
              <a:lnSpc>
                <a:spcPts val="1500"/>
              </a:lnSpc>
              <a:buNone/>
              <a:defRPr sz="1200"/>
            </a:lvl4pPr>
            <a:lvl5pPr marL="1371600" indent="0">
              <a:lnSpc>
                <a:spcPts val="1500"/>
              </a:lnSpc>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332514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344043" y="390525"/>
            <a:ext cx="8455914" cy="4171951"/>
          </a:xfrm>
          <a:solidFill>
            <a:schemeClr val="accent6"/>
          </a:solidFill>
        </p:spPr>
        <p:txBody>
          <a:bodyPr/>
          <a:lstStyle/>
          <a:p>
            <a:r>
              <a:rPr lang="en-US"/>
              <a:t>Click icon to add picture</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9" name="Title 1">
            <a:extLst>
              <a:ext uri="{FF2B5EF4-FFF2-40B4-BE49-F238E27FC236}">
                <a16:creationId xmlns:a16="http://schemas.microsoft.com/office/drawing/2014/main" id="{99C910F3-1CC6-467F-A64A-2DDFE463203E}"/>
              </a:ext>
            </a:extLst>
          </p:cNvPr>
          <p:cNvSpPr>
            <a:spLocks noGrp="1"/>
          </p:cNvSpPr>
          <p:nvPr>
            <p:ph type="title"/>
          </p:nvPr>
        </p:nvSpPr>
        <p:spPr>
          <a:xfrm>
            <a:off x="539569" y="4689888"/>
            <a:ext cx="3771900" cy="1371600"/>
          </a:xfrm>
        </p:spPr>
        <p:txBody>
          <a:bodyPr anchor="ctr" anchorCtr="0">
            <a:normAutofit/>
          </a:bodyPr>
          <a:lstStyle>
            <a:lvl1pPr algn="ctr">
              <a:defRPr sz="3300"/>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550E3EA-37A2-40C0-A78F-3C0AB0F78189}"/>
              </a:ext>
            </a:extLst>
          </p:cNvPr>
          <p:cNvSpPr>
            <a:spLocks noGrp="1"/>
          </p:cNvSpPr>
          <p:nvPr>
            <p:ph type="body" sz="quarter" idx="14"/>
          </p:nvPr>
        </p:nvSpPr>
        <p:spPr>
          <a:xfrm>
            <a:off x="4845569" y="4687863"/>
            <a:ext cx="3771900" cy="1463040"/>
          </a:xfrm>
        </p:spPr>
        <p:txBody>
          <a:bodyPr anchor="ctr" anchorCtr="0">
            <a:noAutofit/>
          </a:bodyPr>
          <a:lstStyle>
            <a:lvl1pPr marL="0" indent="0">
              <a:lnSpc>
                <a:spcPts val="1350"/>
              </a:lnSpc>
              <a:buNone/>
              <a:defRPr sz="1200"/>
            </a:lvl1pPr>
            <a:lvl2pPr marL="342900" indent="0">
              <a:lnSpc>
                <a:spcPts val="1350"/>
              </a:lnSpc>
              <a:buNone/>
              <a:defRPr sz="1200"/>
            </a:lvl2pPr>
            <a:lvl3pPr marL="685800" indent="0">
              <a:lnSpc>
                <a:spcPts val="1350"/>
              </a:lnSpc>
              <a:spcBef>
                <a:spcPts val="0"/>
              </a:spcBef>
              <a:buNone/>
              <a:defRPr sz="1200"/>
            </a:lvl3pPr>
            <a:lvl4pPr marL="1028700" indent="0">
              <a:lnSpc>
                <a:spcPts val="1350"/>
              </a:lnSpc>
              <a:buNone/>
              <a:defRPr sz="1200"/>
            </a:lvl4pPr>
            <a:lvl5pPr marL="1371600" indent="0">
              <a:lnSpc>
                <a:spcPts val="1350"/>
              </a:lnSpc>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86967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035935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79566-C1F8-443D-A135-C668898477AE}"/>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035CF363-F733-460B-9E71-BF70442AC396}"/>
              </a:ext>
            </a:extLst>
          </p:cNvPr>
          <p:cNvSpPr>
            <a:spLocks noGrp="1"/>
          </p:cNvSpPr>
          <p:nvPr>
            <p:ph type="ftr" sz="quarter" idx="11"/>
          </p:nvPr>
        </p:nvSpPr>
        <p:spPr/>
        <p:txBody>
          <a:bodyPr/>
          <a:lstStyle/>
          <a:p>
            <a:r>
              <a:rPr lang="en-US" dirty="0"/>
              <a:t>Pitch deck title</a:t>
            </a:r>
          </a:p>
        </p:txBody>
      </p:sp>
      <p:sp>
        <p:nvSpPr>
          <p:cNvPr id="7" name="Slide Number Placeholder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548614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628651" y="1719628"/>
            <a:ext cx="2475137" cy="554038"/>
          </a:xfrm>
        </p:spPr>
        <p:txBody>
          <a:bodyPr>
            <a:normAutofit/>
          </a:bodyPr>
          <a:lstStyle>
            <a:lvl1pPr marL="0" indent="0">
              <a:buNone/>
              <a:defRPr sz="1800" b="1">
                <a:solidFill>
                  <a:schemeClr val="tx1"/>
                </a:solidFill>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628651" y="2332650"/>
            <a:ext cx="2474576" cy="3529013"/>
          </a:xfrm>
        </p:spPr>
        <p:txBody>
          <a:bodyPr>
            <a:normAutofit/>
          </a:bodyPr>
          <a:lstStyle>
            <a:lvl1pPr marL="214313" indent="-214313">
              <a:buFont typeface="Arial" panose="020B0604020202020204" pitchFamily="34" charset="0"/>
              <a:buChar char="•"/>
              <a:defRPr sz="1350">
                <a:solidFill>
                  <a:schemeClr val="tx2"/>
                </a:solidFill>
              </a:defRPr>
            </a:lvl1pPr>
          </a:lstStyle>
          <a:p>
            <a:pPr lvl="0"/>
            <a:r>
              <a:rPr lang="en-US" dirty="0"/>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3271637" y="1719628"/>
            <a:ext cx="2475137" cy="554038"/>
          </a:xfrm>
        </p:spPr>
        <p:txBody>
          <a:bodyPr>
            <a:normAutofit/>
          </a:bodyPr>
          <a:lstStyle>
            <a:lvl1pPr marL="0" indent="0">
              <a:buNone/>
              <a:defRPr sz="1800" b="1">
                <a:solidFill>
                  <a:schemeClr val="tx1"/>
                </a:solidFill>
              </a:defRPr>
            </a:lvl1pPr>
          </a:lstStyle>
          <a:p>
            <a:pPr lvl="0"/>
            <a:r>
              <a:rPr lang="en-US" dirty="0"/>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3271918" y="2332650"/>
            <a:ext cx="2474576" cy="3529013"/>
          </a:xfrm>
        </p:spPr>
        <p:txBody>
          <a:bodyPr>
            <a:normAutofit/>
          </a:bodyPr>
          <a:lstStyle>
            <a:lvl1pPr marL="214313" indent="-214313">
              <a:buFont typeface="Arial" panose="020B0604020202020204" pitchFamily="34" charset="0"/>
              <a:buChar char="•"/>
              <a:defRPr sz="1350">
                <a:solidFill>
                  <a:schemeClr val="tx2"/>
                </a:solidFill>
              </a:defRPr>
            </a:lvl1pPr>
          </a:lstStyle>
          <a:p>
            <a:pPr lvl="0"/>
            <a:r>
              <a:rPr lang="en-US" dirty="0"/>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5914623" y="1719628"/>
            <a:ext cx="2475137" cy="554038"/>
          </a:xfrm>
        </p:spPr>
        <p:txBody>
          <a:bodyPr>
            <a:normAutofit/>
          </a:bodyPr>
          <a:lstStyle>
            <a:lvl1pPr marL="0" indent="0">
              <a:buNone/>
              <a:defRPr sz="1800" b="1">
                <a:solidFill>
                  <a:schemeClr val="tx1"/>
                </a:solidFill>
              </a:defRPr>
            </a:lvl1pPr>
          </a:lstStyle>
          <a:p>
            <a:pPr lvl="0"/>
            <a:r>
              <a:rPr lang="en-US" dirty="0"/>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5915185" y="2332650"/>
            <a:ext cx="2474576" cy="3529013"/>
          </a:xfrm>
        </p:spPr>
        <p:txBody>
          <a:bodyPr>
            <a:normAutofit/>
          </a:bodyPr>
          <a:lstStyle>
            <a:lvl1pPr marL="214313" indent="-214313">
              <a:buFont typeface="Arial" panose="020B0604020202020204" pitchFamily="34" charset="0"/>
              <a:buChar char="•"/>
              <a:defRPr sz="1350">
                <a:solidFill>
                  <a:schemeClr val="tx2"/>
                </a:solidFill>
              </a:defRPr>
            </a:lvl1pPr>
          </a:lstStyle>
          <a:p>
            <a:pPr lvl="0"/>
            <a:r>
              <a:rPr lang="en-US" dirty="0"/>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 title</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7578337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13B5FF-9D53-4FD4-B752-22F188FA0A82}"/>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49083EC5-999D-4EF5-A22C-FD19C31D51F9}"/>
              </a:ext>
            </a:extLst>
          </p:cNvPr>
          <p:cNvSpPr>
            <a:spLocks noGrp="1"/>
          </p:cNvSpPr>
          <p:nvPr>
            <p:ph type="ftr" sz="quarter" idx="11"/>
          </p:nvPr>
        </p:nvSpPr>
        <p:spPr/>
        <p:txBody>
          <a:bodyPr/>
          <a:lstStyle/>
          <a:p>
            <a:r>
              <a:rPr lang="en-US" dirty="0"/>
              <a:t>Pitch deck title</a:t>
            </a:r>
          </a:p>
        </p:txBody>
      </p:sp>
      <p:sp>
        <p:nvSpPr>
          <p:cNvPr id="4" name="Slide Number Placeholder 3">
            <a:extLst>
              <a:ext uri="{FF2B5EF4-FFF2-40B4-BE49-F238E27FC236}">
                <a16:creationId xmlns:a16="http://schemas.microsoft.com/office/drawing/2014/main" id="{75215B34-3A95-488E-8DAD-34652A5BE7D1}"/>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6790158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97C18-82B5-4EB5-9010-63FFB7F5316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732AD86-1F8B-4DE6-9736-793E1781772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A60A3B3-8B02-4D8B-A982-7C7CA03A9290}"/>
              </a:ext>
            </a:extLst>
          </p:cNvPr>
          <p:cNvSpPr>
            <a:spLocks noGrp="1"/>
          </p:cNvSpPr>
          <p:nvPr>
            <p:ph type="ftr" sz="quarter" idx="11"/>
          </p:nvPr>
        </p:nvSpPr>
        <p:spPr/>
        <p:txBody>
          <a:bodyPr/>
          <a:lstStyle/>
          <a:p>
            <a:r>
              <a:rPr lang="en-US" dirty="0"/>
              <a:t>Pitch deck title</a:t>
            </a:r>
          </a:p>
        </p:txBody>
      </p:sp>
      <p:sp>
        <p:nvSpPr>
          <p:cNvPr id="7" name="Slide Number Placeholder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485700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5D6D-4906-4DAB-B1BA-9436026FE62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9975A10-62C2-4D29-B192-A142562FE05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3B58235-2C90-48E1-8A68-7413F78398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2FCAF9B-D406-4E4F-B804-AF188F651834}"/>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47E5FF7C-B4CA-48C1-B1A5-2AA329D34317}"/>
              </a:ext>
            </a:extLst>
          </p:cNvPr>
          <p:cNvSpPr>
            <a:spLocks noGrp="1"/>
          </p:cNvSpPr>
          <p:nvPr>
            <p:ph type="ftr" sz="quarter" idx="11"/>
          </p:nvPr>
        </p:nvSpPr>
        <p:spPr/>
        <p:txBody>
          <a:bodyPr/>
          <a:lstStyle/>
          <a:p>
            <a:r>
              <a:rPr lang="en-US" dirty="0"/>
              <a:t>Pitch deck title</a:t>
            </a:r>
          </a:p>
        </p:txBody>
      </p:sp>
      <p:sp>
        <p:nvSpPr>
          <p:cNvPr id="7" name="Slide Number Placeholder 6">
            <a:extLst>
              <a:ext uri="{FF2B5EF4-FFF2-40B4-BE49-F238E27FC236}">
                <a16:creationId xmlns:a16="http://schemas.microsoft.com/office/drawing/2014/main" id="{6AAABB43-2086-4CDB-B2A4-E51E7D83C75B}"/>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49663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1 text, 2 image">
    <p:spTree>
      <p:nvGrpSpPr>
        <p:cNvPr id="1" name=""/>
        <p:cNvGrpSpPr/>
        <p:nvPr/>
      </p:nvGrpSpPr>
      <p:grpSpPr>
        <a:xfrm>
          <a:off x="0" y="0"/>
          <a:ext cx="0" cy="0"/>
          <a:chOff x="0" y="0"/>
          <a:chExt cx="0" cy="0"/>
        </a:xfrm>
      </p:grpSpPr>
      <p:sp>
        <p:nvSpPr>
          <p:cNvPr id="20" name="Picture Placeholder 2"/>
          <p:cNvSpPr>
            <a:spLocks noGrp="1"/>
          </p:cNvSpPr>
          <p:nvPr>
            <p:ph type="pic" idx="15"/>
          </p:nvPr>
        </p:nvSpPr>
        <p:spPr>
          <a:xfrm>
            <a:off x="3310572" y="1230660"/>
            <a:ext cx="2457711" cy="4609702"/>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1" name="Picture Placeholder 2"/>
          <p:cNvSpPr>
            <a:spLocks noGrp="1"/>
          </p:cNvSpPr>
          <p:nvPr>
            <p:ph type="pic" idx="16"/>
          </p:nvPr>
        </p:nvSpPr>
        <p:spPr>
          <a:xfrm>
            <a:off x="5964394" y="1230652"/>
            <a:ext cx="2457711" cy="4609702"/>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10" name="Title 9"/>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7"/>
          </p:nvPr>
        </p:nvSpPr>
        <p:spPr/>
        <p:txBody>
          <a:bodyPr/>
          <a:lstStyle/>
          <a:p>
            <a:r>
              <a:rPr lang="en-US"/>
              <a:t>2/11/2021</a:t>
            </a:r>
            <a:endParaRPr lang="en-US" dirty="0"/>
          </a:p>
        </p:txBody>
      </p:sp>
      <p:sp>
        <p:nvSpPr>
          <p:cNvPr id="13" name="Footer Placeholder 12"/>
          <p:cNvSpPr>
            <a:spLocks noGrp="1"/>
          </p:cNvSpPr>
          <p:nvPr>
            <p:ph type="ftr" sz="quarter" idx="18"/>
          </p:nvPr>
        </p:nvSpPr>
        <p:spPr/>
        <p:txBody>
          <a:bodyPr/>
          <a:lstStyle/>
          <a:p>
            <a:r>
              <a:rPr lang="en-US"/>
              <a:t>Veterans Advisory Board 1/11/2024</a:t>
            </a:r>
            <a:endParaRPr lang="en-US" dirty="0"/>
          </a:p>
        </p:txBody>
      </p:sp>
      <p:sp>
        <p:nvSpPr>
          <p:cNvPr id="14" name="Slide Number Placeholder 13"/>
          <p:cNvSpPr>
            <a:spLocks noGrp="1"/>
          </p:cNvSpPr>
          <p:nvPr>
            <p:ph type="sldNum" sz="quarter" idx="19"/>
          </p:nvPr>
        </p:nvSpPr>
        <p:spPr/>
        <p:txBody>
          <a:bodyPr/>
          <a:lstStyle/>
          <a:p>
            <a:fld id="{BD3A08C5-CC68-3947-88A8-A9E34C1A68A7}" type="slidenum">
              <a:rPr lang="en-US" smtClean="0"/>
              <a:pPr/>
              <a:t>‹#›</a:t>
            </a:fld>
            <a:endParaRPr lang="en-US" dirty="0"/>
          </a:p>
        </p:txBody>
      </p:sp>
      <p:sp>
        <p:nvSpPr>
          <p:cNvPr id="3" name="Text Placeholder 2"/>
          <p:cNvSpPr>
            <a:spLocks noGrp="1"/>
          </p:cNvSpPr>
          <p:nvPr>
            <p:ph type="body" sz="quarter" idx="20" hasCustomPrompt="1"/>
          </p:nvPr>
        </p:nvSpPr>
        <p:spPr>
          <a:xfrm>
            <a:off x="721896" y="1230651"/>
            <a:ext cx="2351505" cy="4610156"/>
          </a:xfrm>
        </p:spPr>
        <p:txBody>
          <a:bodyPr>
            <a:normAutofit/>
          </a:bodyPr>
          <a:lstStyle>
            <a:lvl1pPr marL="0" indent="0">
              <a:buNone/>
              <a:defRPr sz="1500"/>
            </a:lvl1pPr>
          </a:lstStyle>
          <a:p>
            <a:pPr lvl="0"/>
            <a:r>
              <a:rPr lang="en-US" dirty="0"/>
              <a:t>Text</a:t>
            </a:r>
          </a:p>
        </p:txBody>
      </p:sp>
    </p:spTree>
    <p:extLst>
      <p:ext uri="{BB962C8B-B14F-4D97-AF65-F5344CB8AC3E}">
        <p14:creationId xmlns:p14="http://schemas.microsoft.com/office/powerpoint/2010/main" val="172200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721896" y="1120847"/>
            <a:ext cx="7700210" cy="4729348"/>
          </a:xfrm>
        </p:spPr>
        <p:txBody>
          <a:bodyPr/>
          <a:lstStyle>
            <a:lvl1pPr>
              <a:defRPr b="1"/>
            </a:lvl1pPr>
          </a:lstStyle>
          <a:p>
            <a:pPr lvl="0"/>
            <a:r>
              <a:rPr lang="en-US" dirty="0"/>
              <a:t>First level text</a:t>
            </a:r>
          </a:p>
          <a:p>
            <a:pPr lvl="1"/>
            <a:r>
              <a:rPr lang="en-US" dirty="0"/>
              <a:t>Second level text</a:t>
            </a:r>
          </a:p>
          <a:p>
            <a:pPr lvl="2"/>
            <a:r>
              <a:rPr lang="en-US" dirty="0"/>
              <a:t>Third level text</a:t>
            </a:r>
          </a:p>
          <a:p>
            <a:pPr lvl="3"/>
            <a:r>
              <a:rPr lang="en-US" dirty="0"/>
              <a:t>Fourth level text</a:t>
            </a:r>
          </a:p>
          <a:p>
            <a:pPr lvl="4"/>
            <a:r>
              <a:rPr lang="en-US" dirty="0"/>
              <a:t>Fifth level text</a:t>
            </a:r>
          </a:p>
        </p:txBody>
      </p:sp>
      <p:cxnSp>
        <p:nvCxnSpPr>
          <p:cNvPr id="20" name="Straight Connector 19"/>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hasCustomPrompt="1"/>
          </p:nvPr>
        </p:nvSpPr>
        <p:spPr/>
        <p:txBody>
          <a:bodyPr/>
          <a:lstStyle/>
          <a:p>
            <a:r>
              <a:rPr lang="en-US" dirty="0"/>
              <a:t>Slide title</a:t>
            </a:r>
          </a:p>
        </p:txBody>
      </p:sp>
      <p:sp>
        <p:nvSpPr>
          <p:cNvPr id="12" name="Date Placeholder 11"/>
          <p:cNvSpPr>
            <a:spLocks noGrp="1"/>
          </p:cNvSpPr>
          <p:nvPr>
            <p:ph type="dt" sz="half" idx="14"/>
          </p:nvPr>
        </p:nvSpPr>
        <p:spPr/>
        <p:txBody>
          <a:bodyPr/>
          <a:lstStyle/>
          <a:p>
            <a:r>
              <a:rPr lang="en-US"/>
              <a:t>2/11/2021</a:t>
            </a:r>
            <a:endParaRPr lang="en-US" dirty="0"/>
          </a:p>
        </p:txBody>
      </p:sp>
      <p:sp>
        <p:nvSpPr>
          <p:cNvPr id="13" name="Footer Placeholder 12"/>
          <p:cNvSpPr>
            <a:spLocks noGrp="1"/>
          </p:cNvSpPr>
          <p:nvPr>
            <p:ph type="ftr" sz="quarter" idx="15"/>
          </p:nvPr>
        </p:nvSpPr>
        <p:spPr/>
        <p:txBody>
          <a:bodyPr/>
          <a:lstStyle/>
          <a:p>
            <a:r>
              <a:rPr lang="en-US"/>
              <a:t>Veterans Advisory Board 1/11/2024</a:t>
            </a:r>
            <a:endParaRPr lang="en-US" dirty="0"/>
          </a:p>
        </p:txBody>
      </p:sp>
      <p:sp>
        <p:nvSpPr>
          <p:cNvPr id="14" name="Slide Number Placeholder 13"/>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80948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1896" y="1127527"/>
            <a:ext cx="3687530" cy="4722664"/>
          </a:xfrm>
        </p:spPr>
        <p:txBody>
          <a:bodyPr/>
          <a:lstStyle>
            <a:lvl1pPr marL="214313" indent="-214313">
              <a:lnSpc>
                <a:spcPct val="100000"/>
              </a:lnSpc>
              <a:buFont typeface="Arial" charset="0"/>
              <a:buChar char="•"/>
              <a:defRPr baseline="0"/>
            </a:lvl1pPr>
            <a:lvl2pPr marL="257162" indent="0">
              <a:buFont typeface="Arial" charset="0"/>
              <a:buNone/>
              <a:defRPr/>
            </a:lvl2pPr>
            <a:lvl3pPr marL="514324" indent="0">
              <a:buFont typeface="Arial" charset="0"/>
              <a:buNone/>
              <a:defRPr/>
            </a:lvl3pPr>
            <a:lvl4pPr marL="771486" indent="0">
              <a:buFont typeface="Arial" charset="0"/>
              <a:buNone/>
              <a:defRPr/>
            </a:lvl4pPr>
            <a:lvl5pPr marL="1028649" indent="0">
              <a:buFont typeface="Arial" charset="0"/>
              <a:buNone/>
              <a:defRPr/>
            </a:lvl5pPr>
          </a:lstStyle>
          <a:p>
            <a:pPr lvl="0"/>
            <a:r>
              <a:rPr lang="en-US" dirty="0"/>
              <a:t>Point 1</a:t>
            </a:r>
          </a:p>
          <a:p>
            <a:pPr lvl="0"/>
            <a:r>
              <a:rPr lang="en-US" dirty="0"/>
              <a:t>Point 2</a:t>
            </a:r>
          </a:p>
          <a:p>
            <a:pPr lvl="0"/>
            <a:r>
              <a:rPr lang="en-US" dirty="0"/>
              <a:t>Point 3</a:t>
            </a:r>
          </a:p>
        </p:txBody>
      </p:sp>
      <p:sp>
        <p:nvSpPr>
          <p:cNvPr id="10" name="Content Placeholder 2"/>
          <p:cNvSpPr>
            <a:spLocks noGrp="1"/>
          </p:cNvSpPr>
          <p:nvPr>
            <p:ph idx="13" hasCustomPrompt="1"/>
          </p:nvPr>
        </p:nvSpPr>
        <p:spPr>
          <a:xfrm>
            <a:off x="4734576" y="1127531"/>
            <a:ext cx="3687530" cy="4722663"/>
          </a:xfrm>
        </p:spPr>
        <p:txBody>
          <a:bodyPr/>
          <a:lstStyle>
            <a:lvl1pPr marL="214313" indent="-214313">
              <a:buFont typeface="Arial" charset="0"/>
              <a:buChar char="•"/>
              <a:defRPr/>
            </a:lvl1pPr>
          </a:lstStyle>
          <a:p>
            <a:pPr lvl="0"/>
            <a:r>
              <a:rPr lang="en-US" dirty="0"/>
              <a:t>Point 1</a:t>
            </a:r>
          </a:p>
          <a:p>
            <a:pPr lvl="0"/>
            <a:r>
              <a:rPr lang="en-US" dirty="0"/>
              <a:t>Point 2</a:t>
            </a:r>
          </a:p>
          <a:p>
            <a:pPr lvl="0"/>
            <a:r>
              <a:rPr lang="en-US" dirty="0"/>
              <a:t>Point 3</a:t>
            </a:r>
          </a:p>
          <a:p>
            <a:pPr lvl="0"/>
            <a:endParaRPr lang="en-US" dirty="0"/>
          </a:p>
        </p:txBody>
      </p:sp>
      <p:sp>
        <p:nvSpPr>
          <p:cNvPr id="11" name="Title 10"/>
          <p:cNvSpPr>
            <a:spLocks noGrp="1"/>
          </p:cNvSpPr>
          <p:nvPr>
            <p:ph type="title" hasCustomPrompt="1"/>
          </p:nvPr>
        </p:nvSpPr>
        <p:spPr/>
        <p:txBody>
          <a:bodyPr/>
          <a:lstStyle/>
          <a:p>
            <a:r>
              <a:rPr lang="en-US" dirty="0"/>
              <a:t>Slide title</a:t>
            </a:r>
          </a:p>
        </p:txBody>
      </p:sp>
      <p:cxnSp>
        <p:nvCxnSpPr>
          <p:cNvPr id="13" name="Straight Connector 12"/>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4"/>
          </p:nvPr>
        </p:nvSpPr>
        <p:spPr/>
        <p:txBody>
          <a:bodyPr/>
          <a:lstStyle/>
          <a:p>
            <a:r>
              <a:rPr lang="en-US"/>
              <a:t>2/11/2021</a:t>
            </a:r>
            <a:endParaRPr lang="en-US" dirty="0"/>
          </a:p>
        </p:txBody>
      </p:sp>
      <p:sp>
        <p:nvSpPr>
          <p:cNvPr id="14" name="Footer Placeholder 13"/>
          <p:cNvSpPr>
            <a:spLocks noGrp="1"/>
          </p:cNvSpPr>
          <p:nvPr>
            <p:ph type="ftr" sz="quarter" idx="15"/>
          </p:nvPr>
        </p:nvSpPr>
        <p:spPr/>
        <p:txBody>
          <a:bodyPr/>
          <a:lstStyle/>
          <a:p>
            <a:r>
              <a:rPr lang="en-US"/>
              <a:t>Veterans Advisory Board 1/11/2024</a:t>
            </a:r>
            <a:endParaRPr lang="en-US" dirty="0"/>
          </a:p>
        </p:txBody>
      </p:sp>
      <p:sp>
        <p:nvSpPr>
          <p:cNvPr id="15" name="Slide Number Placeholder 14"/>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96190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5.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theme" Target="../theme/theme6.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268937"/>
            <a:ext cx="9144000" cy="603428"/>
          </a:xfrm>
          <a:prstGeom prst="rect">
            <a:avLst/>
          </a:prstGeom>
        </p:spPr>
      </p:pic>
      <p:sp>
        <p:nvSpPr>
          <p:cNvPr id="7" name="Title Placeholder 1"/>
          <p:cNvSpPr>
            <a:spLocks noGrp="1"/>
          </p:cNvSpPr>
          <p:nvPr>
            <p:ph type="title"/>
          </p:nvPr>
        </p:nvSpPr>
        <p:spPr>
          <a:xfrm>
            <a:off x="721896" y="365130"/>
            <a:ext cx="7700210" cy="673024"/>
          </a:xfrm>
          <a:prstGeom prst="rect">
            <a:avLst/>
          </a:prstGeom>
        </p:spPr>
        <p:txBody>
          <a:bodyPr vert="horz" lIns="91440" tIns="45720" rIns="91440" bIns="45720" rtlCol="0" anchor="b">
            <a:normAutofit/>
          </a:bodyPr>
          <a:lstStyle/>
          <a:p>
            <a:r>
              <a:rPr lang="en-US" dirty="0"/>
              <a:t>Click to edit Master title style</a:t>
            </a:r>
          </a:p>
        </p:txBody>
      </p:sp>
      <p:sp>
        <p:nvSpPr>
          <p:cNvPr id="8" name="Text Placeholder 2"/>
          <p:cNvSpPr>
            <a:spLocks noGrp="1"/>
          </p:cNvSpPr>
          <p:nvPr>
            <p:ph type="body" idx="1"/>
          </p:nvPr>
        </p:nvSpPr>
        <p:spPr>
          <a:xfrm>
            <a:off x="721896" y="1210035"/>
            <a:ext cx="7700210" cy="457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900">
                <a:solidFill>
                  <a:srgbClr val="005A5B"/>
                </a:solidFill>
                <a:latin typeface="Arial" charset="0"/>
                <a:ea typeface="Arial" charset="0"/>
                <a:cs typeface="Arial" charset="0"/>
              </a:defRPr>
            </a:lvl1pPr>
          </a:lstStyle>
          <a:p>
            <a:r>
              <a:rPr lang="en-US"/>
              <a:t>2/11/2021</a:t>
            </a:r>
            <a:endParaRPr lang="en-US" dirty="0"/>
          </a:p>
        </p:txBody>
      </p:sp>
      <p:sp>
        <p:nvSpPr>
          <p:cNvPr id="10"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900" b="1">
                <a:solidFill>
                  <a:srgbClr val="005A5B"/>
                </a:solidFill>
                <a:latin typeface="Arial" charset="0"/>
                <a:ea typeface="Arial" charset="0"/>
                <a:cs typeface="Arial" charset="0"/>
              </a:defRPr>
            </a:lvl1pPr>
          </a:lstStyle>
          <a:p>
            <a:r>
              <a:rPr lang="en-US"/>
              <a:t>Veterans Advisory Board 1/11/2024</a:t>
            </a:r>
            <a:endParaRPr lang="en-US" dirty="0"/>
          </a:p>
        </p:txBody>
      </p:sp>
      <p:sp>
        <p:nvSpPr>
          <p:cNvPr id="11"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900" b="1" i="0">
                <a:solidFill>
                  <a:srgbClr val="005A5B"/>
                </a:solidFill>
                <a:latin typeface="Arial" charset="0"/>
                <a:ea typeface="Arial" charset="0"/>
                <a:cs typeface="Arial" charset="0"/>
              </a:defRPr>
            </a:lvl1pPr>
          </a:lstStyle>
          <a:p>
            <a:fld id="{BD3A08C5-CC68-3947-88A8-A9E34C1A68A7}" type="slidenum">
              <a:rPr lang="en-US" smtClean="0"/>
              <a:pPr/>
              <a:t>‹#›</a:t>
            </a:fld>
            <a:endParaRPr lang="en-US" dirty="0"/>
          </a:p>
        </p:txBody>
      </p:sp>
      <p:pic>
        <p:nvPicPr>
          <p:cNvPr id="12" name="Picture 1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8600" y="5978312"/>
            <a:ext cx="675580" cy="612988"/>
          </a:xfrm>
          <a:prstGeom prst="rect">
            <a:avLst/>
          </a:prstGeom>
        </p:spPr>
      </p:pic>
    </p:spTree>
    <p:extLst>
      <p:ext uri="{BB962C8B-B14F-4D97-AF65-F5344CB8AC3E}">
        <p14:creationId xmlns:p14="http://schemas.microsoft.com/office/powerpoint/2010/main" val="434697219"/>
      </p:ext>
    </p:extLst>
  </p:cSld>
  <p:clrMap bg1="lt1" tx1="dk1" bg2="lt2" tx2="dk2" accent1="accent1" accent2="accent2" accent3="accent3" accent4="accent4" accent5="accent5" accent6="accent6" hlink="hlink" folHlink="folHlink"/>
  <p:sldLayoutIdLst>
    <p:sldLayoutId id="2147483989" r:id="rId1"/>
    <p:sldLayoutId id="2147483991" r:id="rId2"/>
    <p:sldLayoutId id="2147483990" r:id="rId3"/>
    <p:sldLayoutId id="2147483992" r:id="rId4"/>
    <p:sldLayoutId id="2147483993" r:id="rId5"/>
    <p:sldLayoutId id="2147483975" r:id="rId6"/>
    <p:sldLayoutId id="2147483999" r:id="rId7"/>
    <p:sldLayoutId id="2147483978" r:id="rId8"/>
    <p:sldLayoutId id="2147483976" r:id="rId9"/>
    <p:sldLayoutId id="2147483986" r:id="rId10"/>
    <p:sldLayoutId id="2147483987" r:id="rId11"/>
    <p:sldLayoutId id="2147483984" r:id="rId12"/>
    <p:sldLayoutId id="2147483998" r:id="rId13"/>
    <p:sldLayoutId id="2147483977" r:id="rId14"/>
  </p:sldLayoutIdLst>
  <p:hf hdr="0" dt="0"/>
  <p:txStyles>
    <p:titleStyle>
      <a:lvl1pPr algn="l" defTabSz="685800" rtl="0" eaLnBrk="1" latinLnBrk="0" hangingPunct="1">
        <a:lnSpc>
          <a:spcPct val="90000"/>
        </a:lnSpc>
        <a:spcBef>
          <a:spcPct val="0"/>
        </a:spcBef>
        <a:buNone/>
        <a:defRPr sz="2700" kern="1200">
          <a:solidFill>
            <a:schemeClr val="accent1"/>
          </a:solidFill>
          <a:latin typeface="Gill Sans" charset="0"/>
          <a:ea typeface="Gill Sans" charset="0"/>
          <a:cs typeface="Gill Sans" charset="0"/>
        </a:defRPr>
      </a:lvl1pPr>
    </p:titleStyle>
    <p:bodyStyle>
      <a:lvl1pPr marL="171450" indent="-171450" algn="l" defTabSz="685800" rtl="0" eaLnBrk="1" latinLnBrk="0" hangingPunct="1">
        <a:lnSpc>
          <a:spcPct val="100000"/>
        </a:lnSpc>
        <a:spcBef>
          <a:spcPts val="750"/>
        </a:spcBef>
        <a:spcAft>
          <a:spcPts val="1000"/>
        </a:spcAft>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100000"/>
        </a:lnSpc>
        <a:spcBef>
          <a:spcPts val="375"/>
        </a:spcBef>
        <a:spcAft>
          <a:spcPts val="1000"/>
        </a:spcAft>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100000"/>
        </a:lnSpc>
        <a:spcBef>
          <a:spcPts val="375"/>
        </a:spcBef>
        <a:spcAft>
          <a:spcPts val="1000"/>
        </a:spcAft>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userDrawn="1">
          <p15:clr>
            <a:srgbClr val="F26B43"/>
          </p15:clr>
        </p15:guide>
        <p15:guide id="2" pos="54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CC135"/>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254572"/>
            <a:ext cx="9144000" cy="603428"/>
          </a:xfrm>
          <a:prstGeom prst="rect">
            <a:avLst/>
          </a:prstGeom>
        </p:spPr>
      </p:pic>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39557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900">
                <a:solidFill>
                  <a:srgbClr val="005A5B"/>
                </a:solidFill>
                <a:latin typeface="Arial" charset="0"/>
                <a:ea typeface="Arial" charset="0"/>
                <a:cs typeface="Arial" charset="0"/>
              </a:defRPr>
            </a:lvl1pPr>
          </a:lstStyle>
          <a:p>
            <a:r>
              <a:rPr lang="en-US"/>
              <a:t>2/11/2021</a:t>
            </a:r>
            <a:endParaRPr lang="en-US" dirty="0"/>
          </a:p>
        </p:txBody>
      </p:sp>
      <p:sp>
        <p:nvSpPr>
          <p:cNvPr id="8"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900" b="1">
                <a:solidFill>
                  <a:srgbClr val="005A5B"/>
                </a:solidFill>
                <a:latin typeface="Arial" charset="0"/>
                <a:ea typeface="Arial" charset="0"/>
                <a:cs typeface="Arial" charset="0"/>
              </a:defRPr>
            </a:lvl1pPr>
          </a:lstStyle>
          <a:p>
            <a:r>
              <a:rPr lang="en-US"/>
              <a:t>Veterans Advisory Board 1/11/2024</a:t>
            </a:r>
            <a:endParaRPr lang="en-US" dirty="0"/>
          </a:p>
        </p:txBody>
      </p:sp>
      <p:sp>
        <p:nvSpPr>
          <p:cNvPr id="9"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900" b="1" i="0">
                <a:solidFill>
                  <a:srgbClr val="005A5B"/>
                </a:solidFill>
                <a:latin typeface="Arial" charset="0"/>
                <a:ea typeface="Arial" charset="0"/>
                <a:cs typeface="Arial" charset="0"/>
              </a:defRPr>
            </a:lvl1pPr>
          </a:lstStyle>
          <a:p>
            <a:fld id="{BD3A08C5-CC68-3947-88A8-A9E34C1A68A7}" type="slidenum">
              <a:rPr lang="en-US" smtClean="0"/>
              <a:pPr/>
              <a:t>‹#›</a:t>
            </a:fld>
            <a:endParaRPr lang="en-US" dirty="0"/>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600" y="5978312"/>
            <a:ext cx="675580" cy="612988"/>
          </a:xfrm>
          <a:prstGeom prst="rect">
            <a:avLst/>
          </a:prstGeom>
        </p:spPr>
      </p:pic>
    </p:spTree>
    <p:extLst>
      <p:ext uri="{BB962C8B-B14F-4D97-AF65-F5344CB8AC3E}">
        <p14:creationId xmlns:p14="http://schemas.microsoft.com/office/powerpoint/2010/main" val="1192876982"/>
      </p:ext>
    </p:extLst>
  </p:cSld>
  <p:clrMap bg1="dk1" tx1="lt1" bg2="dk2" tx2="lt2" accent1="accent1" accent2="accent2" accent3="accent3" accent4="accent4" accent5="accent5" accent6="accent6" hlink="hlink" folHlink="folHlink"/>
  <p:sldLayoutIdLst>
    <p:sldLayoutId id="2147483996" r:id="rId1"/>
    <p:sldLayoutId id="2147483994" r:id="rId2"/>
    <p:sldLayoutId id="2147483997" r:id="rId3"/>
  </p:sldLayoutIdLst>
  <p:hf hdr="0" dt="0"/>
  <p:txStyles>
    <p:titleStyle>
      <a:lvl1pPr algn="l" defTabSz="685800" rtl="0" eaLnBrk="1" latinLnBrk="0" hangingPunct="1">
        <a:lnSpc>
          <a:spcPct val="90000"/>
        </a:lnSpc>
        <a:spcBef>
          <a:spcPct val="0"/>
        </a:spcBef>
        <a:buNone/>
        <a:defRPr sz="3300" kern="1200">
          <a:solidFill>
            <a:srgbClr val="005A5B"/>
          </a:solidFill>
          <a:latin typeface="Gill Sans" charset="0"/>
          <a:ea typeface="Gill Sans" charset="0"/>
          <a:cs typeface="Gill Sans" charset="0"/>
        </a:defRPr>
      </a:lvl1pPr>
    </p:titleStyle>
    <p:bodyStyle>
      <a:lvl1pPr marL="171450" indent="-171450" algn="l" defTabSz="685800" rtl="0" eaLnBrk="1" latinLnBrk="0" hangingPunct="1">
        <a:lnSpc>
          <a:spcPct val="100000"/>
        </a:lnSpc>
        <a:spcBef>
          <a:spcPts val="750"/>
        </a:spcBef>
        <a:spcAft>
          <a:spcPts val="1000"/>
        </a:spcAft>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100000"/>
        </a:lnSpc>
        <a:spcBef>
          <a:spcPts val="375"/>
        </a:spcBef>
        <a:spcAft>
          <a:spcPts val="1000"/>
        </a:spcAft>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100000"/>
        </a:lnSpc>
        <a:spcBef>
          <a:spcPts val="375"/>
        </a:spcBef>
        <a:spcAft>
          <a:spcPts val="1000"/>
        </a:spcAft>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0147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900">
                <a:solidFill>
                  <a:srgbClr val="005A5B">
                    <a:alpha val="45000"/>
                  </a:srgbClr>
                </a:solidFill>
                <a:effectLst>
                  <a:outerShdw sx="1000" sy="1000" algn="ctr" rotWithShape="0">
                    <a:srgbClr val="000000"/>
                  </a:outerShdw>
                </a:effectLst>
                <a:latin typeface="Arial" charset="0"/>
                <a:ea typeface="Arial" charset="0"/>
                <a:cs typeface="Arial" charset="0"/>
              </a:defRPr>
            </a:lvl1pPr>
          </a:lstStyle>
          <a:p>
            <a:r>
              <a:rPr lang="en-US"/>
              <a:t>2/11/2021</a:t>
            </a:r>
            <a:endParaRPr lang="en-US" dirty="0"/>
          </a:p>
        </p:txBody>
      </p:sp>
      <p:sp>
        <p:nvSpPr>
          <p:cNvPr id="8"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900" b="1">
                <a:solidFill>
                  <a:srgbClr val="005A5B">
                    <a:alpha val="45000"/>
                  </a:srgbClr>
                </a:solidFill>
                <a:effectLst>
                  <a:outerShdw sx="1000" sy="1000" algn="ctr" rotWithShape="0">
                    <a:srgbClr val="000000"/>
                  </a:outerShdw>
                </a:effectLst>
                <a:latin typeface="Arial" charset="0"/>
                <a:ea typeface="Arial" charset="0"/>
                <a:cs typeface="Arial" charset="0"/>
              </a:defRPr>
            </a:lvl1pPr>
          </a:lstStyle>
          <a:p>
            <a:r>
              <a:rPr lang="en-US"/>
              <a:t>Veterans Advisory Board 1/11/2024</a:t>
            </a:r>
            <a:endParaRPr lang="en-US" dirty="0"/>
          </a:p>
        </p:txBody>
      </p:sp>
      <p:sp>
        <p:nvSpPr>
          <p:cNvPr id="9"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900" b="1" i="0">
                <a:solidFill>
                  <a:srgbClr val="005A5B">
                    <a:alpha val="45000"/>
                  </a:srgbClr>
                </a:solidFill>
                <a:effectLst>
                  <a:outerShdw sx="1000" sy="1000" algn="ctr" rotWithShape="0">
                    <a:srgbClr val="000000"/>
                  </a:outerShdw>
                </a:effectLst>
                <a:latin typeface="Arial" charset="0"/>
                <a:ea typeface="Arial" charset="0"/>
                <a:cs typeface="Arial" charset="0"/>
              </a:defRPr>
            </a:lvl1pPr>
          </a:lstStyle>
          <a:p>
            <a:fld id="{BD3A08C5-CC68-3947-88A8-A9E34C1A68A7}" type="slidenum">
              <a:rPr lang="en-US" smtClean="0"/>
              <a:pPr/>
              <a:t>‹#›</a:t>
            </a:fld>
            <a:endParaRPr lang="en-US" dirty="0"/>
          </a:p>
        </p:txBody>
      </p:sp>
      <p:pic>
        <p:nvPicPr>
          <p:cNvPr id="12" name="Picture 11"/>
          <p:cNvPicPr>
            <a:picLocks noChangeAspect="1"/>
          </p:cNvPicPr>
          <p:nvPr userDrawn="1"/>
        </p:nvPicPr>
        <p:blipFill>
          <a:blip r:embed="rId7">
            <a:alphaModFix amt="35000"/>
            <a:extLst>
              <a:ext uri="{28A0092B-C50C-407E-A947-70E740481C1C}">
                <a14:useLocalDpi xmlns:a14="http://schemas.microsoft.com/office/drawing/2010/main" val="0"/>
              </a:ext>
            </a:extLst>
          </a:blip>
          <a:stretch>
            <a:fillRect/>
          </a:stretch>
        </p:blipFill>
        <p:spPr>
          <a:xfrm>
            <a:off x="228600" y="5978312"/>
            <a:ext cx="675580" cy="612988"/>
          </a:xfrm>
          <a:prstGeom prst="rect">
            <a:avLst/>
          </a:prstGeom>
        </p:spPr>
      </p:pic>
    </p:spTree>
    <p:extLst>
      <p:ext uri="{BB962C8B-B14F-4D97-AF65-F5344CB8AC3E}">
        <p14:creationId xmlns:p14="http://schemas.microsoft.com/office/powerpoint/2010/main" val="531472105"/>
      </p:ext>
    </p:extLst>
  </p:cSld>
  <p:clrMap bg1="lt1" tx1="dk1" bg2="lt2" tx2="dk2" accent1="accent1" accent2="accent2" accent3="accent3" accent4="accent4" accent5="accent5" accent6="accent6" hlink="hlink" folHlink="folHlink"/>
  <p:sldLayoutIdLst>
    <p:sldLayoutId id="2147484008" r:id="rId1"/>
    <p:sldLayoutId id="2147484007" r:id="rId2"/>
    <p:sldLayoutId id="2147484009" r:id="rId3"/>
    <p:sldLayoutId id="2147484044" r:id="rId4"/>
    <p:sldLayoutId id="2147484045" r:id="rId5"/>
  </p:sldLayoutIdLst>
  <p:hf hdr="0" dt="0"/>
  <p:txStyles>
    <p:titleStyle>
      <a:lvl1pPr algn="l" defTabSz="685800" rtl="0" eaLnBrk="1" latinLnBrk="0" hangingPunct="1">
        <a:lnSpc>
          <a:spcPct val="90000"/>
        </a:lnSpc>
        <a:spcBef>
          <a:spcPct val="0"/>
        </a:spcBef>
        <a:buNone/>
        <a:defRPr sz="3300" kern="1200">
          <a:solidFill>
            <a:srgbClr val="005A5B"/>
          </a:solidFill>
          <a:latin typeface="Gill Sans" charset="0"/>
          <a:ea typeface="Gill Sans" charset="0"/>
          <a:cs typeface="Gill Sans" charset="0"/>
        </a:defRPr>
      </a:lvl1pPr>
    </p:titleStyle>
    <p:bodyStyle>
      <a:lvl1pPr marL="171450" indent="-171450" algn="l" defTabSz="685800" rtl="0" eaLnBrk="1" latinLnBrk="0" hangingPunct="1">
        <a:lnSpc>
          <a:spcPct val="100000"/>
        </a:lnSpc>
        <a:spcBef>
          <a:spcPts val="750"/>
        </a:spcBef>
        <a:spcAft>
          <a:spcPts val="1000"/>
        </a:spcAft>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100000"/>
        </a:lnSpc>
        <a:spcBef>
          <a:spcPts val="375"/>
        </a:spcBef>
        <a:spcAft>
          <a:spcPts val="1000"/>
        </a:spcAft>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100000"/>
        </a:lnSpc>
        <a:spcBef>
          <a:spcPts val="375"/>
        </a:spcBef>
        <a:spcAft>
          <a:spcPts val="1000"/>
        </a:spcAft>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551476"/>
      </p:ext>
    </p:extLst>
  </p:cSld>
  <p:clrMap bg1="lt1" tx1="dk1" bg2="lt2" tx2="dk2" accent1="accent1" accent2="accent2" accent3="accent3" accent4="accent4" accent5="accent5" accent6="accent6" hlink="hlink" folHlink="folHlink"/>
  <p:sldLayoutIdLst>
    <p:sldLayoutId id="2147484017" r:id="rId1"/>
    <p:sldLayoutId id="2147484027" r:id="rId2"/>
    <p:sldLayoutId id="2147484028" r:id="rId3"/>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268937"/>
            <a:ext cx="9144000" cy="603428"/>
          </a:xfrm>
          <a:prstGeom prst="rect">
            <a:avLst/>
          </a:prstGeom>
        </p:spPr>
      </p:pic>
      <p:sp>
        <p:nvSpPr>
          <p:cNvPr id="7" name="Title Placeholder 1"/>
          <p:cNvSpPr>
            <a:spLocks noGrp="1"/>
          </p:cNvSpPr>
          <p:nvPr>
            <p:ph type="title"/>
          </p:nvPr>
        </p:nvSpPr>
        <p:spPr>
          <a:xfrm>
            <a:off x="721896" y="365130"/>
            <a:ext cx="7700210" cy="673024"/>
          </a:xfrm>
          <a:prstGeom prst="rect">
            <a:avLst/>
          </a:prstGeom>
        </p:spPr>
        <p:txBody>
          <a:bodyPr vert="horz" lIns="91440" tIns="45720" rIns="91440" bIns="45720" rtlCol="0" anchor="b">
            <a:normAutofit/>
          </a:bodyPr>
          <a:lstStyle/>
          <a:p>
            <a:r>
              <a:rPr lang="en-US" dirty="0"/>
              <a:t>Click to edit Master title style</a:t>
            </a:r>
          </a:p>
        </p:txBody>
      </p:sp>
      <p:sp>
        <p:nvSpPr>
          <p:cNvPr id="8" name="Text Placeholder 2"/>
          <p:cNvSpPr>
            <a:spLocks noGrp="1"/>
          </p:cNvSpPr>
          <p:nvPr>
            <p:ph type="body" idx="1"/>
          </p:nvPr>
        </p:nvSpPr>
        <p:spPr>
          <a:xfrm>
            <a:off x="721896" y="1210035"/>
            <a:ext cx="7700210" cy="457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900">
                <a:solidFill>
                  <a:srgbClr val="005A5B"/>
                </a:solidFill>
                <a:latin typeface="Arial" charset="0"/>
                <a:ea typeface="Arial" charset="0"/>
                <a:cs typeface="Arial" charset="0"/>
              </a:defRPr>
            </a:lvl1pPr>
          </a:lstStyle>
          <a:p>
            <a:r>
              <a:rPr lang="en-US"/>
              <a:t>2/11/2021</a:t>
            </a:r>
            <a:endParaRPr lang="en-US" dirty="0"/>
          </a:p>
        </p:txBody>
      </p:sp>
      <p:sp>
        <p:nvSpPr>
          <p:cNvPr id="10"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900" b="1">
                <a:solidFill>
                  <a:srgbClr val="005A5B"/>
                </a:solidFill>
                <a:latin typeface="Arial" charset="0"/>
                <a:ea typeface="Arial" charset="0"/>
                <a:cs typeface="Arial" charset="0"/>
              </a:defRPr>
            </a:lvl1pPr>
          </a:lstStyle>
          <a:p>
            <a:r>
              <a:rPr lang="en-US"/>
              <a:t>Veterans Advisory Board 1/11/2024</a:t>
            </a:r>
            <a:endParaRPr lang="en-US" dirty="0"/>
          </a:p>
        </p:txBody>
      </p:sp>
      <p:sp>
        <p:nvSpPr>
          <p:cNvPr id="11"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900" b="1" i="0">
                <a:solidFill>
                  <a:srgbClr val="005A5B"/>
                </a:solidFill>
                <a:latin typeface="Arial" charset="0"/>
                <a:ea typeface="Arial" charset="0"/>
                <a:cs typeface="Arial" charset="0"/>
              </a:defRPr>
            </a:lvl1pPr>
          </a:lstStyle>
          <a:p>
            <a:fld id="{BD3A08C5-CC68-3947-88A8-A9E34C1A68A7}" type="slidenum">
              <a:rPr lang="en-US" smtClean="0"/>
              <a:pPr/>
              <a:t>‹#›</a:t>
            </a:fld>
            <a:endParaRPr lang="en-US" dirty="0"/>
          </a:p>
        </p:txBody>
      </p:sp>
      <p:pic>
        <p:nvPicPr>
          <p:cNvPr id="12" name="Picture 1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8600" y="5978312"/>
            <a:ext cx="675580" cy="612988"/>
          </a:xfrm>
          <a:prstGeom prst="rect">
            <a:avLst/>
          </a:prstGeom>
        </p:spPr>
      </p:pic>
    </p:spTree>
    <p:extLst>
      <p:ext uri="{BB962C8B-B14F-4D97-AF65-F5344CB8AC3E}">
        <p14:creationId xmlns:p14="http://schemas.microsoft.com/office/powerpoint/2010/main" val="2832551256"/>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Lst>
  <p:hf hdr="0" dt="0"/>
  <p:txStyles>
    <p:titleStyle>
      <a:lvl1pPr algn="l" defTabSz="685800" rtl="0" eaLnBrk="1" latinLnBrk="0" hangingPunct="1">
        <a:lnSpc>
          <a:spcPct val="90000"/>
        </a:lnSpc>
        <a:spcBef>
          <a:spcPct val="0"/>
        </a:spcBef>
        <a:buNone/>
        <a:defRPr sz="2700" kern="1200">
          <a:solidFill>
            <a:schemeClr val="accent1"/>
          </a:solidFill>
          <a:latin typeface="Gill Sans" charset="0"/>
          <a:ea typeface="Gill Sans" charset="0"/>
          <a:cs typeface="Gill Sans" charset="0"/>
        </a:defRPr>
      </a:lvl1pPr>
    </p:titleStyle>
    <p:bodyStyle>
      <a:lvl1pPr marL="171450" indent="-171450" algn="l" defTabSz="685800" rtl="0" eaLnBrk="1" latinLnBrk="0" hangingPunct="1">
        <a:lnSpc>
          <a:spcPct val="100000"/>
        </a:lnSpc>
        <a:spcBef>
          <a:spcPts val="750"/>
        </a:spcBef>
        <a:spcAft>
          <a:spcPts val="1000"/>
        </a:spcAft>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100000"/>
        </a:lnSpc>
        <a:spcBef>
          <a:spcPts val="375"/>
        </a:spcBef>
        <a:spcAft>
          <a:spcPts val="1000"/>
        </a:spcAft>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100000"/>
        </a:lnSpc>
        <a:spcBef>
          <a:spcPts val="375"/>
        </a:spcBef>
        <a:spcAft>
          <a:spcPts val="1000"/>
        </a:spcAft>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p15:clr>
            <a:srgbClr val="F26B43"/>
          </p15:clr>
        </p15:guide>
        <p15:guide id="2" pos="545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bg2">
                    <a:lumMod val="50000"/>
                  </a:schemeClr>
                </a:solidFill>
              </a:defRPr>
            </a:lvl1pPr>
          </a:lstStyle>
          <a:p>
            <a:r>
              <a:rPr lang="en-US" dirty="0"/>
              <a:t>Pitch deck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15113"/>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 id="2147484060" r:id="rId14"/>
    <p:sldLayoutId id="2147484061" r:id="rId15"/>
    <p:sldLayoutId id="2147484062" r:id="rId16"/>
    <p:sldLayoutId id="2147484063" r:id="rId17"/>
    <p:sldLayoutId id="2147484064" r:id="rId18"/>
    <p:sldLayoutId id="2147484065" r:id="rId19"/>
    <p:sldLayoutId id="2147484066" r:id="rId20"/>
    <p:sldLayoutId id="2147484067" r:id="rId21"/>
    <p:sldLayoutId id="2147484068" r:id="rId22"/>
    <p:sldLayoutId id="2147484069" r:id="rId23"/>
    <p:sldLayoutId id="2147484070" r:id="rId24"/>
    <p:sldLayoutId id="2147484071" r:id="rId25"/>
    <p:sldLayoutId id="2147484072" r:id="rId26"/>
    <p:sldLayoutId id="2147484073" r:id="rId27"/>
    <p:sldLayoutId id="2147484074" r:id="rId28"/>
  </p:sldLayoutIdLst>
  <p:hf hdr="0"/>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1920">
          <p15:clr>
            <a:srgbClr val="F26B43"/>
          </p15:clr>
        </p15:guide>
        <p15:guide id="4" pos="5760">
          <p15:clr>
            <a:srgbClr val="F26B43"/>
          </p15:clr>
        </p15:guide>
        <p15:guide id="5" pos="7248">
          <p15:clr>
            <a:srgbClr val="F26B43"/>
          </p15:clr>
        </p15:guide>
        <p15:guide id="6" pos="4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mailto:thp@dva.wa.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23.png"/><Relationship Id="rId4" Type="http://schemas.openxmlformats.org/officeDocument/2006/relationships/hyperlink" Target="http://www.dva.wa.gov/"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dva.wa.gov/news/2022/available-now-brand-new-suicide-prevention-license-plate-emblem" TargetMode="External"/><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hyperlink" Target="https://dva.wa.gov/SP" TargetMode="External"/><Relationship Id="rId4" Type="http://schemas.openxmlformats.org/officeDocument/2006/relationships/hyperlink" Target="mailto:Connect@DVA.wa.g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jeepersmedia/13297674175" TargetMode="External"/><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hyperlink" Target="http://www.facebook.com/wsdva" TargetMode="External"/><Relationship Id="rId7" Type="http://schemas.openxmlformats.org/officeDocument/2006/relationships/hyperlink" Target="https://www.youtube.com/user/WAVeteransAffairs/videos" TargetMode="External"/><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hyperlink" Target="https://www.instagram.com/wsdva" TargetMode="External"/><Relationship Id="rId5" Type="http://schemas.openxmlformats.org/officeDocument/2006/relationships/hyperlink" Target="http://www.linkedin.com/company/Washington-state-department-of-veterans-affairs-recruiting" TargetMode="External"/><Relationship Id="rId4" Type="http://schemas.openxmlformats.org/officeDocument/2006/relationships/hyperlink" Target="https://twitter.com/wdva"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43.xml"/><Relationship Id="rId1" Type="http://schemas.openxmlformats.org/officeDocument/2006/relationships/video" Target="https://www.youtube.com/embed/9iCgTDUwa0M?feature=oembed"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hyperlink" Target="mailto:chris@evergreenmemorialgardens.com" TargetMode="Externa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1.xml"/><Relationship Id="rId5" Type="http://schemas.openxmlformats.org/officeDocument/2006/relationships/hyperlink" Target="mailto:solomon.gilbert@dva.wa.gov" TargetMode="External"/><Relationship Id="rId4" Type="http://schemas.openxmlformats.org/officeDocument/2006/relationships/hyperlink" Target="mailto:DavidP@dva.wa.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1896" y="1237534"/>
            <a:ext cx="8069642" cy="4797505"/>
          </a:xfrm>
        </p:spPr>
        <p:txBody>
          <a:bodyPr>
            <a:normAutofit fontScale="77500" lnSpcReduction="20000"/>
          </a:bodyPr>
          <a:lstStyle/>
          <a:p>
            <a:pPr marL="514350" indent="-514350">
              <a:buFont typeface="+mj-lt"/>
              <a:buAutoNum type="romanUcPeriod"/>
            </a:pPr>
            <a:r>
              <a:rPr lang="en-US" dirty="0"/>
              <a:t>Call to Order, Pledge, Invocation, Roll Call</a:t>
            </a:r>
          </a:p>
          <a:p>
            <a:pPr marL="514350" indent="-514350">
              <a:buFont typeface="+mj-lt"/>
              <a:buAutoNum type="romanUcPeriod"/>
            </a:pPr>
            <a:r>
              <a:rPr lang="en-US" dirty="0"/>
              <a:t>Approval of December 14, 2023 minutes (action)</a:t>
            </a:r>
          </a:p>
          <a:p>
            <a:pPr marL="514350" indent="-514350">
              <a:buFont typeface="+mj-lt"/>
              <a:buAutoNum type="romanUcPeriod"/>
            </a:pPr>
            <a:r>
              <a:rPr lang="en-US" dirty="0"/>
              <a:t>Committee Reports (info and action)</a:t>
            </a:r>
          </a:p>
          <a:p>
            <a:pPr marL="514350" indent="-514350">
              <a:buFont typeface="+mj-lt"/>
              <a:buAutoNum type="romanUcPeriod"/>
            </a:pPr>
            <a:r>
              <a:rPr lang="en-US" dirty="0"/>
              <a:t>WDVA Update (info)</a:t>
            </a:r>
          </a:p>
          <a:p>
            <a:pPr marL="514350" indent="-514350">
              <a:buFont typeface="+mj-lt"/>
              <a:buAutoNum type="romanUcPeriod"/>
            </a:pPr>
            <a:r>
              <a:rPr lang="en-US" dirty="0"/>
              <a:t>Burial Benefits and Costs (info)</a:t>
            </a:r>
          </a:p>
          <a:p>
            <a:pPr marL="514350" indent="-514350">
              <a:buFont typeface="+mj-lt"/>
              <a:buAutoNum type="romanUcPeriod"/>
            </a:pPr>
            <a:r>
              <a:rPr lang="en-US" dirty="0"/>
              <a:t>November 2023 Contractor and Fund Reports (info)</a:t>
            </a:r>
          </a:p>
          <a:p>
            <a:pPr marL="514350" indent="-514350">
              <a:buFont typeface="+mj-lt"/>
              <a:buAutoNum type="romanUcPeriod"/>
            </a:pPr>
            <a:r>
              <a:rPr lang="en-US" dirty="0"/>
              <a:t>Veterans Assistance Center updates (info)</a:t>
            </a:r>
          </a:p>
          <a:p>
            <a:pPr marL="514350" indent="-514350">
              <a:buFont typeface="+mj-lt"/>
              <a:buAutoNum type="romanUcPeriod"/>
            </a:pPr>
            <a:r>
              <a:rPr lang="en-US" dirty="0"/>
              <a:t>Old Business (info)</a:t>
            </a:r>
          </a:p>
          <a:p>
            <a:pPr marL="514350" indent="-514350">
              <a:buFont typeface="+mj-lt"/>
              <a:buAutoNum type="romanUcPeriod"/>
            </a:pPr>
            <a:r>
              <a:rPr lang="en-US" dirty="0"/>
              <a:t>New Business (info)</a:t>
            </a:r>
          </a:p>
          <a:p>
            <a:pPr marL="514350" indent="-514350">
              <a:buFont typeface="+mj-lt"/>
              <a:buAutoNum type="romanUcPeriod"/>
            </a:pPr>
            <a:r>
              <a:rPr lang="en-US" dirty="0"/>
              <a:t>Open Forum (info)</a:t>
            </a:r>
          </a:p>
          <a:p>
            <a:pPr marL="514350" indent="-514350">
              <a:buFont typeface="+mj-lt"/>
              <a:buAutoNum type="romanUcPeriod"/>
            </a:pPr>
            <a:r>
              <a:rPr lang="en-US" dirty="0"/>
              <a:t>Adjourn</a:t>
            </a:r>
          </a:p>
          <a:p>
            <a:endParaRPr lang="en-US" dirty="0"/>
          </a:p>
        </p:txBody>
      </p:sp>
      <p:sp>
        <p:nvSpPr>
          <p:cNvPr id="13" name="Title 12"/>
          <p:cNvSpPr>
            <a:spLocks noGrp="1"/>
          </p:cNvSpPr>
          <p:nvPr>
            <p:ph type="title"/>
          </p:nvPr>
        </p:nvSpPr>
        <p:spPr/>
        <p:txBody>
          <a:bodyPr/>
          <a:lstStyle/>
          <a:p>
            <a:r>
              <a:rPr lang="en-US" b="1" dirty="0"/>
              <a:t>VAB Agenda – January 11, 2024</a:t>
            </a:r>
          </a:p>
        </p:txBody>
      </p:sp>
      <p:sp>
        <p:nvSpPr>
          <p:cNvPr id="6" name="Footer Placeholder 5"/>
          <p:cNvSpPr>
            <a:spLocks noGrp="1"/>
          </p:cNvSpPr>
          <p:nvPr>
            <p:ph type="ftr" sz="quarter" idx="17"/>
          </p:nvPr>
        </p:nvSpPr>
        <p:spPr/>
        <p:txBody>
          <a:bodyPr/>
          <a:lstStyle/>
          <a:p>
            <a:r>
              <a:rPr lang="en-US"/>
              <a:t>Veterans Advisory Board 1/11/2024</a:t>
            </a:r>
            <a:endParaRPr lang="en-US" dirty="0"/>
          </a:p>
        </p:txBody>
      </p:sp>
      <p:sp>
        <p:nvSpPr>
          <p:cNvPr id="7" name="Slide Number Placeholder 6"/>
          <p:cNvSpPr>
            <a:spLocks noGrp="1"/>
          </p:cNvSpPr>
          <p:nvPr>
            <p:ph type="sldNum" sz="quarter" idx="18"/>
          </p:nvPr>
        </p:nvSpPr>
        <p:spPr/>
        <p:txBody>
          <a:bodyPr/>
          <a:lstStyle/>
          <a:p>
            <a:fld id="{BD3A08C5-CC68-3947-88A8-A9E34C1A68A7}" type="slidenum">
              <a:rPr lang="en-US" smtClean="0"/>
              <a:pPr/>
              <a:t>1</a:t>
            </a:fld>
            <a:endParaRPr lang="en-US" dirty="0"/>
          </a:p>
        </p:txBody>
      </p:sp>
    </p:spTree>
    <p:extLst>
      <p:ext uri="{BB962C8B-B14F-4D97-AF65-F5344CB8AC3E}">
        <p14:creationId xmlns:p14="http://schemas.microsoft.com/office/powerpoint/2010/main" val="1128059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2" name="Rectangle 1">
            <a:extLst>
              <a:ext uri="{FF2B5EF4-FFF2-40B4-BE49-F238E27FC236}">
                <a16:creationId xmlns:a16="http://schemas.microsoft.com/office/drawing/2014/main" id="{60502638-C8C4-5815-0F67-74C05F373343}"/>
              </a:ext>
            </a:extLst>
          </p:cNvPr>
          <p:cNvSpPr>
            <a:spLocks noChangeArrowheads="1"/>
          </p:cNvSpPr>
          <p:nvPr/>
        </p:nvSpPr>
        <p:spPr bwMode="auto">
          <a:xfrm>
            <a:off x="1537854" y="857250"/>
            <a:ext cx="606829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b="1" cap="small" dirty="0">
                <a:solidFill>
                  <a:srgbClr val="800000"/>
                </a:solidFill>
                <a:latin typeface="Cambria" panose="02040503050406030204" pitchFamily="18" charset="0"/>
              </a:rPr>
              <a:t>Transitional Housing Program (THP)</a:t>
            </a:r>
            <a:endParaRPr lang="en-US" altLang="en-US" b="1" cap="small" dirty="0">
              <a:solidFill>
                <a:srgbClr val="800000"/>
              </a:solidFill>
              <a:latin typeface="Cambria" panose="02040503050406030204" pitchFamily="18" charset="0"/>
            </a:endParaRPr>
          </a:p>
        </p:txBody>
      </p:sp>
      <p:sp>
        <p:nvSpPr>
          <p:cNvPr id="3" name="Rectangle 2">
            <a:extLst>
              <a:ext uri="{FF2B5EF4-FFF2-40B4-BE49-F238E27FC236}">
                <a16:creationId xmlns:a16="http://schemas.microsoft.com/office/drawing/2014/main" id="{033E5C90-03AD-D7D6-57B9-D870C4F08A5F}"/>
              </a:ext>
            </a:extLst>
          </p:cNvPr>
          <p:cNvSpPr/>
          <p:nvPr/>
        </p:nvSpPr>
        <p:spPr>
          <a:xfrm>
            <a:off x="778232" y="1529515"/>
            <a:ext cx="3945842" cy="2031325"/>
          </a:xfrm>
          <a:prstGeom prst="rect">
            <a:avLst/>
          </a:prstGeom>
        </p:spPr>
        <p:txBody>
          <a:bodyPr wrap="square" lIns="68580" tIns="34290" rIns="68580" bIns="34290" anchor="t">
            <a:spAutoFit/>
          </a:bodyPr>
          <a:lstStyle/>
          <a:p>
            <a:r>
              <a:rPr lang="en-US" sz="1500" dirty="0">
                <a:latin typeface="Cambria"/>
                <a:ea typeface="Cambria"/>
              </a:rPr>
              <a:t>Transitional housing facilities in</a:t>
            </a:r>
            <a:r>
              <a:rPr lang="en-US" sz="1500" b="1" dirty="0">
                <a:solidFill>
                  <a:srgbClr val="363636"/>
                </a:solidFill>
                <a:latin typeface="Cambria"/>
                <a:ea typeface="Cambria"/>
              </a:rPr>
              <a:t> </a:t>
            </a:r>
            <a:r>
              <a:rPr lang="en-US" sz="1500" b="1" dirty="0">
                <a:solidFill>
                  <a:schemeClr val="accent5">
                    <a:lumMod val="50000"/>
                  </a:schemeClr>
                </a:solidFill>
                <a:latin typeface="Cambria"/>
                <a:ea typeface="Cambria"/>
              </a:rPr>
              <a:t>Port Orchard</a:t>
            </a:r>
            <a:r>
              <a:rPr lang="en-US" sz="1500" b="1" dirty="0">
                <a:solidFill>
                  <a:srgbClr val="C00000"/>
                </a:solidFill>
                <a:latin typeface="Cambria"/>
                <a:ea typeface="Cambria"/>
              </a:rPr>
              <a:t> </a:t>
            </a:r>
            <a:r>
              <a:rPr lang="en-US" sz="1500" dirty="0">
                <a:latin typeface="Cambria"/>
                <a:ea typeface="Cambria"/>
              </a:rPr>
              <a:t>and</a:t>
            </a:r>
            <a:r>
              <a:rPr lang="en-US" sz="1500" dirty="0">
                <a:solidFill>
                  <a:srgbClr val="363636"/>
                </a:solidFill>
                <a:latin typeface="Cambria"/>
                <a:ea typeface="Cambria"/>
              </a:rPr>
              <a:t> </a:t>
            </a:r>
            <a:r>
              <a:rPr lang="en-US" sz="1500" b="1" dirty="0">
                <a:solidFill>
                  <a:schemeClr val="accent5">
                    <a:lumMod val="50000"/>
                  </a:schemeClr>
                </a:solidFill>
                <a:latin typeface="Cambria"/>
                <a:ea typeface="Cambria"/>
              </a:rPr>
              <a:t>Orting</a:t>
            </a:r>
            <a:r>
              <a:rPr lang="en-US" sz="1500" b="1" dirty="0">
                <a:solidFill>
                  <a:srgbClr val="363636"/>
                </a:solidFill>
                <a:latin typeface="Cambria"/>
                <a:ea typeface="Cambria"/>
              </a:rPr>
              <a:t> </a:t>
            </a:r>
            <a:r>
              <a:rPr lang="en-US" sz="1500" dirty="0">
                <a:latin typeface="Cambria"/>
                <a:ea typeface="Cambria"/>
              </a:rPr>
              <a:t>help veterans in need with stable housing, vocational rehabilitation, and employment.</a:t>
            </a:r>
            <a:br>
              <a:rPr lang="en-US" sz="1500" dirty="0">
                <a:latin typeface="Cambria"/>
                <a:ea typeface="Cambria"/>
              </a:rPr>
            </a:br>
            <a:endParaRPr lang="en-US" sz="750" dirty="0">
              <a:latin typeface="Cambria"/>
              <a:ea typeface="Cambria"/>
            </a:endParaRPr>
          </a:p>
          <a:p>
            <a:r>
              <a:rPr lang="en-US" sz="1500" dirty="0">
                <a:latin typeface="Cambria"/>
                <a:ea typeface="Cambria"/>
              </a:rPr>
              <a:t>Veterans are surrounded with supportive staff and wrap-around services that lead to successful program completion and their return to the community.</a:t>
            </a:r>
          </a:p>
        </p:txBody>
      </p:sp>
      <p:cxnSp>
        <p:nvCxnSpPr>
          <p:cNvPr id="4" name="Straight Connector 3">
            <a:extLst>
              <a:ext uri="{FF2B5EF4-FFF2-40B4-BE49-F238E27FC236}">
                <a16:creationId xmlns:a16="http://schemas.microsoft.com/office/drawing/2014/main" id="{FA8EB9FA-7EAD-5967-FE2B-966AB971AF23}"/>
              </a:ext>
            </a:extLst>
          </p:cNvPr>
          <p:cNvCxnSpPr/>
          <p:nvPr/>
        </p:nvCxnSpPr>
        <p:spPr>
          <a:xfrm>
            <a:off x="4724074" y="1342702"/>
            <a:ext cx="0" cy="3741516"/>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8">
            <a:extLst>
              <a:ext uri="{FF2B5EF4-FFF2-40B4-BE49-F238E27FC236}">
                <a16:creationId xmlns:a16="http://schemas.microsoft.com/office/drawing/2014/main" id="{1DA95745-B8E4-E7E3-B971-8E0765BABB45}"/>
              </a:ext>
            </a:extLst>
          </p:cNvPr>
          <p:cNvSpPr>
            <a:spLocks noChangeArrowheads="1"/>
          </p:cNvSpPr>
          <p:nvPr/>
        </p:nvSpPr>
        <p:spPr bwMode="auto">
          <a:xfrm>
            <a:off x="4858402" y="1500187"/>
            <a:ext cx="3417428" cy="365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t"/>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sz="1350" b="1" dirty="0">
                <a:latin typeface="Cambria"/>
                <a:ea typeface="Cambria"/>
              </a:rPr>
              <a:t>Building 10 in Port Orchard - </a:t>
            </a:r>
            <a:r>
              <a:rPr lang="en-US" altLang="en-US" sz="1350" b="1" dirty="0">
                <a:solidFill>
                  <a:srgbClr val="000000"/>
                </a:solidFill>
                <a:latin typeface="Cambria"/>
                <a:ea typeface="Cambria"/>
              </a:rPr>
              <a:t> </a:t>
            </a:r>
            <a:r>
              <a:rPr lang="en-US" altLang="en-US" sz="1350" b="1" dirty="0">
                <a:latin typeface="Cambria"/>
                <a:ea typeface="Cambria"/>
              </a:rPr>
              <a:t>48 Beds</a:t>
            </a:r>
          </a:p>
          <a:p>
            <a:r>
              <a:rPr lang="en-US" altLang="en-US" sz="1350" b="1" dirty="0">
                <a:latin typeface="Cambria"/>
                <a:ea typeface="Cambria"/>
              </a:rPr>
              <a:t>Roosevelt Barracks / Betsy Ross in Orting </a:t>
            </a:r>
            <a:endParaRPr lang="en-US" altLang="en-US" sz="1350" b="1" dirty="0">
              <a:latin typeface="Cambria" panose="02040503050406030204" pitchFamily="18" charset="0"/>
              <a:ea typeface="Cambria"/>
            </a:endParaRPr>
          </a:p>
          <a:p>
            <a:pPr lvl="1"/>
            <a:r>
              <a:rPr lang="en-US" altLang="en-US" sz="1350" b="1" dirty="0">
                <a:latin typeface="Cambria"/>
                <a:ea typeface="Cambria"/>
              </a:rPr>
              <a:t>52 Beds </a:t>
            </a:r>
            <a:r>
              <a:rPr lang="en-US" altLang="en-US" sz="1350" dirty="0">
                <a:latin typeface="Cambria"/>
                <a:ea typeface="Cambria"/>
              </a:rPr>
              <a:t>in Roosevelt Barracks</a:t>
            </a:r>
          </a:p>
          <a:p>
            <a:pPr lvl="1"/>
            <a:r>
              <a:rPr lang="en-US" altLang="en-US" sz="1350" b="1" dirty="0">
                <a:latin typeface="Cambria"/>
                <a:ea typeface="Cambria"/>
              </a:rPr>
              <a:t>10 Beds </a:t>
            </a:r>
            <a:r>
              <a:rPr lang="en-US" altLang="en-US" sz="1350" dirty="0">
                <a:latin typeface="Cambria"/>
                <a:ea typeface="Cambria"/>
              </a:rPr>
              <a:t>in Betsy Ross which are </a:t>
            </a:r>
            <a:r>
              <a:rPr lang="en-US" sz="1350" dirty="0">
                <a:latin typeface="Cambria"/>
                <a:ea typeface="Cambria"/>
              </a:rPr>
              <a:t>dedicated for women veterans</a:t>
            </a:r>
          </a:p>
          <a:p>
            <a:pPr lvl="1"/>
            <a:r>
              <a:rPr lang="en-US" sz="1350" b="1" dirty="0">
                <a:latin typeface="Cambria"/>
                <a:ea typeface="Cambria"/>
              </a:rPr>
              <a:t>20 Beds </a:t>
            </a:r>
            <a:r>
              <a:rPr lang="en-US" sz="1350" dirty="0">
                <a:latin typeface="Cambria"/>
                <a:ea typeface="Cambria"/>
              </a:rPr>
              <a:t>Contract Residential Shelter</a:t>
            </a:r>
            <a:br>
              <a:rPr lang="en-US" sz="1350" dirty="0">
                <a:latin typeface="Cambria"/>
                <a:ea typeface="Cambria"/>
              </a:rPr>
            </a:br>
            <a:endParaRPr lang="en-US" sz="825" dirty="0">
              <a:latin typeface="Cambria"/>
              <a:ea typeface="Cambria"/>
            </a:endParaRPr>
          </a:p>
          <a:p>
            <a:pPr marL="0" indent="0">
              <a:buNone/>
            </a:pPr>
            <a:r>
              <a:rPr lang="en-US" altLang="en-US" sz="1350" b="1" dirty="0">
                <a:latin typeface="Cambria"/>
                <a:ea typeface="Cambria"/>
              </a:rPr>
              <a:t>Program Goals include:</a:t>
            </a:r>
          </a:p>
          <a:p>
            <a:r>
              <a:rPr lang="en-US" sz="1350" dirty="0">
                <a:latin typeface="Cambria"/>
                <a:ea typeface="Cambria"/>
              </a:rPr>
              <a:t>Increased residential stability</a:t>
            </a:r>
          </a:p>
          <a:p>
            <a:r>
              <a:rPr lang="en-US" sz="1350" dirty="0">
                <a:latin typeface="Cambria"/>
                <a:ea typeface="Cambria"/>
              </a:rPr>
              <a:t>Greater self-determination</a:t>
            </a:r>
          </a:p>
          <a:p>
            <a:r>
              <a:rPr lang="en-US" sz="1350" dirty="0">
                <a:latin typeface="Cambria"/>
                <a:ea typeface="Cambria"/>
              </a:rPr>
              <a:t>Increased skill level and income potential</a:t>
            </a:r>
            <a:endParaRPr lang="en-US" altLang="en-US" sz="1350" dirty="0">
              <a:latin typeface="Cambria"/>
              <a:ea typeface="Cambria"/>
            </a:endParaRPr>
          </a:p>
        </p:txBody>
      </p:sp>
      <p:sp>
        <p:nvSpPr>
          <p:cNvPr id="7" name="Rectangle 6">
            <a:extLst>
              <a:ext uri="{FF2B5EF4-FFF2-40B4-BE49-F238E27FC236}">
                <a16:creationId xmlns:a16="http://schemas.microsoft.com/office/drawing/2014/main" id="{80F10262-1F43-7CE1-2B37-EA030ACB8074}"/>
              </a:ext>
            </a:extLst>
          </p:cNvPr>
          <p:cNvSpPr/>
          <p:nvPr/>
        </p:nvSpPr>
        <p:spPr>
          <a:xfrm>
            <a:off x="4858402" y="4427595"/>
            <a:ext cx="3749039" cy="1477328"/>
          </a:xfrm>
          <a:prstGeom prst="rect">
            <a:avLst/>
          </a:prstGeom>
        </p:spPr>
        <p:txBody>
          <a:bodyPr wrap="square">
            <a:spAutoFit/>
          </a:bodyPr>
          <a:lstStyle/>
          <a:p>
            <a:r>
              <a:rPr lang="en-US" sz="900" b="1" dirty="0"/>
              <a:t>Contact THP, Monday - Friday 8:30-4:30, at 360-895-4371</a:t>
            </a:r>
          </a:p>
          <a:p>
            <a:r>
              <a:rPr lang="en-US" sz="900" b="1" dirty="0"/>
              <a:t>Or THP staff at:</a:t>
            </a:r>
            <a:br>
              <a:rPr lang="en-US" sz="900" b="1" dirty="0"/>
            </a:br>
            <a:r>
              <a:rPr lang="en-US" sz="900" b="1" dirty="0"/>
              <a:t>Building 10: Port Orchard, WA</a:t>
            </a:r>
          </a:p>
          <a:p>
            <a:r>
              <a:rPr lang="en-US" sz="900" b="1" dirty="0"/>
              <a:t>Phone: 360-895-4371</a:t>
            </a:r>
          </a:p>
          <a:p>
            <a:r>
              <a:rPr lang="en-US" sz="900" b="1" dirty="0"/>
              <a:t>Fax: 360-895-4451</a:t>
            </a:r>
          </a:p>
          <a:p>
            <a:r>
              <a:rPr lang="en-US" sz="900" b="1" dirty="0"/>
              <a:t>Roosevelt Barracks:  Orting, WA</a:t>
            </a:r>
          </a:p>
          <a:p>
            <a:r>
              <a:rPr lang="en-US" sz="900" b="1" dirty="0"/>
              <a:t>Phone: 253-263-0735</a:t>
            </a:r>
          </a:p>
          <a:p>
            <a:r>
              <a:rPr lang="en-US" sz="900" b="1" dirty="0"/>
              <a:t>Fax: 360-893-5623</a:t>
            </a:r>
          </a:p>
          <a:p>
            <a:br>
              <a:rPr lang="en-US" sz="900" b="1" dirty="0"/>
            </a:br>
            <a:r>
              <a:rPr lang="en-US" sz="900" b="1" dirty="0"/>
              <a:t>Email:  </a:t>
            </a:r>
            <a:r>
              <a:rPr lang="en-US" sz="900" b="1" dirty="0">
                <a:solidFill>
                  <a:srgbClr val="0070C0"/>
                </a:solidFill>
                <a:hlinkClick r:id="rId4">
                  <a:extLst>
                    <a:ext uri="{A12FA001-AC4F-418D-AE19-62706E023703}">
                      <ahyp:hlinkClr xmlns:ahyp="http://schemas.microsoft.com/office/drawing/2018/hyperlinkcolor" val="tx"/>
                    </a:ext>
                  </a:extLst>
                </a:hlinkClick>
              </a:rPr>
              <a:t>thp@dva.wa.gov</a:t>
            </a:r>
            <a:endParaRPr lang="en-US" sz="1350" dirty="0"/>
          </a:p>
        </p:txBody>
      </p:sp>
      <p:pic>
        <p:nvPicPr>
          <p:cNvPr id="10" name="Picture 9">
            <a:extLst>
              <a:ext uri="{FF2B5EF4-FFF2-40B4-BE49-F238E27FC236}">
                <a16:creationId xmlns:a16="http://schemas.microsoft.com/office/drawing/2014/main" id="{D653FE3C-421D-E868-811A-C67405364F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6724" y="3561271"/>
            <a:ext cx="2158451" cy="1412853"/>
          </a:xfrm>
          <a:prstGeom prst="rect">
            <a:avLst/>
          </a:prstGeom>
          <a:ln w="31750">
            <a:solidFill>
              <a:schemeClr val="bg1"/>
            </a:solidFill>
          </a:ln>
          <a:effectLst>
            <a:outerShdw blurRad="50800" dist="88900" dir="2700000" algn="tl" rotWithShape="0">
              <a:prstClr val="black">
                <a:alpha val="40000"/>
              </a:prstClr>
            </a:outerShdw>
          </a:effectLst>
        </p:spPr>
      </p:pic>
      <p:pic>
        <p:nvPicPr>
          <p:cNvPr id="12" name="Picture 11">
            <a:extLst>
              <a:ext uri="{FF2B5EF4-FFF2-40B4-BE49-F238E27FC236}">
                <a16:creationId xmlns:a16="http://schemas.microsoft.com/office/drawing/2014/main" id="{FEC205B6-D31C-B211-C56F-2092516118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52412" y="4503371"/>
            <a:ext cx="2233187" cy="1302692"/>
          </a:xfrm>
          <a:prstGeom prst="rect">
            <a:avLst/>
          </a:prstGeom>
          <a:ln w="317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1812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2" name="Rectangle 7">
            <a:extLst>
              <a:ext uri="{FF2B5EF4-FFF2-40B4-BE49-F238E27FC236}">
                <a16:creationId xmlns:a16="http://schemas.microsoft.com/office/drawing/2014/main" id="{1F35DF4D-A869-14AE-3645-9D9384DA9332}"/>
              </a:ext>
            </a:extLst>
          </p:cNvPr>
          <p:cNvSpPr>
            <a:spLocks noChangeArrowheads="1"/>
          </p:cNvSpPr>
          <p:nvPr/>
        </p:nvSpPr>
        <p:spPr bwMode="auto">
          <a:xfrm>
            <a:off x="1766524" y="792079"/>
            <a:ext cx="606829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cap="small" dirty="0">
                <a:solidFill>
                  <a:srgbClr val="800000"/>
                </a:solidFill>
                <a:latin typeface="Cambria" panose="02040503050406030204" pitchFamily="18" charset="0"/>
              </a:rPr>
              <a:t>State Veterans Cemetery</a:t>
            </a:r>
            <a:endParaRPr lang="en-US" altLang="en-US" sz="3000" cap="small" dirty="0">
              <a:solidFill>
                <a:schemeClr val="tx2"/>
              </a:solidFill>
              <a:latin typeface="Cambria" panose="02040503050406030204" pitchFamily="18" charset="0"/>
            </a:endParaRPr>
          </a:p>
        </p:txBody>
      </p:sp>
      <p:sp>
        <p:nvSpPr>
          <p:cNvPr id="8" name="Rectangle 7">
            <a:extLst>
              <a:ext uri="{FF2B5EF4-FFF2-40B4-BE49-F238E27FC236}">
                <a16:creationId xmlns:a16="http://schemas.microsoft.com/office/drawing/2014/main" id="{5346EDB2-C184-4C97-E8B9-2D46CE744C2E}"/>
              </a:ext>
            </a:extLst>
          </p:cNvPr>
          <p:cNvSpPr/>
          <p:nvPr/>
        </p:nvSpPr>
        <p:spPr>
          <a:xfrm>
            <a:off x="745197" y="2937110"/>
            <a:ext cx="2403987" cy="369332"/>
          </a:xfrm>
          <a:prstGeom prst="rect">
            <a:avLst/>
          </a:prstGeom>
        </p:spPr>
        <p:txBody>
          <a:bodyPr wrap="square">
            <a:spAutoFit/>
          </a:bodyPr>
          <a:lstStyle/>
          <a:p>
            <a:pPr algn="ctr"/>
            <a:r>
              <a:rPr lang="en-US" sz="900" b="1" dirty="0"/>
              <a:t>21702 West Espanola Rd </a:t>
            </a:r>
          </a:p>
          <a:p>
            <a:pPr algn="ctr"/>
            <a:r>
              <a:rPr lang="en-US" sz="900" b="1" dirty="0"/>
              <a:t>Medical Lake, WA</a:t>
            </a:r>
          </a:p>
        </p:txBody>
      </p:sp>
      <p:sp>
        <p:nvSpPr>
          <p:cNvPr id="9" name="Rectangle 8">
            <a:extLst>
              <a:ext uri="{FF2B5EF4-FFF2-40B4-BE49-F238E27FC236}">
                <a16:creationId xmlns:a16="http://schemas.microsoft.com/office/drawing/2014/main" id="{E7A692C4-DAE2-9378-CFC1-4DE71497EAB6}"/>
              </a:ext>
            </a:extLst>
          </p:cNvPr>
          <p:cNvSpPr/>
          <p:nvPr/>
        </p:nvSpPr>
        <p:spPr>
          <a:xfrm>
            <a:off x="3361649" y="1364843"/>
            <a:ext cx="5125645" cy="1728294"/>
          </a:xfrm>
          <a:prstGeom prst="rect">
            <a:avLst/>
          </a:prstGeom>
        </p:spPr>
        <p:txBody>
          <a:bodyPr wrap="square">
            <a:spAutoFit/>
          </a:bodyPr>
          <a:lstStyle/>
          <a:p>
            <a:endParaRPr lang="en-US" sz="506" dirty="0"/>
          </a:p>
          <a:p>
            <a:r>
              <a:rPr lang="en-US" dirty="0">
                <a:latin typeface="Cambria" panose="02040503050406030204" pitchFamily="18" charset="0"/>
                <a:ea typeface="Cambria" panose="02040503050406030204" pitchFamily="18" charset="0"/>
              </a:rPr>
              <a:t>Located in Medical Lake, WA the cemetery has a committal service shelter, and provides for casketed burial, columbarium niches, and burial plots to support cremations, as well as a scatter garden.</a:t>
            </a:r>
          </a:p>
          <a:p>
            <a:endParaRPr lang="en-US" sz="1125" dirty="0"/>
          </a:p>
        </p:txBody>
      </p:sp>
      <p:sp>
        <p:nvSpPr>
          <p:cNvPr id="10" name="TextBox 9">
            <a:extLst>
              <a:ext uri="{FF2B5EF4-FFF2-40B4-BE49-F238E27FC236}">
                <a16:creationId xmlns:a16="http://schemas.microsoft.com/office/drawing/2014/main" id="{D150004C-C30D-7D7F-10A7-E979A77FE5FF}"/>
              </a:ext>
            </a:extLst>
          </p:cNvPr>
          <p:cNvSpPr txBox="1"/>
          <p:nvPr/>
        </p:nvSpPr>
        <p:spPr>
          <a:xfrm>
            <a:off x="962828" y="3268511"/>
            <a:ext cx="7675684"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Eligibility mirrors that of the U.S. Department of Veterans Affairs Cemeteries.</a:t>
            </a:r>
          </a:p>
        </p:txBody>
      </p:sp>
      <p:sp>
        <p:nvSpPr>
          <p:cNvPr id="11" name="Rectangle 10">
            <a:extLst>
              <a:ext uri="{FF2B5EF4-FFF2-40B4-BE49-F238E27FC236}">
                <a16:creationId xmlns:a16="http://schemas.microsoft.com/office/drawing/2014/main" id="{56D8F8F8-C8D5-D776-F0BD-0C949A93A1CB}"/>
              </a:ext>
            </a:extLst>
          </p:cNvPr>
          <p:cNvSpPr/>
          <p:nvPr/>
        </p:nvSpPr>
        <p:spPr>
          <a:xfrm>
            <a:off x="1624681" y="3670614"/>
            <a:ext cx="6351977" cy="1327286"/>
          </a:xfrm>
          <a:prstGeom prst="rect">
            <a:avLst/>
          </a:prstGeom>
          <a:solidFill>
            <a:srgbClr val="F2F7FC">
              <a:alpha val="74118"/>
            </a:srgbClr>
          </a:solidFill>
        </p:spPr>
        <p:txBody>
          <a:bodyPr wrap="square" lIns="68580" tIns="34290" rIns="68580" bIns="34290" anchor="t">
            <a:spAutoFit/>
          </a:bodyPr>
          <a:lstStyle/>
          <a:p>
            <a:r>
              <a:rPr lang="en-US" sz="1500" b="1" dirty="0">
                <a:latin typeface="Cambria" panose="02040503050406030204" pitchFamily="18" charset="0"/>
                <a:ea typeface="Cambria" panose="02040503050406030204" pitchFamily="18" charset="0"/>
              </a:rPr>
              <a:t>Armed Forces License Plates help support the State Veterans Cemetery</a:t>
            </a:r>
          </a:p>
          <a:p>
            <a:r>
              <a:rPr lang="en-US" sz="1500" b="1" dirty="0">
                <a:solidFill>
                  <a:schemeClr val="accent5">
                    <a:lumMod val="50000"/>
                  </a:schemeClr>
                </a:solidFill>
                <a:latin typeface="Cambria" panose="02040503050406030204" pitchFamily="18" charset="0"/>
                <a:ea typeface="Cambria" panose="02040503050406030204" pitchFamily="18" charset="0"/>
              </a:rPr>
              <a:t>$28</a:t>
            </a:r>
            <a:r>
              <a:rPr lang="en-US" sz="1500" b="1" dirty="0">
                <a:solidFill>
                  <a:srgbClr val="C00000"/>
                </a:solidFill>
                <a:latin typeface="Cambria" panose="02040503050406030204" pitchFamily="18" charset="0"/>
                <a:ea typeface="Cambria" panose="02040503050406030204" pitchFamily="18" charset="0"/>
              </a:rPr>
              <a:t> </a:t>
            </a:r>
            <a:r>
              <a:rPr lang="en-US" sz="1500" dirty="0">
                <a:latin typeface="Cambria" panose="02040503050406030204" pitchFamily="18" charset="0"/>
                <a:ea typeface="Cambria" panose="02040503050406030204" pitchFamily="18" charset="0"/>
              </a:rPr>
              <a:t>from the sale or renewal of each Armed Forces License Plate are directed to operating and maintaining the state veteran’s cemetery, and to providing programs, and services for veterans without homes, and other activities that benefit veterans</a:t>
            </a:r>
            <a:endParaRPr lang="en-US" sz="1500" dirty="0">
              <a:latin typeface="Cambria" panose="02040503050406030204" pitchFamily="18" charset="0"/>
              <a:ea typeface="Cambria" panose="02040503050406030204" pitchFamily="18" charset="0"/>
              <a:cs typeface="Calibri"/>
            </a:endParaRPr>
          </a:p>
          <a:p>
            <a:endParaRPr lang="en-US" sz="675" b="1" dirty="0"/>
          </a:p>
        </p:txBody>
      </p:sp>
      <p:pic>
        <p:nvPicPr>
          <p:cNvPr id="12" name="Picture 4" descr="aflp3d">
            <a:extLst>
              <a:ext uri="{FF2B5EF4-FFF2-40B4-BE49-F238E27FC236}">
                <a16:creationId xmlns:a16="http://schemas.microsoft.com/office/drawing/2014/main" id="{1E3EC7FE-42CE-98E8-7EA5-3C6263ED7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265" y="4823608"/>
            <a:ext cx="6400393" cy="111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390244C-5F3F-0CFA-833F-9DA2208A49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5197" y="1344816"/>
            <a:ext cx="2403987" cy="1551779"/>
          </a:xfrm>
          <a:prstGeom prst="rect">
            <a:avLst/>
          </a:prstGeom>
          <a:ln w="317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1582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2" name="Rectangle 7">
            <a:extLst>
              <a:ext uri="{FF2B5EF4-FFF2-40B4-BE49-F238E27FC236}">
                <a16:creationId xmlns:a16="http://schemas.microsoft.com/office/drawing/2014/main" id="{50CB805D-A2DA-D94E-6FCF-B3F15CB0F0B8}"/>
              </a:ext>
            </a:extLst>
          </p:cNvPr>
          <p:cNvSpPr>
            <a:spLocks noChangeArrowheads="1"/>
          </p:cNvSpPr>
          <p:nvPr/>
        </p:nvSpPr>
        <p:spPr bwMode="auto">
          <a:xfrm>
            <a:off x="1537854" y="789970"/>
            <a:ext cx="606829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cap="small" dirty="0">
                <a:solidFill>
                  <a:srgbClr val="800000"/>
                </a:solidFill>
                <a:latin typeface="Cambria" panose="02040503050406030204" pitchFamily="18" charset="0"/>
              </a:rPr>
              <a:t>Veterans Services</a:t>
            </a:r>
            <a:endParaRPr lang="en-US" altLang="en-US" sz="3000" cap="small" dirty="0">
              <a:solidFill>
                <a:schemeClr val="tx2"/>
              </a:solidFill>
              <a:latin typeface="Cambria" panose="02040503050406030204" pitchFamily="18" charset="0"/>
            </a:endParaRPr>
          </a:p>
        </p:txBody>
      </p:sp>
      <p:sp>
        <p:nvSpPr>
          <p:cNvPr id="3" name="Rectangle 8">
            <a:extLst>
              <a:ext uri="{FF2B5EF4-FFF2-40B4-BE49-F238E27FC236}">
                <a16:creationId xmlns:a16="http://schemas.microsoft.com/office/drawing/2014/main" id="{F79FB68A-22E0-6459-ED49-FBF664F5A57E}"/>
              </a:ext>
            </a:extLst>
          </p:cNvPr>
          <p:cNvSpPr>
            <a:spLocks noChangeArrowheads="1"/>
          </p:cNvSpPr>
          <p:nvPr/>
        </p:nvSpPr>
        <p:spPr bwMode="auto">
          <a:xfrm>
            <a:off x="1086407" y="1500187"/>
            <a:ext cx="6971186" cy="438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t"/>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en-US" altLang="en-US" sz="1800" b="1" dirty="0">
                <a:solidFill>
                  <a:srgbClr val="002060"/>
                </a:solidFill>
                <a:latin typeface="Cambria" panose="02040503050406030204" pitchFamily="18" charset="0"/>
                <a:ea typeface="Cambria" panose="02040503050406030204" pitchFamily="18" charset="0"/>
              </a:rPr>
              <a:t>Claims Assistance through Veteran Service Officers</a:t>
            </a:r>
          </a:p>
          <a:p>
            <a:pPr marL="429816" lvl="1" indent="-129779"/>
            <a:r>
              <a:rPr lang="en-US" sz="1650" dirty="0">
                <a:latin typeface="Cambria" panose="02040503050406030204" pitchFamily="18" charset="0"/>
                <a:ea typeface="Cambria" panose="02040503050406030204" pitchFamily="18" charset="0"/>
              </a:rPr>
              <a:t>WDVA contracts with 6 Veteran Service Organizations</a:t>
            </a:r>
          </a:p>
          <a:p>
            <a:pPr lvl="2"/>
            <a:r>
              <a:rPr lang="en-US" sz="1350" dirty="0">
                <a:latin typeface="Cambria" panose="02040503050406030204" pitchFamily="18" charset="0"/>
                <a:ea typeface="Cambria" panose="02040503050406030204" pitchFamily="18" charset="0"/>
              </a:rPr>
              <a:t>African American PTSD Association</a:t>
            </a:r>
          </a:p>
          <a:p>
            <a:pPr lvl="2"/>
            <a:r>
              <a:rPr lang="en-US" sz="1350" dirty="0">
                <a:latin typeface="Cambria" panose="02040503050406030204" pitchFamily="18" charset="0"/>
                <a:ea typeface="Cambria" panose="02040503050406030204" pitchFamily="18" charset="0"/>
              </a:rPr>
              <a:t>American Legion</a:t>
            </a:r>
          </a:p>
          <a:p>
            <a:pPr lvl="2"/>
            <a:r>
              <a:rPr lang="en-US" sz="1350" dirty="0">
                <a:latin typeface="Cambria" panose="02040503050406030204" pitchFamily="18" charset="0"/>
                <a:ea typeface="Cambria" panose="02040503050406030204" pitchFamily="18" charset="0"/>
              </a:rPr>
              <a:t>AMVETS</a:t>
            </a:r>
          </a:p>
          <a:p>
            <a:pPr lvl="2"/>
            <a:r>
              <a:rPr lang="en-US" sz="1350" dirty="0">
                <a:latin typeface="Cambria"/>
                <a:ea typeface="Cambria"/>
              </a:rPr>
              <a:t>National Association of Black Veterans Inc</a:t>
            </a:r>
          </a:p>
          <a:p>
            <a:pPr lvl="2"/>
            <a:r>
              <a:rPr lang="en-US" sz="1350" dirty="0">
                <a:latin typeface="Cambria"/>
                <a:ea typeface="Cambria"/>
              </a:rPr>
              <a:t>Veterans of Foreign Wars</a:t>
            </a:r>
          </a:p>
          <a:p>
            <a:pPr lvl="2"/>
            <a:r>
              <a:rPr lang="en-US" sz="1350" dirty="0">
                <a:latin typeface="Cambria" panose="02040503050406030204" pitchFamily="18" charset="0"/>
                <a:ea typeface="Cambria" panose="02040503050406030204" pitchFamily="18" charset="0"/>
              </a:rPr>
              <a:t>Vietnam Veterans America. </a:t>
            </a:r>
          </a:p>
          <a:p>
            <a:pPr marL="429816" lvl="1" indent="-129779">
              <a:spcBef>
                <a:spcPts val="0"/>
              </a:spcBef>
              <a:tabLst>
                <a:tab pos="342900" algn="l"/>
              </a:tabLst>
            </a:pPr>
            <a:r>
              <a:rPr lang="en-US" sz="1650" dirty="0">
                <a:solidFill>
                  <a:srgbClr val="000000"/>
                </a:solidFill>
                <a:latin typeface="Cambria" panose="02040503050406030204" pitchFamily="18" charset="0"/>
                <a:ea typeface="Cambria" panose="02040503050406030204" pitchFamily="18" charset="0"/>
                <a:cs typeface="Times New Roman" panose="02020603050405020304" pitchFamily="18" charset="0"/>
              </a:rPr>
              <a:t>23 County Veteran Service Officer (VSO) agreements with 30 (out of 39) counties being served </a:t>
            </a:r>
          </a:p>
          <a:p>
            <a:pPr marL="429816" lvl="1" indent="-129779">
              <a:spcBef>
                <a:spcPts val="0"/>
              </a:spcBef>
              <a:tabLst>
                <a:tab pos="342900" algn="l"/>
              </a:tabLst>
            </a:pPr>
            <a:r>
              <a:rPr lang="en-US" sz="1650" dirty="0">
                <a:solidFill>
                  <a:srgbClr val="000000"/>
                </a:solidFill>
                <a:latin typeface="Cambria" panose="02040503050406030204" pitchFamily="18" charset="0"/>
                <a:ea typeface="Cambria" panose="02040503050406030204" pitchFamily="18" charset="0"/>
                <a:cs typeface="Times New Roman" panose="02020603050405020304" pitchFamily="18" charset="0"/>
              </a:rPr>
              <a:t>WDVA has MOAs with the 7 out of the 29 federally recognized Indian tribes to provide VSO training and accreditation to their Tribal VSOs</a:t>
            </a:r>
            <a:endParaRPr lang="en-US" altLang="en-US" sz="900" b="1" dirty="0">
              <a:solidFill>
                <a:srgbClr val="002060"/>
              </a:solidFill>
              <a:latin typeface="Cambria" panose="02040503050406030204" pitchFamily="18" charset="0"/>
              <a:ea typeface="Cambria" panose="02040503050406030204" pitchFamily="18" charset="0"/>
            </a:endParaRPr>
          </a:p>
          <a:p>
            <a:pPr marL="0" indent="0">
              <a:buNone/>
            </a:pPr>
            <a:r>
              <a:rPr lang="en-US" altLang="en-US" sz="1800" b="1" dirty="0">
                <a:solidFill>
                  <a:srgbClr val="002060"/>
                </a:solidFill>
                <a:latin typeface="Cambria" panose="02040503050406030204" pitchFamily="18" charset="0"/>
                <a:ea typeface="Cambria" panose="02040503050406030204" pitchFamily="18" charset="0"/>
              </a:rPr>
              <a:t>Homeless Veteran Reintegration Program </a:t>
            </a:r>
          </a:p>
          <a:p>
            <a:pPr marL="300038" lvl="1" indent="0">
              <a:buNone/>
            </a:pPr>
            <a:r>
              <a:rPr lang="en-US" sz="1650" dirty="0">
                <a:latin typeface="Cambria" panose="02040503050406030204" pitchFamily="18" charset="0"/>
                <a:ea typeface="Cambria" panose="02040503050406030204" pitchFamily="18" charset="0"/>
              </a:rPr>
              <a:t>The HVRP offers a structured, individually designed case management plan to assist veterans become employable and economically secure.</a:t>
            </a:r>
          </a:p>
          <a:p>
            <a:pPr marL="0" indent="0">
              <a:buNone/>
            </a:pPr>
            <a:endParaRPr lang="en-US" altLang="en-US" sz="1575"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4120882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2" name="Rectangle 7">
            <a:extLst>
              <a:ext uri="{FF2B5EF4-FFF2-40B4-BE49-F238E27FC236}">
                <a16:creationId xmlns:a16="http://schemas.microsoft.com/office/drawing/2014/main" id="{28922343-4C10-A050-61BC-ADD7DBED385F}"/>
              </a:ext>
            </a:extLst>
          </p:cNvPr>
          <p:cNvSpPr>
            <a:spLocks noChangeArrowheads="1"/>
          </p:cNvSpPr>
          <p:nvPr/>
        </p:nvSpPr>
        <p:spPr bwMode="auto">
          <a:xfrm>
            <a:off x="1651467" y="796905"/>
            <a:ext cx="606829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cap="small" dirty="0">
                <a:solidFill>
                  <a:srgbClr val="800000"/>
                </a:solidFill>
                <a:latin typeface="Cambria" panose="02040503050406030204" pitchFamily="18" charset="0"/>
              </a:rPr>
              <a:t>Veterans Services Continued</a:t>
            </a:r>
            <a:endParaRPr lang="en-US" altLang="en-US" sz="3000" cap="small" dirty="0">
              <a:solidFill>
                <a:schemeClr val="tx2"/>
              </a:solidFill>
              <a:latin typeface="Cambria" panose="02040503050406030204" pitchFamily="18" charset="0"/>
            </a:endParaRPr>
          </a:p>
        </p:txBody>
      </p:sp>
      <p:sp>
        <p:nvSpPr>
          <p:cNvPr id="3" name="Rectangle 8">
            <a:extLst>
              <a:ext uri="{FF2B5EF4-FFF2-40B4-BE49-F238E27FC236}">
                <a16:creationId xmlns:a16="http://schemas.microsoft.com/office/drawing/2014/main" id="{BA718B99-7E45-57A0-B464-E5BAA53737BE}"/>
              </a:ext>
            </a:extLst>
          </p:cNvPr>
          <p:cNvSpPr>
            <a:spLocks noChangeArrowheads="1"/>
          </p:cNvSpPr>
          <p:nvPr/>
        </p:nvSpPr>
        <p:spPr bwMode="auto">
          <a:xfrm>
            <a:off x="897748" y="1535336"/>
            <a:ext cx="7702061" cy="436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ts val="0"/>
              </a:spcBef>
              <a:buNone/>
            </a:pPr>
            <a:r>
              <a:rPr lang="en-US" altLang="en-US" sz="1800" b="1" dirty="0">
                <a:solidFill>
                  <a:srgbClr val="002060"/>
                </a:solidFill>
                <a:latin typeface="Cambria" panose="02040503050406030204" pitchFamily="18" charset="0"/>
                <a:ea typeface="Cambria" panose="02040503050406030204" pitchFamily="18" charset="0"/>
              </a:rPr>
              <a:t>Veterans Innovations Program (VIP) </a:t>
            </a:r>
          </a:p>
          <a:p>
            <a:pPr marL="0" indent="0">
              <a:spcBef>
                <a:spcPts val="0"/>
              </a:spcBef>
              <a:buNone/>
            </a:pPr>
            <a:r>
              <a:rPr lang="en-US" sz="1500" dirty="0">
                <a:latin typeface="Cambria" panose="02040503050406030204" pitchFamily="18" charset="0"/>
                <a:ea typeface="Cambria" panose="02040503050406030204" pitchFamily="18" charset="0"/>
              </a:rPr>
              <a:t>Assists Post 9/11 veterans facing financial hardships.</a:t>
            </a:r>
          </a:p>
          <a:p>
            <a:pPr marL="0" indent="0">
              <a:spcBef>
                <a:spcPts val="0"/>
              </a:spcBef>
              <a:buNone/>
            </a:pPr>
            <a:endParaRPr lang="en-US" altLang="en-US" sz="900" b="1" dirty="0">
              <a:solidFill>
                <a:srgbClr val="002060"/>
              </a:solidFill>
              <a:latin typeface="Cambria" panose="02040503050406030204" pitchFamily="18" charset="0"/>
              <a:ea typeface="Cambria" panose="02040503050406030204" pitchFamily="18" charset="0"/>
            </a:endParaRPr>
          </a:p>
          <a:p>
            <a:pPr marL="0" indent="0">
              <a:spcBef>
                <a:spcPts val="0"/>
              </a:spcBef>
              <a:buNone/>
            </a:pPr>
            <a:r>
              <a:rPr lang="en-US" altLang="en-US" sz="1800" b="1" dirty="0">
                <a:solidFill>
                  <a:srgbClr val="002060"/>
                </a:solidFill>
                <a:latin typeface="Cambria" panose="02040503050406030204" pitchFamily="18" charset="0"/>
                <a:ea typeface="Cambria" panose="02040503050406030204" pitchFamily="18" charset="0"/>
              </a:rPr>
              <a:t>Transitioning Warrior Program (JBLM)</a:t>
            </a:r>
          </a:p>
          <a:p>
            <a:pPr marL="0" indent="0">
              <a:spcBef>
                <a:spcPts val="0"/>
              </a:spcBef>
              <a:buNone/>
            </a:pPr>
            <a:r>
              <a:rPr lang="en-US" altLang="en-US" sz="1500" dirty="0">
                <a:latin typeface="Cambria" panose="02040503050406030204" pitchFamily="18" charset="0"/>
                <a:ea typeface="Cambria" panose="02040503050406030204" pitchFamily="18" charset="0"/>
              </a:rPr>
              <a:t>Provides information about all available benefits to separating personnel from Joint Base Lewis McChord</a:t>
            </a:r>
          </a:p>
          <a:p>
            <a:pPr marL="0" indent="0">
              <a:spcBef>
                <a:spcPts val="0"/>
              </a:spcBef>
              <a:buNone/>
            </a:pPr>
            <a:endParaRPr lang="en-US" altLang="en-US" sz="900" b="1" dirty="0">
              <a:solidFill>
                <a:srgbClr val="002060"/>
              </a:solidFill>
              <a:latin typeface="Cambria" panose="02040503050406030204" pitchFamily="18" charset="0"/>
              <a:ea typeface="Cambria" panose="02040503050406030204" pitchFamily="18" charset="0"/>
            </a:endParaRPr>
          </a:p>
          <a:p>
            <a:pPr marL="0" indent="0">
              <a:spcBef>
                <a:spcPts val="0"/>
              </a:spcBef>
              <a:buNone/>
            </a:pPr>
            <a:r>
              <a:rPr lang="en-US" altLang="en-US" sz="1800" b="1" dirty="0">
                <a:solidFill>
                  <a:srgbClr val="002060"/>
                </a:solidFill>
                <a:latin typeface="Cambria" panose="02040503050406030204" pitchFamily="18" charset="0"/>
              </a:rPr>
              <a:t>Statewide Apprenticeship Coordinator</a:t>
            </a:r>
          </a:p>
          <a:p>
            <a:pPr marL="0" indent="0">
              <a:spcBef>
                <a:spcPts val="0"/>
              </a:spcBef>
              <a:buNone/>
            </a:pPr>
            <a:r>
              <a:rPr lang="en-US" altLang="en-US" sz="1500" dirty="0">
                <a:latin typeface="Cambria" panose="02040503050406030204" pitchFamily="18" charset="0"/>
                <a:ea typeface="Cambria" panose="02040503050406030204" pitchFamily="18" charset="0"/>
              </a:rPr>
              <a:t>Assists veterans in connecting with apprenticeships.  Veterans gain marketable skills, make a livable wage, and can use Veterans Education Benefits as part of their apprenticeship.</a:t>
            </a:r>
          </a:p>
          <a:p>
            <a:pPr marL="0" indent="0">
              <a:spcBef>
                <a:spcPts val="0"/>
              </a:spcBef>
              <a:buNone/>
            </a:pPr>
            <a:endParaRPr lang="en-US" altLang="en-US" sz="900" b="1" dirty="0">
              <a:solidFill>
                <a:srgbClr val="002060"/>
              </a:solidFill>
              <a:latin typeface="Cambria" panose="02040503050406030204" pitchFamily="18" charset="0"/>
              <a:ea typeface="Cambria" panose="02040503050406030204" pitchFamily="18" charset="0"/>
            </a:endParaRPr>
          </a:p>
          <a:p>
            <a:pPr marL="0" indent="0">
              <a:spcBef>
                <a:spcPts val="0"/>
              </a:spcBef>
              <a:buNone/>
              <a:defRPr/>
            </a:pPr>
            <a:r>
              <a:rPr lang="en-US" altLang="en-US" sz="1800" b="1" dirty="0">
                <a:solidFill>
                  <a:srgbClr val="002060"/>
                </a:solidFill>
                <a:latin typeface="Cambria" panose="02040503050406030204" pitchFamily="18" charset="0"/>
              </a:rPr>
              <a:t>Veterans Estate Management Program (VEMP)</a:t>
            </a:r>
          </a:p>
          <a:p>
            <a:pPr marL="0" indent="0">
              <a:spcBef>
                <a:spcPts val="0"/>
              </a:spcBef>
              <a:buNone/>
              <a:defRPr/>
            </a:pPr>
            <a:r>
              <a:rPr lang="en-US" sz="1500" dirty="0">
                <a:solidFill>
                  <a:prstClr val="black"/>
                </a:solidFill>
                <a:latin typeface="Cambria" panose="02040503050406030204" pitchFamily="18" charset="0"/>
              </a:rPr>
              <a:t>VEMP offers protective payee services for veterans and family members who are incapable of managing their own financial affairs. </a:t>
            </a:r>
          </a:p>
          <a:p>
            <a:pPr marL="0" indent="0">
              <a:spcBef>
                <a:spcPts val="0"/>
              </a:spcBef>
              <a:buNone/>
            </a:pPr>
            <a:endParaRPr lang="en-US" altLang="en-US" sz="900" b="1" dirty="0">
              <a:solidFill>
                <a:srgbClr val="002060"/>
              </a:solidFill>
              <a:latin typeface="Cambria" panose="02040503050406030204" pitchFamily="18" charset="0"/>
              <a:ea typeface="Cambria" panose="02040503050406030204" pitchFamily="18" charset="0"/>
            </a:endParaRPr>
          </a:p>
          <a:p>
            <a:pPr marL="0" indent="0">
              <a:spcBef>
                <a:spcPts val="0"/>
              </a:spcBef>
              <a:buNone/>
            </a:pPr>
            <a:r>
              <a:rPr lang="en-US" altLang="en-US" sz="1800" b="1" dirty="0">
                <a:solidFill>
                  <a:srgbClr val="002060"/>
                </a:solidFill>
                <a:latin typeface="Cambria" panose="02040503050406030204" pitchFamily="18" charset="0"/>
                <a:ea typeface="Cambria" panose="02040503050406030204" pitchFamily="18" charset="0"/>
              </a:rPr>
              <a:t>WA State Military Transition and Readiness Council </a:t>
            </a:r>
          </a:p>
          <a:p>
            <a:pPr marL="0" indent="0">
              <a:spcBef>
                <a:spcPts val="0"/>
              </a:spcBef>
              <a:buNone/>
            </a:pPr>
            <a:r>
              <a:rPr lang="en-US" sz="1500" dirty="0">
                <a:latin typeface="Cambria" panose="02040503050406030204" pitchFamily="18" charset="0"/>
                <a:ea typeface="Cambria" panose="02040503050406030204" pitchFamily="18" charset="0"/>
              </a:rPr>
              <a:t>A partnership that supports military service members and families to successfully </a:t>
            </a:r>
            <a:br>
              <a:rPr lang="en-US" sz="1500" dirty="0">
                <a:latin typeface="Cambria" panose="02040503050406030204" pitchFamily="18" charset="0"/>
                <a:ea typeface="Cambria" panose="02040503050406030204" pitchFamily="18" charset="0"/>
              </a:rPr>
            </a:br>
            <a:r>
              <a:rPr lang="en-US" sz="1500" dirty="0">
                <a:latin typeface="Cambria" panose="02040503050406030204" pitchFamily="18" charset="0"/>
                <a:ea typeface="Cambria" panose="02040503050406030204" pitchFamily="18" charset="0"/>
              </a:rPr>
              <a:t>transition into civilian careers. </a:t>
            </a:r>
          </a:p>
          <a:p>
            <a:pPr marL="0" indent="0">
              <a:spcBef>
                <a:spcPts val="0"/>
              </a:spcBef>
              <a:buNone/>
            </a:pPr>
            <a:endParaRPr lang="en-US" sz="900" b="1" dirty="0">
              <a:latin typeface="Cambria" panose="02040503050406030204" pitchFamily="18" charset="0"/>
              <a:ea typeface="Cambria" panose="02040503050406030204" pitchFamily="18" charset="0"/>
            </a:endParaRPr>
          </a:p>
          <a:p>
            <a:pPr marL="0" indent="0">
              <a:buNone/>
            </a:pPr>
            <a:endParaRPr lang="en-US" altLang="en-US" sz="1575"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03926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2" name="Rectangle 7">
            <a:extLst>
              <a:ext uri="{FF2B5EF4-FFF2-40B4-BE49-F238E27FC236}">
                <a16:creationId xmlns:a16="http://schemas.microsoft.com/office/drawing/2014/main" id="{D055CAE9-9560-D83E-9A69-76626F8E5CE1}"/>
              </a:ext>
            </a:extLst>
          </p:cNvPr>
          <p:cNvSpPr>
            <a:spLocks noChangeArrowheads="1"/>
          </p:cNvSpPr>
          <p:nvPr/>
        </p:nvSpPr>
        <p:spPr bwMode="auto">
          <a:xfrm>
            <a:off x="1651467" y="796905"/>
            <a:ext cx="606829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cap="small" dirty="0">
                <a:solidFill>
                  <a:srgbClr val="800000"/>
                </a:solidFill>
                <a:latin typeface="Cambria" panose="02040503050406030204" pitchFamily="18" charset="0"/>
              </a:rPr>
              <a:t>Veterans Services Continued</a:t>
            </a:r>
            <a:endParaRPr lang="en-US" altLang="en-US" sz="3000" cap="small" dirty="0">
              <a:solidFill>
                <a:schemeClr val="tx2"/>
              </a:solidFill>
              <a:latin typeface="Cambria" panose="02040503050406030204" pitchFamily="18" charset="0"/>
            </a:endParaRPr>
          </a:p>
        </p:txBody>
      </p:sp>
      <p:sp>
        <p:nvSpPr>
          <p:cNvPr id="3" name="Rectangle 8">
            <a:extLst>
              <a:ext uri="{FF2B5EF4-FFF2-40B4-BE49-F238E27FC236}">
                <a16:creationId xmlns:a16="http://schemas.microsoft.com/office/drawing/2014/main" id="{AED98C79-BC01-0C23-2C42-0CD51D0FCC6D}"/>
              </a:ext>
            </a:extLst>
          </p:cNvPr>
          <p:cNvSpPr>
            <a:spLocks noChangeArrowheads="1"/>
          </p:cNvSpPr>
          <p:nvPr/>
        </p:nvSpPr>
        <p:spPr bwMode="auto">
          <a:xfrm>
            <a:off x="896129" y="1399100"/>
            <a:ext cx="7578969" cy="405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endParaRPr lang="en-US" sz="900" b="1" dirty="0">
              <a:solidFill>
                <a:srgbClr val="002060"/>
              </a:solidFill>
              <a:latin typeface="Cambria" panose="02040503050406030204" pitchFamily="18" charset="0"/>
            </a:endParaRPr>
          </a:p>
          <a:p>
            <a:pPr marL="0" indent="0">
              <a:spcBef>
                <a:spcPts val="0"/>
              </a:spcBef>
              <a:buNone/>
            </a:pPr>
            <a:r>
              <a:rPr lang="en-US" sz="1800" b="1" dirty="0">
                <a:solidFill>
                  <a:srgbClr val="002060"/>
                </a:solidFill>
                <a:latin typeface="Cambria" panose="02040503050406030204" pitchFamily="18" charset="0"/>
              </a:rPr>
              <a:t>Veteran Owned Business Certification Program</a:t>
            </a:r>
          </a:p>
          <a:p>
            <a:pPr marL="0" indent="0">
              <a:spcBef>
                <a:spcPts val="0"/>
              </a:spcBef>
              <a:buNone/>
            </a:pPr>
            <a:r>
              <a:rPr lang="en-US" sz="1500" dirty="0">
                <a:latin typeface="Cambria" panose="02040503050406030204" pitchFamily="18" charset="0"/>
              </a:rPr>
              <a:t>Certifies Veteran and Service Member Owned Businesses so that public entities can identify them and do business with them.</a:t>
            </a:r>
          </a:p>
          <a:p>
            <a:pPr marL="0" indent="0">
              <a:spcBef>
                <a:spcPts val="0"/>
              </a:spcBef>
              <a:buNone/>
            </a:pPr>
            <a:endParaRPr lang="en-US" sz="600" dirty="0">
              <a:solidFill>
                <a:srgbClr val="002060"/>
              </a:solidFill>
              <a:latin typeface="Cambria" panose="02040503050406030204" pitchFamily="18" charset="0"/>
            </a:endParaRPr>
          </a:p>
          <a:p>
            <a:pPr marL="0" indent="0">
              <a:spcBef>
                <a:spcPts val="0"/>
              </a:spcBef>
              <a:buNone/>
            </a:pPr>
            <a:r>
              <a:rPr lang="en-US" sz="1800" b="1" dirty="0">
                <a:solidFill>
                  <a:srgbClr val="002060"/>
                </a:solidFill>
                <a:latin typeface="Cambria" panose="02040503050406030204" pitchFamily="18" charset="0"/>
              </a:rPr>
              <a:t>LGBTQ+ Veterans Outreach Coordinator</a:t>
            </a:r>
          </a:p>
          <a:p>
            <a:pPr marL="0" indent="0">
              <a:spcBef>
                <a:spcPts val="0"/>
              </a:spcBef>
              <a:buNone/>
            </a:pPr>
            <a:r>
              <a:rPr lang="en-US" sz="1500" dirty="0">
                <a:latin typeface="Cambria" panose="02040503050406030204" pitchFamily="18" charset="0"/>
              </a:rPr>
              <a:t>Connects LGBTQ+ veterans to benefits and assists with the</a:t>
            </a:r>
          </a:p>
          <a:p>
            <a:pPr marL="0" indent="0">
              <a:spcBef>
                <a:spcPts val="0"/>
              </a:spcBef>
              <a:buNone/>
            </a:pPr>
            <a:r>
              <a:rPr lang="en-US" sz="1500" dirty="0">
                <a:latin typeface="Cambria" panose="02040503050406030204" pitchFamily="18" charset="0"/>
              </a:rPr>
              <a:t>upgrade of discharge status.</a:t>
            </a:r>
          </a:p>
          <a:p>
            <a:pPr marL="0" indent="0">
              <a:spcBef>
                <a:spcPts val="0"/>
              </a:spcBef>
              <a:buNone/>
            </a:pPr>
            <a:endParaRPr lang="en-US" sz="600" b="1" dirty="0">
              <a:solidFill>
                <a:srgbClr val="002060"/>
              </a:solidFill>
              <a:latin typeface="Cambria" panose="02040503050406030204" pitchFamily="18" charset="0"/>
            </a:endParaRPr>
          </a:p>
          <a:p>
            <a:pPr marL="0" indent="0">
              <a:spcBef>
                <a:spcPts val="0"/>
              </a:spcBef>
              <a:buNone/>
            </a:pPr>
            <a:r>
              <a:rPr lang="en-US" sz="1800" b="1" dirty="0">
                <a:solidFill>
                  <a:srgbClr val="002060"/>
                </a:solidFill>
                <a:latin typeface="Cambria" panose="02040503050406030204" pitchFamily="18" charset="0"/>
              </a:rPr>
              <a:t>Military Spouse Outreach Initiative </a:t>
            </a:r>
            <a:endParaRPr lang="en-US" altLang="en-US" sz="1800" b="1" u="sng" dirty="0">
              <a:solidFill>
                <a:srgbClr val="002060"/>
              </a:solidFill>
              <a:latin typeface="Cambria" panose="02040503050406030204" pitchFamily="18" charset="0"/>
            </a:endParaRPr>
          </a:p>
          <a:p>
            <a:pPr marL="0" indent="0">
              <a:spcBef>
                <a:spcPts val="0"/>
              </a:spcBef>
              <a:buNone/>
            </a:pPr>
            <a:r>
              <a:rPr lang="en-US" altLang="en-US" sz="1500" dirty="0">
                <a:latin typeface="Cambria" panose="02040503050406030204" pitchFamily="18" charset="0"/>
              </a:rPr>
              <a:t>Shares resources with military spouses, convenes workgroups</a:t>
            </a:r>
          </a:p>
          <a:p>
            <a:pPr marL="0" indent="0">
              <a:spcBef>
                <a:spcPts val="0"/>
              </a:spcBef>
              <a:buNone/>
            </a:pPr>
            <a:r>
              <a:rPr lang="en-US" altLang="en-US" sz="1500" dirty="0">
                <a:latin typeface="Cambria" panose="02040503050406030204" pitchFamily="18" charset="0"/>
              </a:rPr>
              <a:t>on important issues such as employment and childcare, and</a:t>
            </a:r>
          </a:p>
          <a:p>
            <a:pPr marL="0" indent="0">
              <a:spcBef>
                <a:spcPts val="0"/>
              </a:spcBef>
              <a:buNone/>
            </a:pPr>
            <a:r>
              <a:rPr lang="en-US" altLang="en-US" sz="1500" dirty="0">
                <a:latin typeface="Cambria" panose="02040503050406030204" pitchFamily="18" charset="0"/>
              </a:rPr>
              <a:t>advocates for military spouses.</a:t>
            </a:r>
          </a:p>
          <a:p>
            <a:pPr marL="0" indent="0">
              <a:spcBef>
                <a:spcPts val="0"/>
              </a:spcBef>
              <a:buNone/>
            </a:pPr>
            <a:r>
              <a:rPr lang="en-US" altLang="en-US" sz="600" dirty="0">
                <a:latin typeface="Cambria" panose="02040503050406030204" pitchFamily="18" charset="0"/>
              </a:rPr>
              <a:t> </a:t>
            </a:r>
          </a:p>
          <a:p>
            <a:pPr marL="0" indent="0">
              <a:spcBef>
                <a:spcPts val="0"/>
              </a:spcBef>
              <a:buNone/>
            </a:pPr>
            <a:r>
              <a:rPr lang="en-US" altLang="en-US" sz="1800" b="1" dirty="0">
                <a:solidFill>
                  <a:srgbClr val="002060"/>
                </a:solidFill>
                <a:latin typeface="Cambria" panose="02040503050406030204" pitchFamily="18" charset="0"/>
              </a:rPr>
              <a:t>Other WDVA Programs,  Call Centers, and Service Hubs </a:t>
            </a:r>
          </a:p>
          <a:p>
            <a:pPr>
              <a:spcBef>
                <a:spcPts val="0"/>
              </a:spcBef>
            </a:pPr>
            <a:r>
              <a:rPr lang="en-US" altLang="en-US" sz="1500" dirty="0">
                <a:latin typeface="Cambria" panose="02040503050406030204" pitchFamily="18" charset="0"/>
              </a:rPr>
              <a:t>Olympia Service Center: 1-800-562-2308</a:t>
            </a:r>
          </a:p>
          <a:p>
            <a:pPr>
              <a:spcBef>
                <a:spcPts val="0"/>
              </a:spcBef>
            </a:pPr>
            <a:r>
              <a:rPr lang="en-US" altLang="en-US" sz="1500" dirty="0">
                <a:latin typeface="Cambria" panose="02040503050406030204" pitchFamily="18" charset="0"/>
              </a:rPr>
              <a:t>King County Office</a:t>
            </a:r>
          </a:p>
          <a:p>
            <a:pPr>
              <a:spcBef>
                <a:spcPts val="0"/>
              </a:spcBef>
            </a:pPr>
            <a:r>
              <a:rPr lang="en-US" altLang="en-US" sz="1500" dirty="0">
                <a:latin typeface="Cambria" panose="02040503050406030204" pitchFamily="18" charset="0"/>
              </a:rPr>
              <a:t>BLDG 10 at Port Orchard</a:t>
            </a:r>
          </a:p>
          <a:p>
            <a:pPr>
              <a:spcBef>
                <a:spcPts val="0"/>
              </a:spcBef>
            </a:pPr>
            <a:r>
              <a:rPr lang="en-US" altLang="en-US" sz="1500" dirty="0">
                <a:latin typeface="Cambria" panose="02040503050406030204" pitchFamily="18" charset="0"/>
              </a:rPr>
              <a:t>Spokane Regional Veterans Service Center</a:t>
            </a:r>
          </a:p>
          <a:p>
            <a:pPr>
              <a:spcBef>
                <a:spcPts val="0"/>
              </a:spcBef>
            </a:pPr>
            <a:r>
              <a:rPr lang="en-US" altLang="en-US" sz="1500" dirty="0">
                <a:latin typeface="Cambria" panose="02040503050406030204" pitchFamily="18" charset="0"/>
              </a:rPr>
              <a:t>VA Regional Office in Seattle</a:t>
            </a:r>
          </a:p>
        </p:txBody>
      </p:sp>
      <p:pic>
        <p:nvPicPr>
          <p:cNvPr id="6" name="Picture 5">
            <a:extLst>
              <a:ext uri="{FF2B5EF4-FFF2-40B4-BE49-F238E27FC236}">
                <a16:creationId xmlns:a16="http://schemas.microsoft.com/office/drawing/2014/main" id="{5F3858A7-443F-A81F-F4A7-C964D2E22A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54007" y="2276758"/>
            <a:ext cx="2513221" cy="1877567"/>
          </a:xfrm>
          <a:prstGeom prst="rect">
            <a:avLst/>
          </a:prstGeom>
          <a:ln w="317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8699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2" name="Rectangle 7">
            <a:extLst>
              <a:ext uri="{FF2B5EF4-FFF2-40B4-BE49-F238E27FC236}">
                <a16:creationId xmlns:a16="http://schemas.microsoft.com/office/drawing/2014/main" id="{EDC4DE13-4CFC-474A-4DA8-E164C9AE5745}"/>
              </a:ext>
            </a:extLst>
          </p:cNvPr>
          <p:cNvSpPr>
            <a:spLocks noChangeArrowheads="1"/>
          </p:cNvSpPr>
          <p:nvPr/>
        </p:nvSpPr>
        <p:spPr bwMode="auto">
          <a:xfrm>
            <a:off x="1774031" y="857250"/>
            <a:ext cx="5595938" cy="57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cap="small" dirty="0">
                <a:solidFill>
                  <a:srgbClr val="800000"/>
                </a:solidFill>
                <a:latin typeface="Cambria" panose="02040503050406030204" pitchFamily="18" charset="0"/>
              </a:rPr>
              <a:t>Counseling and Wellness </a:t>
            </a:r>
            <a:endParaRPr lang="en-US" altLang="en-US" sz="3000" cap="small" dirty="0">
              <a:solidFill>
                <a:srgbClr val="800000"/>
              </a:solidFill>
              <a:latin typeface="Cambria" panose="02040503050406030204" pitchFamily="18" charset="0"/>
            </a:endParaRPr>
          </a:p>
        </p:txBody>
      </p:sp>
      <p:sp>
        <p:nvSpPr>
          <p:cNvPr id="3" name="Rectangle 8">
            <a:extLst>
              <a:ext uri="{FF2B5EF4-FFF2-40B4-BE49-F238E27FC236}">
                <a16:creationId xmlns:a16="http://schemas.microsoft.com/office/drawing/2014/main" id="{4D82FDC2-1F89-40DF-A338-6D1389A8EF74}"/>
              </a:ext>
            </a:extLst>
          </p:cNvPr>
          <p:cNvSpPr>
            <a:spLocks noChangeArrowheads="1"/>
          </p:cNvSpPr>
          <p:nvPr/>
        </p:nvSpPr>
        <p:spPr bwMode="auto">
          <a:xfrm>
            <a:off x="1019908" y="1457314"/>
            <a:ext cx="7622931" cy="368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t"/>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en-US" altLang="en-US" sz="1800" b="1" cap="small" dirty="0">
                <a:solidFill>
                  <a:srgbClr val="002060"/>
                </a:solidFill>
                <a:latin typeface="Cambria" panose="02040503050406030204" pitchFamily="18" charset="0"/>
                <a:ea typeface="Cambria" panose="02040503050406030204" pitchFamily="18" charset="0"/>
              </a:rPr>
              <a:t>WDVA Counseling Program</a:t>
            </a:r>
            <a:endParaRPr lang="en-US" altLang="en-US" sz="1800" cap="small" dirty="0">
              <a:solidFill>
                <a:srgbClr val="002060"/>
              </a:solidFill>
              <a:latin typeface="Cambria" panose="02040503050406030204" pitchFamily="18" charset="0"/>
              <a:ea typeface="Cambria" panose="02040503050406030204" pitchFamily="18" charset="0"/>
            </a:endParaRPr>
          </a:p>
          <a:p>
            <a:pPr marL="0" indent="0">
              <a:buNone/>
            </a:pPr>
            <a:r>
              <a:rPr lang="en-US" altLang="en-US" sz="1500" dirty="0">
                <a:latin typeface="Cambria" panose="02040503050406030204" pitchFamily="18" charset="0"/>
                <a:ea typeface="Cambria" panose="02040503050406030204" pitchFamily="18" charset="0"/>
              </a:rPr>
              <a:t>Contracted Licensed Mental Health Providers serve veterans and families experiencing Post-Traumatic Stress, Military Sexual Trauma, or other military related issues.</a:t>
            </a:r>
          </a:p>
          <a:p>
            <a:pPr marL="0" indent="0">
              <a:buNone/>
            </a:pPr>
            <a:endParaRPr lang="en-US" altLang="en-US" sz="900" b="1" cap="small" dirty="0">
              <a:solidFill>
                <a:srgbClr val="002060"/>
              </a:solidFill>
              <a:latin typeface="Cambria" panose="02040503050406030204" pitchFamily="18" charset="0"/>
              <a:ea typeface="Cambria" panose="02040503050406030204" pitchFamily="18" charset="0"/>
            </a:endParaRPr>
          </a:p>
          <a:p>
            <a:pPr marL="0" indent="0">
              <a:buNone/>
            </a:pPr>
            <a:r>
              <a:rPr lang="en-US" altLang="en-US" sz="1800" b="1" dirty="0">
                <a:solidFill>
                  <a:srgbClr val="002060"/>
                </a:solidFill>
                <a:latin typeface="Cambria" panose="02040503050406030204" pitchFamily="18" charset="0"/>
                <a:ea typeface="Cambria" panose="02040503050406030204" pitchFamily="18" charset="0"/>
              </a:rPr>
              <a:t>Veterans Training Support Center </a:t>
            </a:r>
          </a:p>
          <a:p>
            <a:pPr marL="0" indent="0">
              <a:buNone/>
            </a:pPr>
            <a:r>
              <a:rPr lang="en-US" altLang="en-US" sz="1500" dirty="0">
                <a:latin typeface="Cambria" panose="02040503050406030204" pitchFamily="18" charset="0"/>
                <a:ea typeface="Cambria" panose="02040503050406030204" pitchFamily="18" charset="0"/>
              </a:rPr>
              <a:t>No-cost training provided each month on a variety of topics, thanks to a grant from King County Veterans Services.  Sign up at </a:t>
            </a:r>
            <a:r>
              <a:rPr lang="en-US" altLang="en-US" sz="1500" b="1" dirty="0">
                <a:latin typeface="Cambria" panose="02040503050406030204" pitchFamily="18" charset="0"/>
                <a:ea typeface="Cambria" panose="02040503050406030204" pitchFamily="18" charset="0"/>
                <a:hlinkClick r:id="rId4"/>
              </a:rPr>
              <a:t>www.dva.wa.gov</a:t>
            </a:r>
            <a:r>
              <a:rPr lang="en-US" altLang="en-US" sz="1500" b="1" dirty="0">
                <a:latin typeface="Cambria" panose="02040503050406030204" pitchFamily="18" charset="0"/>
                <a:ea typeface="Cambria" panose="02040503050406030204" pitchFamily="18" charset="0"/>
              </a:rPr>
              <a:t> </a:t>
            </a:r>
          </a:p>
          <a:p>
            <a:pPr marL="0" indent="0">
              <a:buNone/>
            </a:pPr>
            <a:endParaRPr lang="en-US" altLang="en-US" sz="900" dirty="0">
              <a:latin typeface="Cambria" panose="02040503050406030204" pitchFamily="18" charset="0"/>
              <a:ea typeface="Cambria" panose="02040503050406030204" pitchFamily="18" charset="0"/>
            </a:endParaRPr>
          </a:p>
          <a:p>
            <a:pPr marL="0" indent="0">
              <a:buNone/>
            </a:pPr>
            <a:r>
              <a:rPr lang="en-US" altLang="en-US" sz="1800" b="1" dirty="0">
                <a:solidFill>
                  <a:srgbClr val="002060"/>
                </a:solidFill>
                <a:latin typeface="Cambria" panose="02040503050406030204" pitchFamily="18" charset="0"/>
                <a:ea typeface="Cambria" panose="02040503050406030204" pitchFamily="18" charset="0"/>
              </a:rPr>
              <a:t>Traumatic Brain Injury Program</a:t>
            </a:r>
          </a:p>
          <a:p>
            <a:pPr marL="0" indent="0">
              <a:buNone/>
            </a:pPr>
            <a:r>
              <a:rPr lang="en-US" altLang="en-US" sz="1500" dirty="0">
                <a:latin typeface="Cambria" panose="02040503050406030204" pitchFamily="18" charset="0"/>
                <a:ea typeface="Cambria" panose="02040503050406030204" pitchFamily="18" charset="0"/>
              </a:rPr>
              <a:t>Supports and represents every veteran in WA that has incurred a Brain Injury.</a:t>
            </a:r>
          </a:p>
          <a:p>
            <a:pPr marL="0" indent="0">
              <a:buNone/>
            </a:pPr>
            <a:endParaRPr lang="en-US" altLang="en-US" sz="900" dirty="0">
              <a:latin typeface="Cambria" panose="02040503050406030204" pitchFamily="18" charset="0"/>
              <a:ea typeface="Cambria" panose="02040503050406030204" pitchFamily="18" charset="0"/>
            </a:endParaRPr>
          </a:p>
        </p:txBody>
      </p:sp>
      <p:pic>
        <p:nvPicPr>
          <p:cNvPr id="7" name="Picture 6" descr="A picture containing diagram&#10;&#10;Description automatically generated">
            <a:extLst>
              <a:ext uri="{FF2B5EF4-FFF2-40B4-BE49-F238E27FC236}">
                <a16:creationId xmlns:a16="http://schemas.microsoft.com/office/drawing/2014/main" id="{6776C0E3-CBB1-A9E4-53B3-069F34014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199" y="4263092"/>
            <a:ext cx="1371603" cy="1371603"/>
          </a:xfrm>
          <a:prstGeom prst="rect">
            <a:avLst/>
          </a:prstGeom>
        </p:spPr>
      </p:pic>
    </p:spTree>
    <p:extLst>
      <p:ext uri="{BB962C8B-B14F-4D97-AF65-F5344CB8AC3E}">
        <p14:creationId xmlns:p14="http://schemas.microsoft.com/office/powerpoint/2010/main" val="3332050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2" name="Rectangle 7">
            <a:extLst>
              <a:ext uri="{FF2B5EF4-FFF2-40B4-BE49-F238E27FC236}">
                <a16:creationId xmlns:a16="http://schemas.microsoft.com/office/drawing/2014/main" id="{EDC4DE13-4CFC-474A-4DA8-E164C9AE5745}"/>
              </a:ext>
            </a:extLst>
          </p:cNvPr>
          <p:cNvSpPr>
            <a:spLocks noChangeArrowheads="1"/>
          </p:cNvSpPr>
          <p:nvPr/>
        </p:nvSpPr>
        <p:spPr bwMode="auto">
          <a:xfrm>
            <a:off x="1396969" y="857250"/>
            <a:ext cx="6868808" cy="57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cap="small" dirty="0">
                <a:solidFill>
                  <a:srgbClr val="800000"/>
                </a:solidFill>
                <a:latin typeface="Cambria" panose="02040503050406030204" pitchFamily="18" charset="0"/>
              </a:rPr>
              <a:t>Suicide Prevention &amp; Support Program</a:t>
            </a:r>
            <a:endParaRPr lang="en-US" altLang="en-US" sz="3000" cap="small" dirty="0">
              <a:solidFill>
                <a:srgbClr val="800000"/>
              </a:solidFill>
              <a:latin typeface="Cambria" panose="02040503050406030204" pitchFamily="18" charset="0"/>
            </a:endParaRPr>
          </a:p>
        </p:txBody>
      </p:sp>
      <p:sp>
        <p:nvSpPr>
          <p:cNvPr id="3" name="Rectangle 8">
            <a:extLst>
              <a:ext uri="{FF2B5EF4-FFF2-40B4-BE49-F238E27FC236}">
                <a16:creationId xmlns:a16="http://schemas.microsoft.com/office/drawing/2014/main" id="{4D82FDC2-1F89-40DF-A338-6D1389A8EF74}"/>
              </a:ext>
            </a:extLst>
          </p:cNvPr>
          <p:cNvSpPr>
            <a:spLocks noChangeArrowheads="1"/>
          </p:cNvSpPr>
          <p:nvPr/>
        </p:nvSpPr>
        <p:spPr bwMode="auto">
          <a:xfrm>
            <a:off x="1019908" y="1457314"/>
            <a:ext cx="7622931" cy="368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t"/>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en-US" altLang="en-US" sz="1500" dirty="0">
                <a:latin typeface="Cambria" panose="02040503050406030204" pitchFamily="18" charset="0"/>
                <a:ea typeface="Cambria" panose="02040503050406030204" pitchFamily="18" charset="0"/>
              </a:rPr>
              <a:t>Includes the Governor’s Challenge to Prevent Suicide among Servicemembers, Veterans and Families (SMVF)</a:t>
            </a:r>
          </a:p>
          <a:p>
            <a:pPr marL="0" indent="0">
              <a:buNone/>
            </a:pPr>
            <a:r>
              <a:rPr lang="en-US" altLang="en-US" sz="1800" b="1" cap="small" dirty="0">
                <a:solidFill>
                  <a:srgbClr val="002060"/>
                </a:solidFill>
                <a:latin typeface="Cambria" panose="02040503050406030204" pitchFamily="18" charset="0"/>
                <a:ea typeface="Cambria" panose="02040503050406030204" pitchFamily="18" charset="0"/>
              </a:rPr>
              <a:t>WDVA Counseling Program</a:t>
            </a:r>
            <a:endParaRPr lang="en-US" altLang="en-US" sz="1800" cap="small" dirty="0">
              <a:solidFill>
                <a:srgbClr val="002060"/>
              </a:solidFill>
              <a:latin typeface="Cambria" panose="02040503050406030204" pitchFamily="18" charset="0"/>
              <a:ea typeface="Cambria" panose="02040503050406030204" pitchFamily="18" charset="0"/>
            </a:endParaRPr>
          </a:p>
          <a:p>
            <a:r>
              <a:rPr lang="en-US" altLang="en-US" sz="1200" dirty="0">
                <a:latin typeface="Cambria" panose="02040503050406030204" pitchFamily="18" charset="0"/>
                <a:ea typeface="Cambria" panose="02040503050406030204" pitchFamily="18" charset="0"/>
              </a:rPr>
              <a:t>Community-Based Services Grant</a:t>
            </a:r>
          </a:p>
          <a:p>
            <a:r>
              <a:rPr lang="en-US" altLang="en-US" sz="1200" dirty="0">
                <a:latin typeface="Cambria" panose="02040503050406030204" pitchFamily="18" charset="0"/>
                <a:ea typeface="Cambria" panose="02040503050406030204" pitchFamily="18" charset="0"/>
              </a:rPr>
              <a:t>Veteran &amp; Military Member Suicide Prevention Account</a:t>
            </a:r>
          </a:p>
          <a:p>
            <a:r>
              <a:rPr lang="en-US" altLang="en-US" sz="1200" dirty="0">
                <a:latin typeface="Cambria" panose="02040503050406030204" pitchFamily="18" charset="0"/>
                <a:ea typeface="Cambria" panose="02040503050406030204" pitchFamily="18" charset="0"/>
              </a:rPr>
              <a:t>Military &amp; Veteran Resource Database &amp; Web Application</a:t>
            </a:r>
          </a:p>
          <a:p>
            <a:r>
              <a:rPr lang="en-US" altLang="en-US" sz="1200" dirty="0">
                <a:latin typeface="Cambria" panose="02040503050406030204" pitchFamily="18" charset="0"/>
                <a:ea typeface="Cambria" panose="02040503050406030204" pitchFamily="18" charset="0"/>
              </a:rPr>
              <a:t>Educational Materials for Providers</a:t>
            </a:r>
          </a:p>
          <a:p>
            <a:r>
              <a:rPr lang="en-US" altLang="en-US" sz="1200" dirty="0">
                <a:latin typeface="Cambria" panose="02040503050406030204" pitchFamily="18" charset="0"/>
                <a:ea typeface="Cambria" panose="02040503050406030204" pitchFamily="18" charset="0"/>
              </a:rPr>
              <a:t>Suicide-Safer Homes Taskforce</a:t>
            </a:r>
          </a:p>
          <a:p>
            <a:r>
              <a:rPr lang="en-US" altLang="en-US" sz="1200" dirty="0">
                <a:latin typeface="Cambria" panose="02040503050406030204" pitchFamily="18" charset="0"/>
                <a:ea typeface="Cambria" panose="02040503050406030204" pitchFamily="18" charset="0"/>
              </a:rPr>
              <a:t>Prevent Veteran Suicide Emblem</a:t>
            </a:r>
          </a:p>
          <a:p>
            <a:pPr marL="0" indent="0">
              <a:buNone/>
            </a:pPr>
            <a:r>
              <a:rPr lang="en-US" altLang="en-US" sz="1800" b="1" cap="small" dirty="0">
                <a:solidFill>
                  <a:srgbClr val="002060"/>
                </a:solidFill>
                <a:latin typeface="Cambria" panose="02040503050406030204" pitchFamily="18" charset="0"/>
                <a:ea typeface="Cambria" panose="02040503050406030204" pitchFamily="18" charset="0"/>
              </a:rPr>
              <a:t>Suicide Prevention Peer Team</a:t>
            </a:r>
          </a:p>
          <a:p>
            <a:pPr marL="0" indent="0">
              <a:buNone/>
            </a:pPr>
            <a:r>
              <a:rPr lang="en-US" altLang="en-US" sz="1200" dirty="0">
                <a:latin typeface="Cambria" panose="02040503050406030204" pitchFamily="18" charset="0"/>
                <a:ea typeface="Cambria" panose="02040503050406030204" pitchFamily="18" charset="0"/>
              </a:rPr>
              <a:t>Regionally located to provide</a:t>
            </a:r>
            <a:r>
              <a:rPr lang="en-US" altLang="en-US" sz="1200" cap="small" dirty="0">
                <a:solidFill>
                  <a:srgbClr val="002060"/>
                </a:solidFill>
                <a:latin typeface="Cambria" panose="02040503050406030204" pitchFamily="18" charset="0"/>
                <a:ea typeface="Cambria" panose="02040503050406030204" pitchFamily="18" charset="0"/>
              </a:rPr>
              <a:t>:</a:t>
            </a:r>
          </a:p>
          <a:p>
            <a:r>
              <a:rPr lang="en-US" altLang="en-US" sz="1200" dirty="0">
                <a:latin typeface="Cambria" panose="02040503050406030204" pitchFamily="18" charset="0"/>
                <a:ea typeface="Cambria" panose="02040503050406030204" pitchFamily="18" charset="0"/>
              </a:rPr>
              <a:t>Community workshops</a:t>
            </a:r>
          </a:p>
          <a:p>
            <a:r>
              <a:rPr lang="en-US" altLang="en-US" sz="1200" dirty="0">
                <a:latin typeface="Cambria" panose="02040503050406030204" pitchFamily="18" charset="0"/>
                <a:ea typeface="Cambria" panose="02040503050406030204" pitchFamily="18" charset="0"/>
              </a:rPr>
              <a:t>Collaboration with regional agencies &amp; organizations serving Veterans</a:t>
            </a:r>
          </a:p>
          <a:p>
            <a:r>
              <a:rPr lang="en-US" altLang="en-US" sz="1200" dirty="0">
                <a:latin typeface="Cambria" panose="02040503050406030204" pitchFamily="18" charset="0"/>
                <a:ea typeface="Cambria" panose="02040503050406030204" pitchFamily="18" charset="0"/>
              </a:rPr>
              <a:t>Resource referral</a:t>
            </a:r>
          </a:p>
          <a:p>
            <a:endParaRPr lang="en-US" altLang="en-US" sz="1200" dirty="0">
              <a:latin typeface="Cambria" panose="02040503050406030204" pitchFamily="18" charset="0"/>
              <a:ea typeface="Cambria" panose="02040503050406030204" pitchFamily="18" charset="0"/>
            </a:endParaRPr>
          </a:p>
          <a:p>
            <a:pPr marL="0" indent="0">
              <a:buNone/>
            </a:pPr>
            <a:r>
              <a:rPr lang="en-US" altLang="en-US" sz="1200" dirty="0">
                <a:latin typeface="Cambria" panose="02040503050406030204" pitchFamily="18" charset="0"/>
                <a:ea typeface="Cambria" panose="02040503050406030204" pitchFamily="18" charset="0"/>
              </a:rPr>
              <a:t>For Non-Emergency Questions/Requests for Assistant Email: </a:t>
            </a:r>
            <a:r>
              <a:rPr lang="en-US" altLang="en-US" sz="1200" dirty="0">
                <a:latin typeface="Cambria" panose="02040503050406030204" pitchFamily="18" charset="0"/>
                <a:ea typeface="Cambria" panose="02040503050406030204" pitchFamily="18" charset="0"/>
                <a:hlinkClick r:id="rId4"/>
              </a:rPr>
              <a:t>Connect@DVA.wa.gov</a:t>
            </a:r>
            <a:endParaRPr lang="en-US" altLang="en-US" sz="1200" dirty="0">
              <a:latin typeface="Cambria" panose="02040503050406030204" pitchFamily="18" charset="0"/>
              <a:ea typeface="Cambria" panose="02040503050406030204" pitchFamily="18" charset="0"/>
            </a:endParaRPr>
          </a:p>
          <a:p>
            <a:pPr marL="0" indent="0">
              <a:buNone/>
            </a:pPr>
            <a:r>
              <a:rPr lang="en-US" altLang="en-US" sz="1200" dirty="0">
                <a:latin typeface="Cambria" panose="02040503050406030204" pitchFamily="18" charset="0"/>
                <a:ea typeface="Cambria" panose="02040503050406030204" pitchFamily="18" charset="0"/>
              </a:rPr>
              <a:t>Also see </a:t>
            </a:r>
            <a:r>
              <a:rPr lang="en-US" altLang="en-US" sz="1200" dirty="0">
                <a:latin typeface="Cambria" panose="02040503050406030204" pitchFamily="18" charset="0"/>
                <a:ea typeface="Cambria" panose="02040503050406030204" pitchFamily="18" charset="0"/>
                <a:hlinkClick r:id="rId5"/>
              </a:rPr>
              <a:t>https://dva.wa.gov/SP</a:t>
            </a:r>
            <a:r>
              <a:rPr lang="en-US" altLang="en-US" sz="1200" dirty="0">
                <a:latin typeface="Cambria" panose="02040503050406030204" pitchFamily="18" charset="0"/>
                <a:ea typeface="Cambria" panose="02040503050406030204" pitchFamily="18" charset="0"/>
              </a:rPr>
              <a:t> for more information!</a:t>
            </a:r>
          </a:p>
          <a:p>
            <a:pPr marL="0" indent="0">
              <a:buNone/>
            </a:pPr>
            <a:endParaRPr lang="en-US" altLang="en-US" sz="1200" cap="small" dirty="0">
              <a:solidFill>
                <a:srgbClr val="002060"/>
              </a:solidFill>
              <a:latin typeface="Cambria" panose="02040503050406030204" pitchFamily="18" charset="0"/>
              <a:ea typeface="Cambria" panose="02040503050406030204" pitchFamily="18" charset="0"/>
            </a:endParaRPr>
          </a:p>
        </p:txBody>
      </p:sp>
      <p:pic>
        <p:nvPicPr>
          <p:cNvPr id="4" name="Picture 2" descr="image">
            <a:extLst>
              <a:ext uri="{FF2B5EF4-FFF2-40B4-BE49-F238E27FC236}">
                <a16:creationId xmlns:a16="http://schemas.microsoft.com/office/drawing/2014/main" id="{26CB498D-DC79-2593-9CFE-B7C16FB3D5AC}"/>
              </a:ext>
            </a:extLst>
          </p:cNvPr>
          <p:cNvPicPr>
            <a:picLocks noChangeAspect="1"/>
          </p:cNvPicPr>
          <p:nvPr/>
        </p:nvPicPr>
        <p:blipFill>
          <a:blip r:embed="rId6"/>
          <a:stretch>
            <a:fillRect/>
          </a:stretch>
        </p:blipFill>
        <p:spPr>
          <a:xfrm>
            <a:off x="6227753" y="1836616"/>
            <a:ext cx="1265448" cy="607601"/>
          </a:xfrm>
          <a:prstGeom prst="rect">
            <a:avLst/>
          </a:prstGeom>
        </p:spPr>
      </p:pic>
      <p:pic>
        <p:nvPicPr>
          <p:cNvPr id="6" name="Picture 5">
            <a:extLst>
              <a:ext uri="{FF2B5EF4-FFF2-40B4-BE49-F238E27FC236}">
                <a16:creationId xmlns:a16="http://schemas.microsoft.com/office/drawing/2014/main" id="{EA3CF8D8-A7A5-AA22-AE10-418FAE4DDF59}"/>
              </a:ext>
            </a:extLst>
          </p:cNvPr>
          <p:cNvPicPr>
            <a:picLocks noChangeAspect="1"/>
          </p:cNvPicPr>
          <p:nvPr/>
        </p:nvPicPr>
        <p:blipFill rotWithShape="1">
          <a:blip r:embed="rId7"/>
          <a:srcRect l="5057" r="2184" b="258"/>
          <a:stretch/>
        </p:blipFill>
        <p:spPr>
          <a:xfrm>
            <a:off x="5964884" y="2838596"/>
            <a:ext cx="2947933" cy="1910526"/>
          </a:xfrm>
          <a:prstGeom prst="rect">
            <a:avLst/>
          </a:prstGeom>
        </p:spPr>
      </p:pic>
      <p:sp>
        <p:nvSpPr>
          <p:cNvPr id="8" name="TextBox 7">
            <a:extLst>
              <a:ext uri="{FF2B5EF4-FFF2-40B4-BE49-F238E27FC236}">
                <a16:creationId xmlns:a16="http://schemas.microsoft.com/office/drawing/2014/main" id="{16878A18-6A31-25DC-E249-2BFE68D783A6}"/>
              </a:ext>
            </a:extLst>
          </p:cNvPr>
          <p:cNvSpPr txBox="1"/>
          <p:nvPr/>
        </p:nvSpPr>
        <p:spPr>
          <a:xfrm>
            <a:off x="6142019" y="2444217"/>
            <a:ext cx="1436915" cy="369332"/>
          </a:xfrm>
          <a:prstGeom prst="rect">
            <a:avLst/>
          </a:prstGeom>
          <a:noFill/>
        </p:spPr>
        <p:txBody>
          <a:bodyPr wrap="square" rtlCol="0">
            <a:spAutoFit/>
          </a:bodyPr>
          <a:lstStyle/>
          <a:p>
            <a:pPr algn="ctr"/>
            <a:r>
              <a:rPr lang="en-US" sz="900" dirty="0">
                <a:hlinkClick r:id="rId8"/>
              </a:rPr>
              <a:t>New Suicide Prevention License Plate Emblem</a:t>
            </a:r>
            <a:endParaRPr lang="en-US" sz="900" dirty="0"/>
          </a:p>
        </p:txBody>
      </p:sp>
    </p:spTree>
    <p:extLst>
      <p:ext uri="{BB962C8B-B14F-4D97-AF65-F5344CB8AC3E}">
        <p14:creationId xmlns:p14="http://schemas.microsoft.com/office/powerpoint/2010/main" val="3492472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2" name="Rectangle 7">
            <a:extLst>
              <a:ext uri="{FF2B5EF4-FFF2-40B4-BE49-F238E27FC236}">
                <a16:creationId xmlns:a16="http://schemas.microsoft.com/office/drawing/2014/main" id="{EDC4DE13-4CFC-474A-4DA8-E164C9AE5745}"/>
              </a:ext>
            </a:extLst>
          </p:cNvPr>
          <p:cNvSpPr>
            <a:spLocks noChangeArrowheads="1"/>
          </p:cNvSpPr>
          <p:nvPr/>
        </p:nvSpPr>
        <p:spPr bwMode="auto">
          <a:xfrm>
            <a:off x="809898" y="1083020"/>
            <a:ext cx="8329873" cy="57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cap="small" dirty="0">
                <a:solidFill>
                  <a:srgbClr val="800000"/>
                </a:solidFill>
                <a:latin typeface="Cambria" panose="02040503050406030204" pitchFamily="18" charset="0"/>
              </a:rPr>
              <a:t>VA Staff Sergeant Fox Suicide</a:t>
            </a:r>
            <a:br>
              <a:rPr lang="en-US" altLang="en-US" sz="3000" b="1" cap="small" dirty="0">
                <a:solidFill>
                  <a:srgbClr val="800000"/>
                </a:solidFill>
                <a:latin typeface="Cambria" panose="02040503050406030204" pitchFamily="18" charset="0"/>
              </a:rPr>
            </a:br>
            <a:r>
              <a:rPr lang="en-US" altLang="en-US" sz="3000" b="1" cap="small" dirty="0">
                <a:solidFill>
                  <a:srgbClr val="800000"/>
                </a:solidFill>
                <a:latin typeface="Cambria" panose="02040503050406030204" pitchFamily="18" charset="0"/>
              </a:rPr>
              <a:t>Prevention Grant</a:t>
            </a:r>
            <a:endParaRPr lang="en-US" altLang="en-US" sz="3000" cap="small" dirty="0">
              <a:solidFill>
                <a:srgbClr val="800000"/>
              </a:solidFill>
              <a:latin typeface="Cambria" panose="02040503050406030204" pitchFamily="18" charset="0"/>
            </a:endParaRPr>
          </a:p>
        </p:txBody>
      </p:sp>
      <p:sp>
        <p:nvSpPr>
          <p:cNvPr id="3" name="Rectangle 8">
            <a:extLst>
              <a:ext uri="{FF2B5EF4-FFF2-40B4-BE49-F238E27FC236}">
                <a16:creationId xmlns:a16="http://schemas.microsoft.com/office/drawing/2014/main" id="{4D82FDC2-1F89-40DF-A338-6D1389A8EF74}"/>
              </a:ext>
            </a:extLst>
          </p:cNvPr>
          <p:cNvSpPr>
            <a:spLocks noChangeArrowheads="1"/>
          </p:cNvSpPr>
          <p:nvPr/>
        </p:nvSpPr>
        <p:spPr bwMode="auto">
          <a:xfrm>
            <a:off x="1019908" y="1872358"/>
            <a:ext cx="7622931" cy="368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t"/>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pPr>
            <a:r>
              <a:rPr lang="en-US" altLang="en-US" sz="1500" dirty="0">
                <a:latin typeface="Cambria" panose="02040503050406030204" pitchFamily="18" charset="0"/>
                <a:ea typeface="Cambria" panose="02040503050406030204" pitchFamily="18" charset="0"/>
              </a:rPr>
              <a:t>Enables the WDVA to provide resources toward community-based suicide prevention efforts to meet the needs of eligible Veterans and their families through outreach, peer support, suicide prevention services, and connection to VA</a:t>
            </a:r>
            <a:br>
              <a:rPr lang="en-US" altLang="en-US" sz="1500" dirty="0">
                <a:latin typeface="Cambria" panose="02040503050406030204" pitchFamily="18" charset="0"/>
                <a:ea typeface="Cambria" panose="02040503050406030204" pitchFamily="18" charset="0"/>
              </a:rPr>
            </a:br>
            <a:r>
              <a:rPr lang="en-US" altLang="en-US" sz="1500" dirty="0">
                <a:latin typeface="Cambria" panose="02040503050406030204" pitchFamily="18" charset="0"/>
                <a:ea typeface="Cambria" panose="02040503050406030204" pitchFamily="18" charset="0"/>
              </a:rPr>
              <a:t>and community resources.</a:t>
            </a:r>
          </a:p>
          <a:p>
            <a:pPr marL="0" indent="0">
              <a:buNone/>
            </a:pPr>
            <a:endParaRPr lang="en-US" altLang="en-US" sz="1500" dirty="0">
              <a:latin typeface="Cambria" panose="02040503050406030204" pitchFamily="18" charset="0"/>
              <a:ea typeface="Cambria" panose="02040503050406030204" pitchFamily="18" charset="0"/>
            </a:endParaRPr>
          </a:p>
          <a:p>
            <a:pPr marL="0" indent="0">
              <a:buNone/>
            </a:pPr>
            <a:r>
              <a:rPr lang="en-US" altLang="en-US" sz="1500" dirty="0">
                <a:latin typeface="Cambria" panose="02040503050406030204" pitchFamily="18" charset="0"/>
                <a:ea typeface="Cambria" panose="02040503050406030204" pitchFamily="18" charset="0"/>
              </a:rPr>
              <a:t>The program seeks to aid servicemembers,</a:t>
            </a:r>
            <a:br>
              <a:rPr lang="en-US" altLang="en-US" sz="1500" dirty="0">
                <a:latin typeface="Cambria" panose="02040503050406030204" pitchFamily="18" charset="0"/>
                <a:ea typeface="Cambria" panose="02040503050406030204" pitchFamily="18" charset="0"/>
              </a:rPr>
            </a:br>
            <a:r>
              <a:rPr lang="en-US" altLang="en-US" sz="1500" dirty="0">
                <a:latin typeface="Cambria" panose="02040503050406030204" pitchFamily="18" charset="0"/>
                <a:ea typeface="Cambria" panose="02040503050406030204" pitchFamily="18" charset="0"/>
              </a:rPr>
              <a:t>Veterans, and their families through:</a:t>
            </a:r>
          </a:p>
          <a:p>
            <a:r>
              <a:rPr lang="en-US" altLang="en-US" sz="1500" dirty="0">
                <a:latin typeface="Cambria" panose="02040503050406030204" pitchFamily="18" charset="0"/>
                <a:ea typeface="Cambria" panose="02040503050406030204" pitchFamily="18" charset="0"/>
              </a:rPr>
              <a:t>Upstream suicide prevention intervention</a:t>
            </a:r>
          </a:p>
          <a:p>
            <a:r>
              <a:rPr lang="en-US" altLang="en-US" sz="1500" dirty="0">
                <a:latin typeface="Cambria" panose="02040503050406030204" pitchFamily="18" charset="0"/>
                <a:ea typeface="Cambria" panose="02040503050406030204" pitchFamily="18" charset="0"/>
              </a:rPr>
              <a:t>Outreach and education on suicide prevention,</a:t>
            </a:r>
            <a:br>
              <a:rPr lang="en-US" altLang="en-US" sz="1500" dirty="0">
                <a:latin typeface="Cambria" panose="02040503050406030204" pitchFamily="18" charset="0"/>
                <a:ea typeface="Cambria" panose="02040503050406030204" pitchFamily="18" charset="0"/>
              </a:rPr>
            </a:br>
            <a:r>
              <a:rPr lang="en-US" altLang="en-US" sz="1500" dirty="0">
                <a:latin typeface="Cambria" panose="02040503050406030204" pitchFamily="18" charset="0"/>
                <a:ea typeface="Cambria" panose="02040503050406030204" pitchFamily="18" charset="0"/>
              </a:rPr>
              <a:t>peer support, and wrap-around services</a:t>
            </a:r>
            <a:br>
              <a:rPr lang="en-US" altLang="en-US" sz="1500" dirty="0">
                <a:latin typeface="Cambria" panose="02040503050406030204" pitchFamily="18" charset="0"/>
                <a:ea typeface="Cambria" panose="02040503050406030204" pitchFamily="18" charset="0"/>
              </a:rPr>
            </a:br>
            <a:r>
              <a:rPr lang="en-US" altLang="en-US" sz="1500" dirty="0">
                <a:latin typeface="Cambria" panose="02040503050406030204" pitchFamily="18" charset="0"/>
                <a:ea typeface="Cambria" panose="02040503050406030204" pitchFamily="18" charset="0"/>
              </a:rPr>
              <a:t>available throughout the state</a:t>
            </a:r>
          </a:p>
          <a:p>
            <a:r>
              <a:rPr lang="en-US" altLang="en-US" sz="1500" dirty="0">
                <a:latin typeface="Cambria" panose="02040503050406030204" pitchFamily="18" charset="0"/>
                <a:ea typeface="Cambria" panose="02040503050406030204" pitchFamily="18" charset="0"/>
              </a:rPr>
              <a:t>Peer support case management</a:t>
            </a:r>
          </a:p>
          <a:p>
            <a:r>
              <a:rPr lang="en-US" altLang="en-US" sz="1500" dirty="0">
                <a:latin typeface="Cambria" panose="02040503050406030204" pitchFamily="18" charset="0"/>
                <a:ea typeface="Cambria" panose="02040503050406030204" pitchFamily="18" charset="0"/>
              </a:rPr>
              <a:t>The Equipment and Services fund for alternative</a:t>
            </a:r>
            <a:br>
              <a:rPr lang="en-US" altLang="en-US" sz="1500" dirty="0">
                <a:latin typeface="Cambria" panose="02040503050406030204" pitchFamily="18" charset="0"/>
                <a:ea typeface="Cambria" panose="02040503050406030204" pitchFamily="18" charset="0"/>
              </a:rPr>
            </a:br>
            <a:r>
              <a:rPr lang="en-US" altLang="en-US" sz="1500" dirty="0">
                <a:latin typeface="Cambria" panose="02040503050406030204" pitchFamily="18" charset="0"/>
                <a:ea typeface="Cambria" panose="02040503050406030204" pitchFamily="18" charset="0"/>
              </a:rPr>
              <a:t>behavioral health services</a:t>
            </a:r>
          </a:p>
          <a:p>
            <a:r>
              <a:rPr lang="en-US" altLang="en-US" sz="1500" dirty="0">
                <a:latin typeface="Cambria" panose="02040503050406030204" pitchFamily="18" charset="0"/>
                <a:ea typeface="Cambria" panose="02040503050406030204" pitchFamily="18" charset="0"/>
              </a:rPr>
              <a:t>Referrals and warm handoffs to resources</a:t>
            </a:r>
          </a:p>
        </p:txBody>
      </p:sp>
      <p:pic>
        <p:nvPicPr>
          <p:cNvPr id="7" name="Picture 6">
            <a:extLst>
              <a:ext uri="{FF2B5EF4-FFF2-40B4-BE49-F238E27FC236}">
                <a16:creationId xmlns:a16="http://schemas.microsoft.com/office/drawing/2014/main" id="{7B985225-036F-E099-3356-887755F64FB1}"/>
              </a:ext>
            </a:extLst>
          </p:cNvPr>
          <p:cNvPicPr>
            <a:picLocks noChangeAspect="1"/>
          </p:cNvPicPr>
          <p:nvPr/>
        </p:nvPicPr>
        <p:blipFill>
          <a:blip r:embed="rId4"/>
          <a:stretch>
            <a:fillRect/>
          </a:stretch>
        </p:blipFill>
        <p:spPr>
          <a:xfrm>
            <a:off x="5362026" y="2548239"/>
            <a:ext cx="3404911" cy="2202541"/>
          </a:xfrm>
          <a:prstGeom prst="rect">
            <a:avLst/>
          </a:prstGeom>
        </p:spPr>
      </p:pic>
    </p:spTree>
    <p:extLst>
      <p:ext uri="{BB962C8B-B14F-4D97-AF65-F5344CB8AC3E}">
        <p14:creationId xmlns:p14="http://schemas.microsoft.com/office/powerpoint/2010/main" val="3281530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2" name="Rectangle 7">
            <a:extLst>
              <a:ext uri="{FF2B5EF4-FFF2-40B4-BE49-F238E27FC236}">
                <a16:creationId xmlns:a16="http://schemas.microsoft.com/office/drawing/2014/main" id="{E91F79FD-6E93-687F-591A-E95C203B2D94}"/>
              </a:ext>
            </a:extLst>
          </p:cNvPr>
          <p:cNvSpPr>
            <a:spLocks noChangeArrowheads="1"/>
          </p:cNvSpPr>
          <p:nvPr/>
        </p:nvSpPr>
        <p:spPr bwMode="auto">
          <a:xfrm>
            <a:off x="1774031" y="857250"/>
            <a:ext cx="5595938" cy="57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cap="small" dirty="0">
                <a:solidFill>
                  <a:srgbClr val="800000"/>
                </a:solidFill>
                <a:latin typeface="Cambria" panose="02040503050406030204" pitchFamily="18" charset="0"/>
              </a:rPr>
              <a:t>Counseling and Wellness, Cont. </a:t>
            </a:r>
            <a:endParaRPr lang="en-US" altLang="en-US" sz="3000" cap="small" dirty="0">
              <a:solidFill>
                <a:srgbClr val="800000"/>
              </a:solidFill>
              <a:latin typeface="Cambria" panose="02040503050406030204" pitchFamily="18" charset="0"/>
            </a:endParaRPr>
          </a:p>
        </p:txBody>
      </p:sp>
      <p:sp>
        <p:nvSpPr>
          <p:cNvPr id="3" name="Rectangle 8">
            <a:extLst>
              <a:ext uri="{FF2B5EF4-FFF2-40B4-BE49-F238E27FC236}">
                <a16:creationId xmlns:a16="http://schemas.microsoft.com/office/drawing/2014/main" id="{CF6498AE-816A-43D4-80C5-03AE6A730C3B}"/>
              </a:ext>
            </a:extLst>
          </p:cNvPr>
          <p:cNvSpPr>
            <a:spLocks noChangeArrowheads="1"/>
          </p:cNvSpPr>
          <p:nvPr/>
        </p:nvSpPr>
        <p:spPr bwMode="auto">
          <a:xfrm>
            <a:off x="997218" y="1310834"/>
            <a:ext cx="7301879" cy="423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t"/>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ts val="0"/>
              </a:spcBef>
              <a:buNone/>
            </a:pPr>
            <a:r>
              <a:rPr lang="en-US" altLang="en-US" sz="1800" b="1" cap="small" dirty="0">
                <a:solidFill>
                  <a:srgbClr val="002060"/>
                </a:solidFill>
                <a:latin typeface="Cambria"/>
                <a:ea typeface="Cambria"/>
              </a:rPr>
              <a:t>Vet Corps</a:t>
            </a:r>
            <a:endParaRPr lang="en-US" altLang="en-US" sz="1800" cap="small" dirty="0">
              <a:solidFill>
                <a:srgbClr val="002060"/>
              </a:solidFill>
              <a:latin typeface="Cambria"/>
              <a:ea typeface="Cambria"/>
            </a:endParaRPr>
          </a:p>
          <a:p>
            <a:pPr marL="0" indent="0">
              <a:spcBef>
                <a:spcPts val="0"/>
              </a:spcBef>
              <a:buNone/>
            </a:pPr>
            <a:r>
              <a:rPr lang="en-US" sz="1500" dirty="0">
                <a:solidFill>
                  <a:srgbClr val="363636"/>
                </a:solidFill>
                <a:latin typeface="Cambria"/>
                <a:ea typeface="Cambria"/>
              </a:rPr>
              <a:t>Through training and peer-to-peer support, Vet Corps Member’s</a:t>
            </a:r>
          </a:p>
          <a:p>
            <a:pPr marL="0" indent="0">
              <a:spcBef>
                <a:spcPts val="0"/>
              </a:spcBef>
              <a:buNone/>
            </a:pPr>
            <a:r>
              <a:rPr lang="en-US" sz="1500" dirty="0">
                <a:solidFill>
                  <a:srgbClr val="363636"/>
                </a:solidFill>
                <a:latin typeface="Cambria"/>
                <a:ea typeface="Cambria"/>
              </a:rPr>
              <a:t>support student veterans, veterans in the community, and</a:t>
            </a:r>
          </a:p>
          <a:p>
            <a:pPr marL="0" indent="0">
              <a:spcBef>
                <a:spcPts val="0"/>
              </a:spcBef>
              <a:buNone/>
            </a:pPr>
            <a:r>
              <a:rPr lang="en-US" sz="1500" dirty="0">
                <a:solidFill>
                  <a:srgbClr val="363636"/>
                </a:solidFill>
                <a:latin typeface="Cambria"/>
                <a:ea typeface="Cambria"/>
              </a:rPr>
              <a:t>military families by building on shared experiences and creating</a:t>
            </a:r>
          </a:p>
          <a:p>
            <a:pPr marL="0" indent="0">
              <a:spcBef>
                <a:spcPts val="0"/>
              </a:spcBef>
              <a:buNone/>
            </a:pPr>
            <a:r>
              <a:rPr lang="en-US" sz="1500" dirty="0">
                <a:solidFill>
                  <a:srgbClr val="363636"/>
                </a:solidFill>
                <a:latin typeface="Cambria"/>
                <a:ea typeface="Cambria"/>
              </a:rPr>
              <a:t>supportive relationships. </a:t>
            </a:r>
          </a:p>
          <a:p>
            <a:pPr marL="0" indent="0">
              <a:spcBef>
                <a:spcPts val="0"/>
              </a:spcBef>
              <a:buNone/>
            </a:pPr>
            <a:endParaRPr lang="en-US" altLang="en-US" sz="1050" b="1" cap="small" dirty="0">
              <a:solidFill>
                <a:srgbClr val="002060"/>
              </a:solidFill>
              <a:latin typeface="Cambria" panose="02040503050406030204" pitchFamily="18" charset="0"/>
              <a:ea typeface="Cambria" panose="02040503050406030204" pitchFamily="18" charset="0"/>
            </a:endParaRPr>
          </a:p>
          <a:p>
            <a:pPr marL="0" indent="0">
              <a:spcBef>
                <a:spcPts val="0"/>
              </a:spcBef>
              <a:buNone/>
            </a:pPr>
            <a:r>
              <a:rPr lang="en-US" altLang="en-US" sz="1800" b="1" dirty="0">
                <a:solidFill>
                  <a:srgbClr val="002060"/>
                </a:solidFill>
                <a:latin typeface="Cambria"/>
                <a:ea typeface="Cambria"/>
              </a:rPr>
              <a:t>Veterans Peer Corps</a:t>
            </a:r>
          </a:p>
          <a:p>
            <a:pPr marL="0" indent="0">
              <a:spcBef>
                <a:spcPts val="0"/>
              </a:spcBef>
              <a:buNone/>
            </a:pPr>
            <a:r>
              <a:rPr lang="en-US" altLang="en-US" sz="1500" dirty="0">
                <a:latin typeface="Cambria"/>
                <a:ea typeface="Cambria"/>
              </a:rPr>
              <a:t>Provides training to community members interested in serving as Peer Mentors.</a:t>
            </a:r>
          </a:p>
          <a:p>
            <a:pPr marL="0" indent="0">
              <a:spcBef>
                <a:spcPts val="0"/>
              </a:spcBef>
              <a:buNone/>
            </a:pPr>
            <a:endParaRPr lang="en-US" altLang="en-US" sz="1050" dirty="0">
              <a:latin typeface="Cambria" panose="02040503050406030204" pitchFamily="18" charset="0"/>
              <a:ea typeface="Cambria" panose="02040503050406030204" pitchFamily="18" charset="0"/>
            </a:endParaRPr>
          </a:p>
          <a:p>
            <a:pPr marL="0" indent="0">
              <a:spcBef>
                <a:spcPts val="0"/>
              </a:spcBef>
              <a:buNone/>
            </a:pPr>
            <a:r>
              <a:rPr lang="en-US" altLang="en-US" sz="1800" b="1" dirty="0">
                <a:solidFill>
                  <a:srgbClr val="002060"/>
                </a:solidFill>
                <a:latin typeface="Cambria"/>
                <a:ea typeface="Cambria"/>
              </a:rPr>
              <a:t>Veterans Conservation Corps</a:t>
            </a:r>
          </a:p>
          <a:p>
            <a:pPr marL="0" indent="0">
              <a:spcBef>
                <a:spcPts val="0"/>
              </a:spcBef>
              <a:buNone/>
            </a:pPr>
            <a:r>
              <a:rPr lang="en-US" altLang="en-US" sz="1500" dirty="0">
                <a:latin typeface="Cambria"/>
                <a:ea typeface="Cambria"/>
              </a:rPr>
              <a:t>Provides opportunities for veterans to connect with nature in their own way while restoring and cultivating Washington’s natural resources.</a:t>
            </a:r>
          </a:p>
          <a:p>
            <a:pPr marL="0" indent="0">
              <a:spcBef>
                <a:spcPts val="0"/>
              </a:spcBef>
              <a:buNone/>
            </a:pPr>
            <a:endParaRPr lang="en-US" altLang="en-US" sz="1050" dirty="0">
              <a:solidFill>
                <a:srgbClr val="000000"/>
              </a:solidFill>
              <a:latin typeface="Cambria"/>
              <a:ea typeface="Cambria"/>
            </a:endParaRPr>
          </a:p>
          <a:p>
            <a:pPr marL="0" indent="0">
              <a:spcBef>
                <a:spcPts val="0"/>
              </a:spcBef>
              <a:buNone/>
            </a:pPr>
            <a:r>
              <a:rPr lang="en-US" altLang="en-US" sz="1800" b="1" dirty="0">
                <a:solidFill>
                  <a:srgbClr val="002060"/>
                </a:solidFill>
                <a:latin typeface="Cambria"/>
                <a:ea typeface="Cambria"/>
              </a:rPr>
              <a:t>Veterans Farm at Orting</a:t>
            </a:r>
          </a:p>
          <a:p>
            <a:pPr marL="0" indent="0">
              <a:spcBef>
                <a:spcPts val="0"/>
              </a:spcBef>
              <a:buNone/>
            </a:pPr>
            <a:r>
              <a:rPr lang="en-US" sz="1500" dirty="0">
                <a:solidFill>
                  <a:srgbClr val="363636"/>
                </a:solidFill>
                <a:latin typeface="Cambria"/>
                <a:ea typeface="Cambria"/>
              </a:rPr>
              <a:t>Offers a place where veterans can lease fertile farmland, attend classes, volunteer and generally support a growing community.</a:t>
            </a:r>
          </a:p>
          <a:p>
            <a:pPr marL="0" indent="0">
              <a:spcBef>
                <a:spcPts val="0"/>
              </a:spcBef>
              <a:buNone/>
            </a:pPr>
            <a:endParaRPr lang="en-US" altLang="en-US" sz="1050" b="1" dirty="0">
              <a:solidFill>
                <a:srgbClr val="363636"/>
              </a:solidFill>
              <a:latin typeface="Cambria"/>
              <a:ea typeface="Cambria"/>
            </a:endParaRPr>
          </a:p>
          <a:p>
            <a:pPr marL="0" indent="0">
              <a:spcBef>
                <a:spcPts val="0"/>
              </a:spcBef>
              <a:buNone/>
            </a:pPr>
            <a:r>
              <a:rPr lang="en-US" sz="1800" b="1" dirty="0">
                <a:solidFill>
                  <a:srgbClr val="002060"/>
                </a:solidFill>
                <a:latin typeface="Cambria" panose="02040503050406030204" pitchFamily="18" charset="0"/>
                <a:ea typeface="Cambria" panose="02040503050406030204" pitchFamily="18" charset="0"/>
              </a:rPr>
              <a:t>Tobacco Cessation Program</a:t>
            </a:r>
          </a:p>
          <a:p>
            <a:pPr marL="0" indent="0">
              <a:spcBef>
                <a:spcPts val="0"/>
              </a:spcBef>
              <a:buNone/>
            </a:pPr>
            <a:r>
              <a:rPr lang="en-US" altLang="en-US" sz="1500" dirty="0">
                <a:latin typeface="Cambria" panose="02040503050406030204" pitchFamily="18" charset="0"/>
                <a:ea typeface="Cambria" panose="02040503050406030204" pitchFamily="18" charset="0"/>
              </a:rPr>
              <a:t>Helps connect veterans and military families to resources that help decrease          tobacco dependence, increase cessation efforts, and support for staying stopped.  </a:t>
            </a:r>
          </a:p>
        </p:txBody>
      </p:sp>
      <p:pic>
        <p:nvPicPr>
          <p:cNvPr id="6" name="Picture 5">
            <a:extLst>
              <a:ext uri="{FF2B5EF4-FFF2-40B4-BE49-F238E27FC236}">
                <a16:creationId xmlns:a16="http://schemas.microsoft.com/office/drawing/2014/main" id="{84003EEA-5650-6347-0071-A65722BE4A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64942" y="1430485"/>
            <a:ext cx="2397362" cy="1398461"/>
          </a:xfrm>
          <a:prstGeom prst="rect">
            <a:avLst/>
          </a:prstGeom>
          <a:ln w="317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3163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2" name="Rectangle 7">
            <a:extLst>
              <a:ext uri="{FF2B5EF4-FFF2-40B4-BE49-F238E27FC236}">
                <a16:creationId xmlns:a16="http://schemas.microsoft.com/office/drawing/2014/main" id="{E91F79FD-6E93-687F-591A-E95C203B2D94}"/>
              </a:ext>
            </a:extLst>
          </p:cNvPr>
          <p:cNvSpPr>
            <a:spLocks noChangeArrowheads="1"/>
          </p:cNvSpPr>
          <p:nvPr/>
        </p:nvSpPr>
        <p:spPr bwMode="auto">
          <a:xfrm>
            <a:off x="997218" y="857250"/>
            <a:ext cx="7865086" cy="57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cap="small" dirty="0">
                <a:solidFill>
                  <a:srgbClr val="800000"/>
                </a:solidFill>
                <a:latin typeface="Cambria" panose="02040503050406030204" pitchFamily="18" charset="0"/>
              </a:rPr>
              <a:t>Transition, Readiness, &amp; Family Services</a:t>
            </a:r>
            <a:endParaRPr lang="en-US" altLang="en-US" sz="3000" cap="small" dirty="0">
              <a:solidFill>
                <a:srgbClr val="800000"/>
              </a:solidFill>
              <a:latin typeface="Cambria" panose="02040503050406030204" pitchFamily="18" charset="0"/>
            </a:endParaRPr>
          </a:p>
        </p:txBody>
      </p:sp>
      <p:sp>
        <p:nvSpPr>
          <p:cNvPr id="3" name="Rectangle 8">
            <a:extLst>
              <a:ext uri="{FF2B5EF4-FFF2-40B4-BE49-F238E27FC236}">
                <a16:creationId xmlns:a16="http://schemas.microsoft.com/office/drawing/2014/main" id="{CF6498AE-816A-43D4-80C5-03AE6A730C3B}"/>
              </a:ext>
            </a:extLst>
          </p:cNvPr>
          <p:cNvSpPr>
            <a:spLocks noChangeArrowheads="1"/>
          </p:cNvSpPr>
          <p:nvPr/>
        </p:nvSpPr>
        <p:spPr bwMode="auto">
          <a:xfrm>
            <a:off x="997218" y="1506776"/>
            <a:ext cx="7301879" cy="423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t"/>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ts val="0"/>
              </a:spcBef>
              <a:buNone/>
            </a:pPr>
            <a:r>
              <a:rPr lang="en-US" altLang="en-US" sz="1800" b="1" cap="small" dirty="0">
                <a:solidFill>
                  <a:srgbClr val="002060"/>
                </a:solidFill>
                <a:latin typeface="Cambria"/>
                <a:ea typeface="Cambria"/>
              </a:rPr>
              <a:t>WA State Military Transition and Readiness Council (WSMTRC)</a:t>
            </a:r>
            <a:endParaRPr lang="en-US" altLang="en-US" sz="1800" cap="small" dirty="0">
              <a:solidFill>
                <a:srgbClr val="002060"/>
              </a:solidFill>
              <a:latin typeface="Cambria"/>
              <a:ea typeface="Cambria"/>
            </a:endParaRPr>
          </a:p>
          <a:p>
            <a:pPr marL="0" indent="0">
              <a:spcBef>
                <a:spcPts val="0"/>
              </a:spcBef>
              <a:buNone/>
            </a:pPr>
            <a:r>
              <a:rPr lang="en-US" sz="1500" dirty="0">
                <a:solidFill>
                  <a:srgbClr val="363636"/>
                </a:solidFill>
                <a:latin typeface="Cambria"/>
                <a:ea typeface="Cambria"/>
              </a:rPr>
              <a:t>Partnership that supports service members and families to successfully transition into civilian careers.</a:t>
            </a:r>
          </a:p>
          <a:p>
            <a:pPr marL="0" indent="0">
              <a:spcBef>
                <a:spcPts val="0"/>
              </a:spcBef>
              <a:buNone/>
            </a:pPr>
            <a:r>
              <a:rPr lang="en-US" altLang="en-US" sz="1800" b="1" cap="small" dirty="0">
                <a:solidFill>
                  <a:srgbClr val="002060"/>
                </a:solidFill>
                <a:latin typeface="Cambria"/>
                <a:ea typeface="Cambria"/>
              </a:rPr>
              <a:t>Military Spouse Initiatives</a:t>
            </a:r>
            <a:endParaRPr lang="en-US" altLang="en-US" sz="1800" cap="small" dirty="0">
              <a:solidFill>
                <a:srgbClr val="002060"/>
              </a:solidFill>
              <a:latin typeface="Cambria"/>
              <a:ea typeface="Cambria"/>
            </a:endParaRPr>
          </a:p>
          <a:p>
            <a:pPr marL="0" indent="0">
              <a:spcBef>
                <a:spcPts val="0"/>
              </a:spcBef>
              <a:buNone/>
            </a:pPr>
            <a:r>
              <a:rPr lang="en-US" sz="1500" dirty="0">
                <a:solidFill>
                  <a:srgbClr val="363636"/>
                </a:solidFill>
                <a:latin typeface="Cambria"/>
                <a:ea typeface="Cambria"/>
              </a:rPr>
              <a:t>Policy and program advocacy for military spouses (employment, credential portability, childcare, etc.). Convenes cross-sector workgroups. Shares resources and provides individual consultation.</a:t>
            </a:r>
          </a:p>
          <a:p>
            <a:pPr marL="0" indent="0">
              <a:spcBef>
                <a:spcPts val="0"/>
              </a:spcBef>
              <a:buNone/>
            </a:pPr>
            <a:r>
              <a:rPr lang="en-US" altLang="en-US" sz="1800" b="1" cap="small" dirty="0">
                <a:solidFill>
                  <a:srgbClr val="002060"/>
                </a:solidFill>
                <a:latin typeface="Cambria"/>
                <a:ea typeface="Cambria"/>
              </a:rPr>
              <a:t>Apprenticeship Program</a:t>
            </a:r>
            <a:endParaRPr lang="en-US" altLang="en-US" sz="1800" cap="small" dirty="0">
              <a:solidFill>
                <a:srgbClr val="002060"/>
              </a:solidFill>
              <a:latin typeface="Cambria"/>
              <a:ea typeface="Cambria"/>
            </a:endParaRPr>
          </a:p>
          <a:p>
            <a:pPr marL="0" indent="0">
              <a:spcBef>
                <a:spcPts val="0"/>
              </a:spcBef>
              <a:buNone/>
            </a:pPr>
            <a:r>
              <a:rPr lang="en-US" sz="1500" dirty="0">
                <a:solidFill>
                  <a:srgbClr val="363636"/>
                </a:solidFill>
                <a:latin typeface="Cambria"/>
                <a:ea typeface="Cambria"/>
              </a:rPr>
              <a:t>Assists Veterans in connecting with registered apprenticeships and other career-connected learning. Convenes cross-sector apprenticeship workgroup.</a:t>
            </a:r>
          </a:p>
          <a:p>
            <a:pPr marL="0" indent="0">
              <a:spcBef>
                <a:spcPts val="0"/>
              </a:spcBef>
              <a:buNone/>
            </a:pPr>
            <a:r>
              <a:rPr lang="en-US" altLang="en-US" sz="1800" b="1" cap="small" dirty="0">
                <a:solidFill>
                  <a:srgbClr val="002060"/>
                </a:solidFill>
                <a:latin typeface="Cambria"/>
                <a:ea typeface="Cambria"/>
              </a:rPr>
              <a:t>Veteran-Owned Business (VOB) Program</a:t>
            </a:r>
          </a:p>
          <a:p>
            <a:pPr marL="0" indent="0">
              <a:spcBef>
                <a:spcPts val="0"/>
              </a:spcBef>
              <a:buNone/>
            </a:pPr>
            <a:r>
              <a:rPr lang="en-US" sz="1500" dirty="0">
                <a:solidFill>
                  <a:srgbClr val="363636"/>
                </a:solidFill>
                <a:latin typeface="Cambria"/>
                <a:ea typeface="Cambria"/>
              </a:rPr>
              <a:t>Recruits and enrolls Veteran and service members in VOB Certification and Linked Deposit programs. Convenes cross-sector entrepreneur business development workgroup.</a:t>
            </a:r>
          </a:p>
        </p:txBody>
      </p:sp>
    </p:spTree>
    <p:extLst>
      <p:ext uri="{BB962C8B-B14F-4D97-AF65-F5344CB8AC3E}">
        <p14:creationId xmlns:p14="http://schemas.microsoft.com/office/powerpoint/2010/main" val="1647916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sz="2600" b="1" dirty="0"/>
              <a:t>Agenda Item I. Call to Order/Pledge/Invocation/Roll Call</a:t>
            </a:r>
          </a:p>
        </p:txBody>
      </p:sp>
      <p:sp>
        <p:nvSpPr>
          <p:cNvPr id="6" name="Footer Placeholder 5"/>
          <p:cNvSpPr>
            <a:spLocks noGrp="1"/>
          </p:cNvSpPr>
          <p:nvPr>
            <p:ph type="ftr" sz="quarter" idx="17"/>
          </p:nvPr>
        </p:nvSpPr>
        <p:spPr/>
        <p:txBody>
          <a:bodyPr/>
          <a:lstStyle/>
          <a:p>
            <a:r>
              <a:rPr lang="en-US" dirty="0"/>
              <a:t>Veterans Advisory Board 1/11/2024</a:t>
            </a:r>
          </a:p>
        </p:txBody>
      </p:sp>
      <p:sp>
        <p:nvSpPr>
          <p:cNvPr id="7" name="Slide Number Placeholder 6"/>
          <p:cNvSpPr>
            <a:spLocks noGrp="1"/>
          </p:cNvSpPr>
          <p:nvPr>
            <p:ph type="sldNum" sz="quarter" idx="18"/>
          </p:nvPr>
        </p:nvSpPr>
        <p:spPr/>
        <p:txBody>
          <a:bodyPr/>
          <a:lstStyle/>
          <a:p>
            <a:fld id="{BD3A08C5-CC68-3947-88A8-A9E34C1A68A7}" type="slidenum">
              <a:rPr lang="en-US" smtClean="0"/>
              <a:pPr/>
              <a:t>2</a:t>
            </a:fld>
            <a:endParaRPr lang="en-US" dirty="0"/>
          </a:p>
        </p:txBody>
      </p:sp>
      <p:pic>
        <p:nvPicPr>
          <p:cNvPr id="10" name="Picture 9">
            <a:extLst>
              <a:ext uri="{FF2B5EF4-FFF2-40B4-BE49-F238E27FC236}">
                <a16:creationId xmlns:a16="http://schemas.microsoft.com/office/drawing/2014/main" id="{7B9E59FA-4B3D-4C21-956B-AF69C97075F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91953" y="1289958"/>
            <a:ext cx="6960093" cy="4655922"/>
          </a:xfrm>
          <a:prstGeom prst="rect">
            <a:avLst/>
          </a:prstGeom>
        </p:spPr>
      </p:pic>
    </p:spTree>
    <p:extLst>
      <p:ext uri="{BB962C8B-B14F-4D97-AF65-F5344CB8AC3E}">
        <p14:creationId xmlns:p14="http://schemas.microsoft.com/office/powerpoint/2010/main" val="2460518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2" name="Rectangle 7">
            <a:extLst>
              <a:ext uri="{FF2B5EF4-FFF2-40B4-BE49-F238E27FC236}">
                <a16:creationId xmlns:a16="http://schemas.microsoft.com/office/drawing/2014/main" id="{1736BC88-7A23-089F-7F89-8853701F64A7}"/>
              </a:ext>
            </a:extLst>
          </p:cNvPr>
          <p:cNvSpPr>
            <a:spLocks noChangeArrowheads="1"/>
          </p:cNvSpPr>
          <p:nvPr/>
        </p:nvSpPr>
        <p:spPr bwMode="auto">
          <a:xfrm>
            <a:off x="1925569" y="857250"/>
            <a:ext cx="5834902" cy="57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cap="small" dirty="0">
                <a:solidFill>
                  <a:srgbClr val="800000"/>
                </a:solidFill>
                <a:latin typeface="Cambria" panose="02040503050406030204" pitchFamily="18" charset="0"/>
              </a:rPr>
              <a:t>Women Veterans Program</a:t>
            </a:r>
            <a:endParaRPr lang="en-US" altLang="en-US" sz="2100" cap="small" dirty="0">
              <a:solidFill>
                <a:srgbClr val="800000"/>
              </a:solidFill>
              <a:latin typeface="Cambria" panose="02040503050406030204" pitchFamily="18" charset="0"/>
            </a:endParaRPr>
          </a:p>
        </p:txBody>
      </p:sp>
      <p:sp>
        <p:nvSpPr>
          <p:cNvPr id="3" name="Rectangle 8">
            <a:extLst>
              <a:ext uri="{FF2B5EF4-FFF2-40B4-BE49-F238E27FC236}">
                <a16:creationId xmlns:a16="http://schemas.microsoft.com/office/drawing/2014/main" id="{B4F73026-AA14-2EB0-8FAE-348CE2DFC965}"/>
              </a:ext>
            </a:extLst>
          </p:cNvPr>
          <p:cNvSpPr>
            <a:spLocks noChangeArrowheads="1"/>
          </p:cNvSpPr>
          <p:nvPr/>
        </p:nvSpPr>
        <p:spPr bwMode="auto">
          <a:xfrm>
            <a:off x="1018363" y="1452713"/>
            <a:ext cx="7812128" cy="416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Clr>
                <a:schemeClr val="tx1"/>
              </a:buClr>
              <a:defRPr/>
            </a:pPr>
            <a:r>
              <a:rPr lang="en-US" altLang="en-US" sz="1800" dirty="0">
                <a:latin typeface="Cambria" panose="02040503050406030204" pitchFamily="18" charset="0"/>
                <a:ea typeface="Cambria" panose="02040503050406030204" pitchFamily="18" charset="0"/>
                <a:cs typeface="Arial" panose="020B0604020202020204" pitchFamily="34" charset="0"/>
              </a:rPr>
              <a:t>70,000 Women Veterans in Washington State</a:t>
            </a:r>
          </a:p>
          <a:p>
            <a:pPr>
              <a:buClr>
                <a:schemeClr val="tx1"/>
              </a:buClr>
              <a:defRPr/>
            </a:pPr>
            <a:r>
              <a:rPr lang="en-US" altLang="en-US" sz="1800" dirty="0">
                <a:latin typeface="Cambria" panose="02040503050406030204" pitchFamily="18" charset="0"/>
                <a:ea typeface="Cambria" panose="02040503050406030204" pitchFamily="18" charset="0"/>
                <a:cs typeface="Arial" panose="020B0604020202020204" pitchFamily="34" charset="0"/>
              </a:rPr>
              <a:t>Women Veterans Advisory Committee since 2008</a:t>
            </a:r>
          </a:p>
          <a:p>
            <a:pPr>
              <a:buClr>
                <a:schemeClr val="tx1"/>
              </a:buClr>
              <a:defRPr/>
            </a:pPr>
            <a:r>
              <a:rPr lang="en-US" altLang="en-US" sz="1800" dirty="0">
                <a:latin typeface="Cambria" panose="02040503050406030204" pitchFamily="18" charset="0"/>
                <a:ea typeface="Cambria" panose="02040503050406030204" pitchFamily="18" charset="0"/>
                <a:cs typeface="Arial" panose="020B0604020202020204" pitchFamily="34" charset="0"/>
              </a:rPr>
              <a:t>Women Veterans Coordinator (Seeking FTE in 2023)</a:t>
            </a:r>
          </a:p>
          <a:p>
            <a:pPr>
              <a:buClr>
                <a:schemeClr val="tx1"/>
              </a:buClr>
              <a:defRPr/>
            </a:pPr>
            <a:r>
              <a:rPr lang="en-US" altLang="en-US" sz="1800" dirty="0">
                <a:latin typeface="Cambria" panose="02040503050406030204" pitchFamily="18" charset="0"/>
                <a:ea typeface="Cambria" panose="02040503050406030204" pitchFamily="18" charset="0"/>
                <a:cs typeface="Arial" panose="020B0604020202020204" pitchFamily="34" charset="0"/>
              </a:rPr>
              <a:t>Bimonthly educational Webinars or Brown Bags</a:t>
            </a:r>
          </a:p>
          <a:p>
            <a:pPr>
              <a:buClr>
                <a:schemeClr val="tx1"/>
              </a:buClr>
              <a:defRPr/>
            </a:pPr>
            <a:r>
              <a:rPr lang="en-US" altLang="en-US" sz="1800" dirty="0">
                <a:latin typeface="Cambria" panose="02040503050406030204" pitchFamily="18" charset="0"/>
                <a:ea typeface="Cambria" panose="02040503050406030204" pitchFamily="18" charset="0"/>
                <a:cs typeface="Arial" panose="020B0604020202020204" pitchFamily="34" charset="0"/>
              </a:rPr>
              <a:t>Annual Women Veterans Celebration around June 12</a:t>
            </a:r>
            <a:r>
              <a:rPr lang="en-US" altLang="en-US" sz="1800" baseline="30000" dirty="0">
                <a:latin typeface="Cambria" panose="02040503050406030204" pitchFamily="18" charset="0"/>
                <a:ea typeface="Cambria" panose="02040503050406030204" pitchFamily="18" charset="0"/>
                <a:cs typeface="Arial" panose="020B0604020202020204" pitchFamily="34" charset="0"/>
              </a:rPr>
              <a:t>th</a:t>
            </a:r>
            <a:endParaRPr lang="en-US" altLang="en-US" sz="1800" dirty="0">
              <a:latin typeface="Cambria" panose="02040503050406030204" pitchFamily="18" charset="0"/>
              <a:ea typeface="Cambria" panose="02040503050406030204" pitchFamily="18" charset="0"/>
              <a:cs typeface="Arial" panose="020B0604020202020204" pitchFamily="34" charset="0"/>
            </a:endParaRPr>
          </a:p>
          <a:p>
            <a:pPr>
              <a:buClr>
                <a:schemeClr val="tx1"/>
              </a:buClr>
              <a:defRPr/>
            </a:pPr>
            <a:r>
              <a:rPr lang="en-US" altLang="en-US" sz="1800" dirty="0">
                <a:latin typeface="Cambria" panose="02040503050406030204" pitchFamily="18" charset="0"/>
                <a:ea typeface="Cambria" panose="02040503050406030204" pitchFamily="18" charset="0"/>
                <a:cs typeface="Arial" panose="020B0604020202020204" pitchFamily="34" charset="0"/>
              </a:rPr>
              <a:t>Incarcerated Women Veterans Program at state</a:t>
            </a:r>
          </a:p>
          <a:p>
            <a:pPr>
              <a:buClr>
                <a:schemeClr val="tx1"/>
              </a:buClr>
              <a:defRPr/>
            </a:pPr>
            <a:r>
              <a:rPr lang="en-US" altLang="en-US" sz="1800" dirty="0">
                <a:latin typeface="Cambria" panose="02040503050406030204" pitchFamily="18" charset="0"/>
                <a:ea typeface="Cambria" panose="02040503050406030204" pitchFamily="18" charset="0"/>
                <a:cs typeface="Arial" panose="020B0604020202020204" pitchFamily="34" charset="0"/>
              </a:rPr>
              <a:t>institutions</a:t>
            </a:r>
          </a:p>
          <a:p>
            <a:pPr>
              <a:buClr>
                <a:schemeClr val="tx1"/>
              </a:buClr>
              <a:defRPr/>
            </a:pPr>
            <a:r>
              <a:rPr lang="en-US" altLang="en-US" sz="1800" dirty="0">
                <a:latin typeface="Cambria" panose="02040503050406030204" pitchFamily="18" charset="0"/>
                <a:ea typeface="Cambria" panose="02040503050406030204" pitchFamily="18" charset="0"/>
                <a:cs typeface="Arial" panose="020B0604020202020204" pitchFamily="34" charset="0"/>
              </a:rPr>
              <a:t>Welcome Home sponsorship for women in the</a:t>
            </a:r>
          </a:p>
          <a:p>
            <a:pPr>
              <a:buClr>
                <a:schemeClr val="tx1"/>
              </a:buClr>
              <a:defRPr/>
            </a:pPr>
            <a:r>
              <a:rPr lang="en-US" altLang="en-US" sz="1800" dirty="0">
                <a:latin typeface="Cambria" panose="02040503050406030204" pitchFamily="18" charset="0"/>
                <a:ea typeface="Cambria" panose="02040503050406030204" pitchFamily="18" charset="0"/>
                <a:cs typeface="Arial" panose="020B0604020202020204" pitchFamily="34" charset="0"/>
              </a:rPr>
              <a:t>Transitional Housing Program</a:t>
            </a:r>
          </a:p>
          <a:p>
            <a:pPr>
              <a:buClr>
                <a:schemeClr val="tx1"/>
              </a:buClr>
              <a:defRPr/>
            </a:pPr>
            <a:r>
              <a:rPr lang="en-US" altLang="en-US" sz="1800">
                <a:latin typeface="Cambria" panose="02040503050406030204" pitchFamily="18" charset="0"/>
                <a:ea typeface="Cambria" panose="02040503050406030204" pitchFamily="18" charset="0"/>
                <a:cs typeface="Arial" panose="020B0604020202020204" pitchFamily="34" charset="0"/>
              </a:rPr>
              <a:t>Use </a:t>
            </a:r>
            <a:r>
              <a:rPr lang="en-US" altLang="en-US" sz="1800" dirty="0">
                <a:latin typeface="Cambria" panose="02040503050406030204" pitchFamily="18" charset="0"/>
                <a:ea typeface="Cambria" panose="02040503050406030204" pitchFamily="18" charset="0"/>
                <a:cs typeface="Arial" panose="020B0604020202020204" pitchFamily="34" charset="0"/>
              </a:rPr>
              <a:t>of a donation to support Women Veterans Regional Events</a:t>
            </a:r>
          </a:p>
          <a:p>
            <a:pPr>
              <a:buClr>
                <a:schemeClr val="tx1"/>
              </a:buClr>
              <a:defRPr/>
            </a:pPr>
            <a:r>
              <a:rPr lang="en-US" altLang="en-US" sz="1800" dirty="0">
                <a:latin typeface="Cambria" panose="02040503050406030204" pitchFamily="18" charset="0"/>
                <a:ea typeface="Cambria" panose="02040503050406030204" pitchFamily="18" charset="0"/>
                <a:cs typeface="Arial" panose="020B0604020202020204" pitchFamily="34" charset="0"/>
              </a:rPr>
              <a:t>Dedicated budget to support activities, travel, etc.</a:t>
            </a:r>
          </a:p>
          <a:p>
            <a:pPr>
              <a:buClr>
                <a:schemeClr val="tx1"/>
              </a:buClr>
              <a:defRPr/>
            </a:pPr>
            <a:r>
              <a:rPr lang="en-US" altLang="en-US" sz="1800" dirty="0">
                <a:latin typeface="Cambria" panose="02040503050406030204" pitchFamily="18" charset="0"/>
                <a:ea typeface="Cambria" panose="02040503050406030204" pitchFamily="18" charset="0"/>
                <a:cs typeface="Arial" panose="020B0604020202020204" pitchFamily="34" charset="0"/>
              </a:rPr>
              <a:t>Close relationships with federal VA partners for outreach </a:t>
            </a:r>
            <a:br>
              <a:rPr lang="en-US" altLang="en-US" sz="1800" dirty="0">
                <a:latin typeface="Cambria" panose="02040503050406030204" pitchFamily="18" charset="0"/>
                <a:ea typeface="Cambria" panose="02040503050406030204" pitchFamily="18" charset="0"/>
                <a:cs typeface="Arial" panose="020B0604020202020204" pitchFamily="34" charset="0"/>
              </a:rPr>
            </a:br>
            <a:r>
              <a:rPr lang="en-US" altLang="en-US" sz="1800" dirty="0">
                <a:latin typeface="Cambria" panose="02040503050406030204" pitchFamily="18" charset="0"/>
                <a:ea typeface="Cambria" panose="02040503050406030204" pitchFamily="18" charset="0"/>
                <a:cs typeface="Arial" panose="020B0604020202020204" pitchFamily="34" charset="0"/>
              </a:rPr>
              <a:t>and support</a:t>
            </a:r>
            <a:endParaRPr lang="en-US" altLang="en-US" sz="1800" dirty="0">
              <a:latin typeface="Cambria" panose="02040503050406030204" pitchFamily="18" charset="0"/>
            </a:endParaRPr>
          </a:p>
        </p:txBody>
      </p:sp>
      <p:pic>
        <p:nvPicPr>
          <p:cNvPr id="6" name="Picture 5">
            <a:extLst>
              <a:ext uri="{FF2B5EF4-FFF2-40B4-BE49-F238E27FC236}">
                <a16:creationId xmlns:a16="http://schemas.microsoft.com/office/drawing/2014/main" id="{7B767DFE-C41A-A3B3-85DD-7A496EF231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59768" y="1430152"/>
            <a:ext cx="2001404" cy="1501053"/>
          </a:xfrm>
          <a:prstGeom prst="rect">
            <a:avLst/>
          </a:prstGeom>
          <a:ln w="31750">
            <a:solidFill>
              <a:schemeClr val="bg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535EE46-70EB-6909-F666-18292A84A0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60798" y="3101600"/>
            <a:ext cx="1999343" cy="1125234"/>
          </a:xfrm>
          <a:prstGeom prst="rect">
            <a:avLst/>
          </a:prstGeom>
          <a:ln w="317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0911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2" name="Rectangle 7">
            <a:extLst>
              <a:ext uri="{FF2B5EF4-FFF2-40B4-BE49-F238E27FC236}">
                <a16:creationId xmlns:a16="http://schemas.microsoft.com/office/drawing/2014/main" id="{25488F4B-7BE6-0041-B146-601D9952A3E6}"/>
              </a:ext>
            </a:extLst>
          </p:cNvPr>
          <p:cNvSpPr>
            <a:spLocks noChangeArrowheads="1"/>
          </p:cNvSpPr>
          <p:nvPr/>
        </p:nvSpPr>
        <p:spPr bwMode="auto">
          <a:xfrm>
            <a:off x="1537854" y="857250"/>
            <a:ext cx="6068292" cy="49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cap="small" dirty="0">
                <a:solidFill>
                  <a:srgbClr val="800000"/>
                </a:solidFill>
                <a:latin typeface="Cambria" panose="02040503050406030204" pitchFamily="18" charset="0"/>
              </a:rPr>
              <a:t>Other State Benefits</a:t>
            </a:r>
            <a:endParaRPr lang="en-US" altLang="en-US" sz="3000" cap="small" dirty="0">
              <a:solidFill>
                <a:schemeClr val="tx2"/>
              </a:solidFill>
              <a:latin typeface="Cambria" panose="02040503050406030204" pitchFamily="18" charset="0"/>
            </a:endParaRPr>
          </a:p>
        </p:txBody>
      </p:sp>
      <p:sp>
        <p:nvSpPr>
          <p:cNvPr id="3" name="Rectangle 8">
            <a:extLst>
              <a:ext uri="{FF2B5EF4-FFF2-40B4-BE49-F238E27FC236}">
                <a16:creationId xmlns:a16="http://schemas.microsoft.com/office/drawing/2014/main" id="{024B8048-D302-7C1C-85DB-D91C7A47CFE7}"/>
              </a:ext>
            </a:extLst>
          </p:cNvPr>
          <p:cNvSpPr>
            <a:spLocks noChangeArrowheads="1"/>
          </p:cNvSpPr>
          <p:nvPr/>
        </p:nvSpPr>
        <p:spPr bwMode="auto">
          <a:xfrm>
            <a:off x="839664" y="1458986"/>
            <a:ext cx="7464673" cy="394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Clr>
                <a:schemeClr val="tx1"/>
              </a:buClr>
              <a:defRPr/>
            </a:pPr>
            <a:r>
              <a:rPr lang="en-US" altLang="en-US" sz="1800" b="1" dirty="0">
                <a:latin typeface="Cambria" panose="02040503050406030204" pitchFamily="18" charset="0"/>
                <a:ea typeface="Cambria" panose="02040503050406030204" pitchFamily="18" charset="0"/>
                <a:cs typeface="Arial" panose="020B0604020202020204" pitchFamily="34" charset="0"/>
              </a:rPr>
              <a:t>Reduced Fishing/Hunting License (DV 30%+)</a:t>
            </a:r>
          </a:p>
          <a:p>
            <a:pPr>
              <a:buClr>
                <a:schemeClr val="tx1"/>
              </a:buClr>
              <a:defRPr/>
            </a:pPr>
            <a:r>
              <a:rPr lang="en-US"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State Park Passes (DV 30%+)</a:t>
            </a:r>
          </a:p>
          <a:p>
            <a:pPr>
              <a:buClr>
                <a:schemeClr val="tx1"/>
              </a:buClr>
              <a:defRPr/>
            </a:pPr>
            <a:r>
              <a:rPr lang="en-US"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Federal Park Passes (all veterans)</a:t>
            </a:r>
          </a:p>
          <a:p>
            <a:pPr>
              <a:buClr>
                <a:schemeClr val="tx1"/>
              </a:buClr>
              <a:defRPr/>
            </a:pPr>
            <a:r>
              <a:rPr lang="en-US" altLang="en-US" sz="1800" b="1" dirty="0">
                <a:latin typeface="Cambria" panose="02040503050406030204" pitchFamily="18" charset="0"/>
                <a:ea typeface="Cambria" panose="02040503050406030204" pitchFamily="18" charset="0"/>
                <a:cs typeface="Arial" panose="020B0604020202020204" pitchFamily="34" charset="0"/>
              </a:rPr>
              <a:t>Reduced Public Transportation Fees (DV 40%+)</a:t>
            </a:r>
          </a:p>
          <a:p>
            <a:pPr>
              <a:buClr>
                <a:schemeClr val="tx1"/>
              </a:buClr>
              <a:defRPr/>
            </a:pPr>
            <a:r>
              <a:rPr lang="en-US"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Reduced Tuition at Public Colleges and Universities</a:t>
            </a:r>
          </a:p>
          <a:p>
            <a:pPr>
              <a:defRPr/>
            </a:pPr>
            <a:r>
              <a:rPr lang="en-US" altLang="en-US" sz="1800" b="1" dirty="0">
                <a:latin typeface="Cambria" panose="02040503050406030204" pitchFamily="18" charset="0"/>
                <a:ea typeface="Cambria" panose="02040503050406030204" pitchFamily="18" charset="0"/>
                <a:cs typeface="Arial" panose="020B0604020202020204" pitchFamily="34" charset="0"/>
              </a:rPr>
              <a:t>Free License Plates for 100% disabled veterans and Gold Star spouses and parents.</a:t>
            </a:r>
          </a:p>
          <a:p>
            <a:r>
              <a:rPr lang="en-US"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Reduced Property Taxes (DV 80%+), c</a:t>
            </a:r>
            <a:r>
              <a:rPr 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ontact the county assessor for more information</a:t>
            </a:r>
            <a:endParaRPr lang="en-US"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a:defRPr/>
            </a:pPr>
            <a:r>
              <a:rPr lang="en-US" altLang="en-US" sz="1800" b="1" dirty="0">
                <a:latin typeface="Cambria" panose="02040503050406030204" pitchFamily="18" charset="0"/>
                <a:ea typeface="Cambria" panose="02040503050406030204" pitchFamily="18" charset="0"/>
                <a:cs typeface="Arial" panose="020B0604020202020204" pitchFamily="34" charset="0"/>
              </a:rPr>
              <a:t>Recording of Discharges</a:t>
            </a:r>
          </a:p>
          <a:p>
            <a:pPr lvl="1">
              <a:defRPr/>
            </a:pPr>
            <a:r>
              <a:rPr lang="en-US" altLang="en-US" sz="1800" b="1" dirty="0">
                <a:latin typeface="Cambria" panose="02040503050406030204" pitchFamily="18" charset="0"/>
                <a:ea typeface="Cambria" panose="02040503050406030204" pitchFamily="18" charset="0"/>
                <a:cs typeface="Arial" panose="020B0604020202020204" pitchFamily="34" charset="0"/>
              </a:rPr>
              <a:t>DD 214 Database</a:t>
            </a:r>
          </a:p>
          <a:p>
            <a:pPr lvl="1">
              <a:defRPr/>
            </a:pPr>
            <a:r>
              <a:rPr lang="en-US" altLang="en-US" sz="1800" b="1" dirty="0">
                <a:latin typeface="Cambria" panose="02040503050406030204" pitchFamily="18" charset="0"/>
                <a:ea typeface="Cambria" panose="02040503050406030204" pitchFamily="18" charset="0"/>
                <a:cs typeface="Arial" panose="020B0604020202020204" pitchFamily="34" charset="0"/>
              </a:rPr>
              <a:t>Governors Welcome Home Letters</a:t>
            </a:r>
          </a:p>
          <a:p>
            <a:r>
              <a:rPr lang="en-US"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County Veterans Assistance Funds</a:t>
            </a:r>
            <a:endParaRPr lang="en-US" sz="1800" b="1" dirty="0">
              <a:latin typeface="Cambria" panose="02040503050406030204" pitchFamily="18" charset="0"/>
              <a:ea typeface="Cambria" panose="02040503050406030204" pitchFamily="18" charset="0"/>
            </a:endParaRPr>
          </a:p>
          <a:p>
            <a:endParaRPr lang="en-US" altLang="en-US" sz="1350" b="1" dirty="0"/>
          </a:p>
          <a:p>
            <a:endParaRPr lang="en-US" altLang="en-US" sz="1575" dirty="0">
              <a:latin typeface="Cambria" panose="02040503050406030204" pitchFamily="18" charset="0"/>
            </a:endParaRPr>
          </a:p>
        </p:txBody>
      </p:sp>
    </p:spTree>
    <p:extLst>
      <p:ext uri="{BB962C8B-B14F-4D97-AF65-F5344CB8AC3E}">
        <p14:creationId xmlns:p14="http://schemas.microsoft.com/office/powerpoint/2010/main" val="1299762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AF59D365-3BAA-9C09-B37D-3AAC79B33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 y="857250"/>
            <a:ext cx="9140300" cy="5143500"/>
          </a:xfrm>
          <a:prstGeom prst="rect">
            <a:avLst/>
          </a:prstGeom>
        </p:spPr>
      </p:pic>
    </p:spTree>
    <p:extLst>
      <p:ext uri="{BB962C8B-B14F-4D97-AF65-F5344CB8AC3E}">
        <p14:creationId xmlns:p14="http://schemas.microsoft.com/office/powerpoint/2010/main" val="1599019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44E7F85A-B8E4-E7B2-FD6A-F5F9FBD39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 y="857250"/>
            <a:ext cx="9140300" cy="5143500"/>
          </a:xfrm>
          <a:prstGeom prst="rect">
            <a:avLst/>
          </a:prstGeom>
        </p:spPr>
      </p:pic>
    </p:spTree>
    <p:extLst>
      <p:ext uri="{BB962C8B-B14F-4D97-AF65-F5344CB8AC3E}">
        <p14:creationId xmlns:p14="http://schemas.microsoft.com/office/powerpoint/2010/main" val="1367970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E977181E-B6E9-0D8C-B6E9-70466E052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 y="857250"/>
            <a:ext cx="9140300" cy="5143500"/>
          </a:xfrm>
          <a:prstGeom prst="rect">
            <a:avLst/>
          </a:prstGeom>
        </p:spPr>
      </p:pic>
    </p:spTree>
    <p:extLst>
      <p:ext uri="{BB962C8B-B14F-4D97-AF65-F5344CB8AC3E}">
        <p14:creationId xmlns:p14="http://schemas.microsoft.com/office/powerpoint/2010/main" val="3094274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2EEC0393-DBDF-D958-C30B-948036341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 y="857250"/>
            <a:ext cx="9143111" cy="5143500"/>
          </a:xfrm>
          <a:prstGeom prst="rect">
            <a:avLst/>
          </a:prstGeom>
        </p:spPr>
      </p:pic>
    </p:spTree>
    <p:extLst>
      <p:ext uri="{BB962C8B-B14F-4D97-AF65-F5344CB8AC3E}">
        <p14:creationId xmlns:p14="http://schemas.microsoft.com/office/powerpoint/2010/main" val="171337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558153E-B6BB-FC7A-963D-EDDA1C52C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 y="857250"/>
            <a:ext cx="9143111" cy="5143500"/>
          </a:xfrm>
          <a:prstGeom prst="rect">
            <a:avLst/>
          </a:prstGeom>
        </p:spPr>
      </p:pic>
    </p:spTree>
    <p:extLst>
      <p:ext uri="{BB962C8B-B14F-4D97-AF65-F5344CB8AC3E}">
        <p14:creationId xmlns:p14="http://schemas.microsoft.com/office/powerpoint/2010/main" val="1741150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4" name="Rectangle 3">
            <a:extLst>
              <a:ext uri="{FF2B5EF4-FFF2-40B4-BE49-F238E27FC236}">
                <a16:creationId xmlns:a16="http://schemas.microsoft.com/office/drawing/2014/main" id="{0029F986-C117-69FE-2E20-D84088287586}"/>
              </a:ext>
            </a:extLst>
          </p:cNvPr>
          <p:cNvSpPr/>
          <p:nvPr/>
        </p:nvSpPr>
        <p:spPr>
          <a:xfrm>
            <a:off x="2857500" y="959347"/>
            <a:ext cx="3429000" cy="877163"/>
          </a:xfrm>
          <a:prstGeom prst="rect">
            <a:avLst/>
          </a:prstGeom>
        </p:spPr>
        <p:txBody>
          <a:bodyPr>
            <a:spAutoFit/>
          </a:bodyPr>
          <a:lstStyle/>
          <a:p>
            <a:pPr algn="ctr">
              <a:spcBef>
                <a:spcPct val="0"/>
              </a:spcBef>
            </a:pPr>
            <a:r>
              <a:rPr lang="en-US" altLang="en-US" sz="2100" b="1" dirty="0">
                <a:solidFill>
                  <a:srgbClr val="002060"/>
                </a:solidFill>
                <a:latin typeface="Cambria" panose="02040503050406030204" pitchFamily="18" charset="0"/>
              </a:rPr>
              <a:t>Connect to </a:t>
            </a:r>
            <a:r>
              <a:rPr lang="en-US" altLang="en-US" sz="2100" b="1" i="1" dirty="0">
                <a:solidFill>
                  <a:srgbClr val="002060"/>
                </a:solidFill>
                <a:latin typeface="Cambria" panose="02040503050406030204" pitchFamily="18" charset="0"/>
              </a:rPr>
              <a:t>Your </a:t>
            </a:r>
            <a:r>
              <a:rPr lang="en-US" altLang="en-US" sz="2100" b="1" dirty="0">
                <a:solidFill>
                  <a:srgbClr val="002060"/>
                </a:solidFill>
                <a:latin typeface="Cambria" panose="02040503050406030204" pitchFamily="18" charset="0"/>
              </a:rPr>
              <a:t>WDVA!</a:t>
            </a:r>
          </a:p>
          <a:p>
            <a:pPr algn="ctr">
              <a:spcBef>
                <a:spcPct val="0"/>
              </a:spcBef>
            </a:pPr>
            <a:r>
              <a:rPr lang="en-US" altLang="en-US" sz="1500" b="1" dirty="0">
                <a:solidFill>
                  <a:srgbClr val="002060"/>
                </a:solidFill>
                <a:latin typeface="Cambria" panose="02040503050406030204" pitchFamily="18" charset="0"/>
              </a:rPr>
              <a:t>1-800-562-2308</a:t>
            </a:r>
          </a:p>
          <a:p>
            <a:pPr algn="ctr">
              <a:spcBef>
                <a:spcPct val="0"/>
              </a:spcBef>
            </a:pPr>
            <a:r>
              <a:rPr lang="en-US" altLang="en-US" sz="1500" b="1" dirty="0">
                <a:solidFill>
                  <a:srgbClr val="002060"/>
                </a:solidFill>
                <a:latin typeface="Cambria" panose="02040503050406030204" pitchFamily="18" charset="0"/>
              </a:rPr>
              <a:t>www.dva.wa.gov</a:t>
            </a:r>
            <a:endParaRPr lang="en-US" altLang="en-US" sz="1575" b="1" dirty="0">
              <a:solidFill>
                <a:srgbClr val="002060"/>
              </a:solidFill>
              <a:latin typeface="Cambria" panose="02040503050406030204" pitchFamily="18" charset="0"/>
            </a:endParaRPr>
          </a:p>
        </p:txBody>
      </p:sp>
      <p:sp>
        <p:nvSpPr>
          <p:cNvPr id="8" name="TextBox 7">
            <a:extLst>
              <a:ext uri="{FF2B5EF4-FFF2-40B4-BE49-F238E27FC236}">
                <a16:creationId xmlns:a16="http://schemas.microsoft.com/office/drawing/2014/main" id="{B57769D6-2E7A-05E1-2A22-81294C73F34A}"/>
              </a:ext>
            </a:extLst>
          </p:cNvPr>
          <p:cNvSpPr txBox="1"/>
          <p:nvPr/>
        </p:nvSpPr>
        <p:spPr>
          <a:xfrm>
            <a:off x="986590" y="1876592"/>
            <a:ext cx="3344779" cy="2862322"/>
          </a:xfrm>
          <a:prstGeom prst="rect">
            <a:avLst/>
          </a:prstGeom>
          <a:noFill/>
        </p:spPr>
        <p:txBody>
          <a:bodyPr wrap="square" rtlCol="0">
            <a:spAutoFit/>
          </a:bodyPr>
          <a:lstStyle/>
          <a:p>
            <a:r>
              <a:rPr lang="en-US" b="1" dirty="0">
                <a:solidFill>
                  <a:srgbClr val="1D3060"/>
                </a:solidFill>
                <a:latin typeface="Cambria" panose="02040503050406030204" pitchFamily="18" charset="0"/>
                <a:ea typeface="Cambria" panose="02040503050406030204" pitchFamily="18" charset="0"/>
              </a:rPr>
              <a:t>Veterans Homes Information</a:t>
            </a:r>
          </a:p>
          <a:p>
            <a:r>
              <a:rPr lang="en-US" sz="1350" b="1" dirty="0">
                <a:solidFill>
                  <a:srgbClr val="800000"/>
                </a:solidFill>
                <a:latin typeface="Cambria" panose="02040503050406030204" pitchFamily="18" charset="0"/>
                <a:ea typeface="Cambria" panose="02040503050406030204" pitchFamily="18" charset="0"/>
              </a:rPr>
              <a:t>1-877-VETS-R-US</a:t>
            </a:r>
          </a:p>
          <a:p>
            <a:r>
              <a:rPr lang="en-US" sz="1350" b="1" dirty="0">
                <a:solidFill>
                  <a:srgbClr val="1D3060"/>
                </a:solidFill>
                <a:latin typeface="Cambria" panose="02040503050406030204" pitchFamily="18" charset="0"/>
                <a:ea typeface="Cambria" panose="02040503050406030204" pitchFamily="18" charset="0"/>
              </a:rPr>
              <a:t>1-877-838-7787</a:t>
            </a:r>
          </a:p>
          <a:p>
            <a:endParaRPr lang="en-US" sz="1350" dirty="0">
              <a:latin typeface="Cambria" panose="02040503050406030204" pitchFamily="18" charset="0"/>
              <a:ea typeface="Cambria" panose="02040503050406030204" pitchFamily="18" charset="0"/>
            </a:endParaRPr>
          </a:p>
          <a:p>
            <a:r>
              <a:rPr lang="en-US" b="1" dirty="0">
                <a:solidFill>
                  <a:srgbClr val="1D3060"/>
                </a:solidFill>
                <a:latin typeface="Cambria" panose="02040503050406030204" pitchFamily="18" charset="0"/>
                <a:ea typeface="Cambria" panose="02040503050406030204" pitchFamily="18" charset="0"/>
              </a:rPr>
              <a:t>Veteran Services</a:t>
            </a:r>
          </a:p>
          <a:p>
            <a:r>
              <a:rPr lang="en-US" sz="1350" b="1" dirty="0">
                <a:solidFill>
                  <a:srgbClr val="800000"/>
                </a:solidFill>
                <a:latin typeface="Cambria" panose="02040503050406030204" pitchFamily="18" charset="0"/>
                <a:ea typeface="Cambria" panose="02040503050406030204" pitchFamily="18" charset="0"/>
              </a:rPr>
              <a:t>Steven J. Gill</a:t>
            </a:r>
            <a:r>
              <a:rPr lang="en-US" sz="1350" b="1" dirty="0">
                <a:latin typeface="Cambria" panose="02040503050406030204" pitchFamily="18" charset="0"/>
                <a:ea typeface="Cambria" panose="02040503050406030204" pitchFamily="18" charset="0"/>
              </a:rPr>
              <a:t> </a:t>
            </a:r>
            <a:r>
              <a:rPr lang="en-US" sz="1350" b="1" dirty="0">
                <a:solidFill>
                  <a:srgbClr val="1D3060"/>
                </a:solidFill>
                <a:latin typeface="Cambria" panose="02040503050406030204" pitchFamily="18" charset="0"/>
                <a:ea typeface="Cambria" panose="02040503050406030204" pitchFamily="18" charset="0"/>
              </a:rPr>
              <a:t>– 360-789-5886</a:t>
            </a:r>
          </a:p>
          <a:p>
            <a:endParaRPr lang="en-US" sz="1350" dirty="0">
              <a:latin typeface="Cambria" panose="02040503050406030204" pitchFamily="18" charset="0"/>
              <a:ea typeface="Cambria" panose="02040503050406030204" pitchFamily="18" charset="0"/>
            </a:endParaRPr>
          </a:p>
          <a:p>
            <a:r>
              <a:rPr lang="en-US" b="1" dirty="0">
                <a:solidFill>
                  <a:srgbClr val="1D3060"/>
                </a:solidFill>
                <a:latin typeface="Cambria" panose="02040503050406030204" pitchFamily="18" charset="0"/>
                <a:ea typeface="Cambria" panose="02040503050406030204" pitchFamily="18" charset="0"/>
              </a:rPr>
              <a:t>Counseling and Wellness</a:t>
            </a:r>
          </a:p>
          <a:p>
            <a:r>
              <a:rPr lang="en-US" sz="1350" b="1" dirty="0">
                <a:solidFill>
                  <a:srgbClr val="800000"/>
                </a:solidFill>
                <a:latin typeface="Cambria" panose="02040503050406030204" pitchFamily="18" charset="0"/>
                <a:ea typeface="Cambria" panose="02040503050406030204" pitchFamily="18" charset="0"/>
              </a:rPr>
              <a:t>Keith Meyer</a:t>
            </a:r>
            <a:r>
              <a:rPr lang="en-US" sz="1350" b="1" dirty="0">
                <a:latin typeface="Cambria" panose="02040503050406030204" pitchFamily="18" charset="0"/>
                <a:ea typeface="Cambria" panose="02040503050406030204" pitchFamily="18" charset="0"/>
              </a:rPr>
              <a:t> </a:t>
            </a:r>
            <a:r>
              <a:rPr lang="en-US" sz="1350" b="1" dirty="0">
                <a:solidFill>
                  <a:srgbClr val="1D3060"/>
                </a:solidFill>
                <a:latin typeface="Cambria" panose="02040503050406030204" pitchFamily="18" charset="0"/>
                <a:ea typeface="Cambria" panose="02040503050406030204" pitchFamily="18" charset="0"/>
              </a:rPr>
              <a:t>– 360-725-2220</a:t>
            </a:r>
          </a:p>
          <a:p>
            <a:endParaRPr lang="en-US" sz="1350" dirty="0">
              <a:latin typeface="Cambria" panose="02040503050406030204" pitchFamily="18" charset="0"/>
              <a:ea typeface="Cambria" panose="02040503050406030204" pitchFamily="18" charset="0"/>
            </a:endParaRPr>
          </a:p>
          <a:p>
            <a:r>
              <a:rPr lang="en-US" b="1" dirty="0">
                <a:solidFill>
                  <a:srgbClr val="1D3060"/>
                </a:solidFill>
                <a:latin typeface="Cambria" panose="02040503050406030204" pitchFamily="18" charset="0"/>
                <a:ea typeface="Cambria" panose="02040503050406030204" pitchFamily="18" charset="0"/>
              </a:rPr>
              <a:t>Cemetery</a:t>
            </a:r>
          </a:p>
          <a:p>
            <a:r>
              <a:rPr lang="en-US" sz="1350" b="1" dirty="0">
                <a:solidFill>
                  <a:srgbClr val="800000"/>
                </a:solidFill>
                <a:latin typeface="Cambria" panose="02040503050406030204" pitchFamily="18" charset="0"/>
                <a:ea typeface="Cambria" panose="02040503050406030204" pitchFamily="18" charset="0"/>
              </a:rPr>
              <a:t>Rudy Lopez </a:t>
            </a:r>
            <a:r>
              <a:rPr lang="en-US" sz="1350" b="1" dirty="0">
                <a:solidFill>
                  <a:srgbClr val="1D3060"/>
                </a:solidFill>
                <a:latin typeface="Cambria" panose="02040503050406030204" pitchFamily="18" charset="0"/>
                <a:ea typeface="Cambria" panose="02040503050406030204" pitchFamily="18" charset="0"/>
              </a:rPr>
              <a:t>– 509-299-6280</a:t>
            </a:r>
          </a:p>
        </p:txBody>
      </p:sp>
      <p:sp>
        <p:nvSpPr>
          <p:cNvPr id="9" name="TextBox 8">
            <a:extLst>
              <a:ext uri="{FF2B5EF4-FFF2-40B4-BE49-F238E27FC236}">
                <a16:creationId xmlns:a16="http://schemas.microsoft.com/office/drawing/2014/main" id="{C99C5DB0-1EC5-6EC8-003F-71BBE6A8BFE5}"/>
              </a:ext>
            </a:extLst>
          </p:cNvPr>
          <p:cNvSpPr txBox="1"/>
          <p:nvPr/>
        </p:nvSpPr>
        <p:spPr>
          <a:xfrm>
            <a:off x="4572000" y="1876592"/>
            <a:ext cx="4286250" cy="3901068"/>
          </a:xfrm>
          <a:prstGeom prst="rect">
            <a:avLst/>
          </a:prstGeom>
          <a:noFill/>
        </p:spPr>
        <p:txBody>
          <a:bodyPr wrap="square" rtlCol="0">
            <a:spAutoFit/>
          </a:bodyPr>
          <a:lstStyle/>
          <a:p>
            <a:r>
              <a:rPr lang="en-US" b="1" dirty="0">
                <a:solidFill>
                  <a:srgbClr val="1D3060"/>
                </a:solidFill>
                <a:latin typeface="Cambria" panose="02040503050406030204" pitchFamily="18" charset="0"/>
                <a:ea typeface="Cambria" panose="02040503050406030204" pitchFamily="18" charset="0"/>
              </a:rPr>
              <a:t>Follow us on Social Media!</a:t>
            </a:r>
          </a:p>
          <a:p>
            <a:r>
              <a:rPr lang="en-US" sz="1350" b="1" dirty="0">
                <a:solidFill>
                  <a:srgbClr val="800000"/>
                </a:solidFill>
                <a:latin typeface="Cambria" panose="02040503050406030204" pitchFamily="18" charset="0"/>
                <a:ea typeface="Cambria" panose="02040503050406030204" pitchFamily="18" charset="0"/>
              </a:rPr>
              <a:t>Facebook (WSDVA):</a:t>
            </a:r>
          </a:p>
          <a:p>
            <a:r>
              <a:rPr lang="en-US" sz="1350" b="1" dirty="0">
                <a:solidFill>
                  <a:srgbClr val="800000"/>
                </a:solidFill>
                <a:latin typeface="Cambria" panose="02040503050406030204" pitchFamily="18" charset="0"/>
                <a:ea typeface="Cambria" panose="02040503050406030204" pitchFamily="18" charset="0"/>
                <a:hlinkClick r:id="rId3"/>
              </a:rPr>
              <a:t>www.facebook.com/wsdva</a:t>
            </a:r>
            <a:endParaRPr lang="en-US" sz="1350" b="1" dirty="0">
              <a:solidFill>
                <a:srgbClr val="800000"/>
              </a:solidFill>
              <a:latin typeface="Cambria" panose="02040503050406030204" pitchFamily="18" charset="0"/>
              <a:ea typeface="Cambria" panose="02040503050406030204" pitchFamily="18" charset="0"/>
            </a:endParaRPr>
          </a:p>
          <a:p>
            <a:endParaRPr lang="en-US" sz="1350" b="1" dirty="0">
              <a:solidFill>
                <a:srgbClr val="800000"/>
              </a:solidFill>
              <a:latin typeface="Cambria" panose="02040503050406030204" pitchFamily="18" charset="0"/>
              <a:ea typeface="Cambria" panose="02040503050406030204" pitchFamily="18" charset="0"/>
            </a:endParaRPr>
          </a:p>
          <a:p>
            <a:r>
              <a:rPr lang="en-US" sz="1350" b="1" dirty="0">
                <a:solidFill>
                  <a:srgbClr val="800000"/>
                </a:solidFill>
                <a:latin typeface="Cambria" panose="02040503050406030204" pitchFamily="18" charset="0"/>
                <a:ea typeface="Cambria" panose="02040503050406030204" pitchFamily="18" charset="0"/>
              </a:rPr>
              <a:t>Twitter (WDVA):</a:t>
            </a:r>
          </a:p>
          <a:p>
            <a:r>
              <a:rPr lang="en-US" sz="1350" b="1" dirty="0">
                <a:solidFill>
                  <a:srgbClr val="800000"/>
                </a:solidFill>
                <a:latin typeface="Cambria" panose="02040503050406030204" pitchFamily="18" charset="0"/>
                <a:ea typeface="Cambria" panose="02040503050406030204" pitchFamily="18" charset="0"/>
                <a:hlinkClick r:id="rId4"/>
              </a:rPr>
              <a:t>https://twitter.com/WDVA</a:t>
            </a:r>
            <a:endParaRPr lang="en-US" sz="1350" b="1" dirty="0">
              <a:solidFill>
                <a:srgbClr val="800000"/>
              </a:solidFill>
              <a:latin typeface="Cambria" panose="02040503050406030204" pitchFamily="18" charset="0"/>
              <a:ea typeface="Cambria" panose="02040503050406030204" pitchFamily="18" charset="0"/>
            </a:endParaRPr>
          </a:p>
          <a:p>
            <a:endParaRPr lang="en-US" sz="1350" b="1" dirty="0">
              <a:solidFill>
                <a:srgbClr val="800000"/>
              </a:solidFill>
              <a:latin typeface="Cambria" panose="02040503050406030204" pitchFamily="18" charset="0"/>
              <a:ea typeface="Cambria" panose="02040503050406030204" pitchFamily="18" charset="0"/>
            </a:endParaRPr>
          </a:p>
          <a:p>
            <a:r>
              <a:rPr lang="en-US" sz="1350" b="1" dirty="0">
                <a:solidFill>
                  <a:srgbClr val="800000"/>
                </a:solidFill>
                <a:latin typeface="Cambria" panose="02040503050406030204" pitchFamily="18" charset="0"/>
                <a:ea typeface="Cambria" panose="02040503050406030204" pitchFamily="18" charset="0"/>
              </a:rPr>
              <a:t>LinkedIn:</a:t>
            </a:r>
          </a:p>
          <a:p>
            <a:r>
              <a:rPr lang="en-US" sz="1350" b="1" dirty="0">
                <a:solidFill>
                  <a:srgbClr val="800000"/>
                </a:solidFill>
                <a:latin typeface="Cambria" panose="02040503050406030204" pitchFamily="18" charset="0"/>
                <a:ea typeface="Cambria" panose="02040503050406030204" pitchFamily="18" charset="0"/>
                <a:hlinkClick r:id="rId5"/>
              </a:rPr>
              <a:t>www.linkedin.com/company/Washington-state-department-of-veterans-affairs-recruiting</a:t>
            </a:r>
            <a:endParaRPr lang="en-US" sz="1350" b="1" dirty="0">
              <a:solidFill>
                <a:srgbClr val="800000"/>
              </a:solidFill>
              <a:latin typeface="Cambria" panose="02040503050406030204" pitchFamily="18" charset="0"/>
              <a:ea typeface="Cambria" panose="02040503050406030204" pitchFamily="18" charset="0"/>
            </a:endParaRPr>
          </a:p>
          <a:p>
            <a:endParaRPr lang="en-US" sz="1350" b="1" dirty="0">
              <a:solidFill>
                <a:srgbClr val="800000"/>
              </a:solidFill>
              <a:latin typeface="Cambria" panose="02040503050406030204" pitchFamily="18" charset="0"/>
              <a:ea typeface="Cambria" panose="02040503050406030204" pitchFamily="18" charset="0"/>
            </a:endParaRPr>
          </a:p>
          <a:p>
            <a:r>
              <a:rPr lang="en-US" sz="1350" b="1" dirty="0">
                <a:solidFill>
                  <a:srgbClr val="800000"/>
                </a:solidFill>
                <a:latin typeface="Cambria" panose="02040503050406030204" pitchFamily="18" charset="0"/>
                <a:ea typeface="Cambria" panose="02040503050406030204" pitchFamily="18" charset="0"/>
              </a:rPr>
              <a:t>Instagram (WSDVA):</a:t>
            </a:r>
          </a:p>
          <a:p>
            <a:r>
              <a:rPr lang="en-US" sz="1350" b="1" dirty="0">
                <a:solidFill>
                  <a:srgbClr val="800000"/>
                </a:solidFill>
                <a:latin typeface="Cambria" panose="02040503050406030204" pitchFamily="18" charset="0"/>
                <a:ea typeface="Cambria" panose="02040503050406030204" pitchFamily="18" charset="0"/>
                <a:hlinkClick r:id="rId6"/>
              </a:rPr>
              <a:t>https://www.Instagram.com/wsdva</a:t>
            </a:r>
            <a:endParaRPr lang="en-US" sz="1350" b="1" dirty="0">
              <a:solidFill>
                <a:srgbClr val="800000"/>
              </a:solidFill>
              <a:latin typeface="Cambria" panose="02040503050406030204" pitchFamily="18" charset="0"/>
              <a:ea typeface="Cambria" panose="02040503050406030204" pitchFamily="18" charset="0"/>
            </a:endParaRPr>
          </a:p>
          <a:p>
            <a:endParaRPr lang="en-US" sz="1350" b="1" dirty="0">
              <a:solidFill>
                <a:srgbClr val="800000"/>
              </a:solidFill>
              <a:latin typeface="Cambria" panose="02040503050406030204" pitchFamily="18" charset="0"/>
              <a:ea typeface="Cambria" panose="02040503050406030204" pitchFamily="18" charset="0"/>
            </a:endParaRPr>
          </a:p>
          <a:p>
            <a:r>
              <a:rPr lang="en-US" sz="1350" b="1" dirty="0">
                <a:solidFill>
                  <a:srgbClr val="800000"/>
                </a:solidFill>
                <a:latin typeface="Cambria" panose="02040503050406030204" pitchFamily="18" charset="0"/>
                <a:ea typeface="Cambria" panose="02040503050406030204" pitchFamily="18" charset="0"/>
              </a:rPr>
              <a:t>YouTube: Washington Department of</a:t>
            </a:r>
          </a:p>
          <a:p>
            <a:r>
              <a:rPr lang="en-US" sz="1350" b="1" dirty="0">
                <a:solidFill>
                  <a:srgbClr val="800000"/>
                </a:solidFill>
                <a:latin typeface="Cambria" panose="02040503050406030204" pitchFamily="18" charset="0"/>
                <a:ea typeface="Cambria" panose="02040503050406030204" pitchFamily="18" charset="0"/>
              </a:rPr>
              <a:t>Veterans Affairs or WDVA</a:t>
            </a:r>
          </a:p>
          <a:p>
            <a:r>
              <a:rPr lang="en-US" sz="1350" b="1" dirty="0">
                <a:solidFill>
                  <a:srgbClr val="800000"/>
                </a:solidFill>
                <a:latin typeface="Cambria" panose="02040503050406030204" pitchFamily="18" charset="0"/>
                <a:ea typeface="Cambria" panose="02040503050406030204" pitchFamily="18" charset="0"/>
                <a:hlinkClick r:id="rId7"/>
              </a:rPr>
              <a:t>https://www.youtube.com/user/</a:t>
            </a:r>
          </a:p>
          <a:p>
            <a:r>
              <a:rPr lang="en-US" sz="1350" b="1" dirty="0" err="1">
                <a:solidFill>
                  <a:srgbClr val="800000"/>
                </a:solidFill>
                <a:latin typeface="Cambria" panose="02040503050406030204" pitchFamily="18" charset="0"/>
                <a:ea typeface="Cambria" panose="02040503050406030204" pitchFamily="18" charset="0"/>
                <a:hlinkClick r:id="rId7"/>
              </a:rPr>
              <a:t>WAVeteransAffairs</a:t>
            </a:r>
            <a:r>
              <a:rPr lang="en-US" sz="1350" b="1" dirty="0">
                <a:solidFill>
                  <a:srgbClr val="800000"/>
                </a:solidFill>
                <a:latin typeface="Cambria" panose="02040503050406030204" pitchFamily="18" charset="0"/>
                <a:ea typeface="Cambria" panose="02040503050406030204" pitchFamily="18" charset="0"/>
                <a:hlinkClick r:id="rId7"/>
              </a:rPr>
              <a:t>/video</a:t>
            </a:r>
            <a:endParaRPr lang="en-US" sz="1350" b="1" dirty="0">
              <a:solidFill>
                <a:srgbClr val="8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09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E8D3A5B-86E4-C3E2-CDAA-64A02D35DE5A}"/>
              </a:ext>
            </a:extLst>
          </p:cNvPr>
          <p:cNvSpPr>
            <a:spLocks noGrp="1"/>
          </p:cNvSpPr>
          <p:nvPr>
            <p:ph type="ftr" sz="quarter" idx="20"/>
          </p:nvPr>
        </p:nvSpPr>
        <p:spPr/>
        <p:txBody>
          <a:bodyPr/>
          <a:lstStyle/>
          <a:p>
            <a:r>
              <a:rPr lang="en-US"/>
              <a:t>Veterans Advisory Board 1/11/2024</a:t>
            </a:r>
            <a:endParaRPr lang="en-US" dirty="0"/>
          </a:p>
        </p:txBody>
      </p:sp>
      <p:sp>
        <p:nvSpPr>
          <p:cNvPr id="5" name="Slide Number Placeholder 4">
            <a:extLst>
              <a:ext uri="{FF2B5EF4-FFF2-40B4-BE49-F238E27FC236}">
                <a16:creationId xmlns:a16="http://schemas.microsoft.com/office/drawing/2014/main" id="{F4D988D4-6C9D-FD53-3918-2183E178B94D}"/>
              </a:ext>
            </a:extLst>
          </p:cNvPr>
          <p:cNvSpPr>
            <a:spLocks noGrp="1"/>
          </p:cNvSpPr>
          <p:nvPr>
            <p:ph type="sldNum" sz="quarter" idx="21"/>
          </p:nvPr>
        </p:nvSpPr>
        <p:spPr/>
        <p:txBody>
          <a:bodyPr/>
          <a:lstStyle/>
          <a:p>
            <a:fld id="{BD3A08C5-CC68-3947-88A8-A9E34C1A68A7}" type="slidenum">
              <a:rPr lang="en-US" smtClean="0"/>
              <a:pPr/>
              <a:t>28</a:t>
            </a:fld>
            <a:endParaRPr lang="en-US" dirty="0"/>
          </a:p>
        </p:txBody>
      </p:sp>
      <p:sp>
        <p:nvSpPr>
          <p:cNvPr id="8" name="Title 1">
            <a:extLst>
              <a:ext uri="{FF2B5EF4-FFF2-40B4-BE49-F238E27FC236}">
                <a16:creationId xmlns:a16="http://schemas.microsoft.com/office/drawing/2014/main" id="{3E8C924B-CABA-02A2-D9A6-DE11F095E1B6}"/>
              </a:ext>
            </a:extLst>
          </p:cNvPr>
          <p:cNvSpPr txBox="1">
            <a:spLocks/>
          </p:cNvSpPr>
          <p:nvPr/>
        </p:nvSpPr>
        <p:spPr>
          <a:xfrm>
            <a:off x="1143000" y="1727647"/>
            <a:ext cx="6858000" cy="2157102"/>
          </a:xfrm>
          <a:prstGeom prst="rect">
            <a:avLst/>
          </a:prstGeom>
        </p:spPr>
        <p:txBody>
          <a:bodyPr/>
          <a:lstStyle>
            <a:lvl1pPr algn="l" defTabSz="685800" rtl="0" eaLnBrk="1" latinLnBrk="0" hangingPunct="1">
              <a:lnSpc>
                <a:spcPct val="90000"/>
              </a:lnSpc>
              <a:spcBef>
                <a:spcPct val="0"/>
              </a:spcBef>
              <a:buNone/>
              <a:defRPr sz="3300" kern="1200">
                <a:solidFill>
                  <a:srgbClr val="005A5B"/>
                </a:solidFill>
                <a:latin typeface="Gill Sans" charset="0"/>
                <a:ea typeface="Gill Sans" charset="0"/>
                <a:cs typeface="Gill Sans" charset="0"/>
              </a:defRPr>
            </a:lvl1pPr>
          </a:lstStyle>
          <a:p>
            <a:r>
              <a:rPr lang="en-US" sz="4800" b="1" dirty="0"/>
              <a:t>Agenda Item V. </a:t>
            </a:r>
          </a:p>
          <a:p>
            <a:br>
              <a:rPr lang="en-US" sz="4800" b="1" dirty="0"/>
            </a:br>
            <a:r>
              <a:rPr lang="en-US" sz="4800" dirty="0"/>
              <a:t>Burial Benefits and Costs</a:t>
            </a:r>
            <a:br>
              <a:rPr lang="en-US" sz="4800" dirty="0"/>
            </a:br>
            <a:r>
              <a:rPr lang="en-US" sz="2400" dirty="0"/>
              <a:t>Christopher Castro, Evergreen Memorial Gardens </a:t>
            </a:r>
            <a:endParaRPr lang="en-US" dirty="0"/>
          </a:p>
        </p:txBody>
      </p:sp>
    </p:spTree>
    <p:extLst>
      <p:ext uri="{BB962C8B-B14F-4D97-AF65-F5344CB8AC3E}">
        <p14:creationId xmlns:p14="http://schemas.microsoft.com/office/powerpoint/2010/main" val="1962766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609475" y="1613297"/>
            <a:ext cx="3840480" cy="1540791"/>
          </a:xfrm>
        </p:spPr>
        <p:txBody>
          <a:bodyPr>
            <a:normAutofit/>
          </a:bodyPr>
          <a:lstStyle/>
          <a:p>
            <a:r>
              <a:rPr lang="en-US" sz="3600" dirty="0"/>
              <a:t>All About Veterans Death Benefits</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6074228" y="3186123"/>
            <a:ext cx="2375727" cy="485755"/>
          </a:xfrm>
        </p:spPr>
        <p:txBody>
          <a:bodyPr>
            <a:normAutofit/>
          </a:bodyPr>
          <a:lstStyle/>
          <a:p>
            <a:r>
              <a:rPr lang="en-US" dirty="0"/>
              <a:t>Christopher J. Castro​</a:t>
            </a:r>
          </a:p>
        </p:txBody>
      </p:sp>
      <p:pic>
        <p:nvPicPr>
          <p:cNvPr id="14" name="Picture Placeholder 13" descr="A row of small flags in a cemetery">
            <a:extLst>
              <a:ext uri="{FF2B5EF4-FFF2-40B4-BE49-F238E27FC236}">
                <a16:creationId xmlns:a16="http://schemas.microsoft.com/office/drawing/2014/main" id="{5B204E61-231D-3A3D-8E07-FE18E1B5FA93}"/>
              </a:ext>
            </a:extLst>
          </p:cNvPr>
          <p:cNvPicPr>
            <a:picLocks noGrp="1" noChangeAspect="1"/>
          </p:cNvPicPr>
          <p:nvPr>
            <p:ph type="pic" sz="quarter" idx="13"/>
          </p:nvPr>
        </p:nvPicPr>
        <p:blipFill>
          <a:blip r:embed="rId2"/>
          <a:srcRect t="10474" b="10474"/>
          <a:stretch>
            <a:fillRect/>
          </a:stretch>
        </p:blipFill>
        <p:spPr/>
      </p:pic>
      <p:sp>
        <p:nvSpPr>
          <p:cNvPr id="15" name="TextBox 14">
            <a:extLst>
              <a:ext uri="{FF2B5EF4-FFF2-40B4-BE49-F238E27FC236}">
                <a16:creationId xmlns:a16="http://schemas.microsoft.com/office/drawing/2014/main" id="{7D5D27B8-76E2-45AB-D6EF-926ED446433B}"/>
              </a:ext>
            </a:extLst>
          </p:cNvPr>
          <p:cNvSpPr txBox="1"/>
          <p:nvPr/>
        </p:nvSpPr>
        <p:spPr>
          <a:xfrm>
            <a:off x="6074228" y="3753076"/>
            <a:ext cx="2891480" cy="1846659"/>
          </a:xfrm>
          <a:prstGeom prst="rect">
            <a:avLst/>
          </a:prstGeom>
          <a:noFill/>
        </p:spPr>
        <p:txBody>
          <a:bodyPr wrap="square" rtlCol="0">
            <a:spAutoFit/>
          </a:bodyPr>
          <a:lstStyle/>
          <a:p>
            <a:pPr defTabSz="685800"/>
            <a:r>
              <a:rPr lang="en-US" sz="3000" dirty="0">
                <a:solidFill>
                  <a:prstClr val="black"/>
                </a:solidFill>
                <a:effectLst>
                  <a:outerShdw blurRad="38100" dist="38100" dir="2700000" algn="tl">
                    <a:srgbClr val="000000">
                      <a:alpha val="43137"/>
                    </a:srgbClr>
                  </a:outerShdw>
                </a:effectLst>
                <a:latin typeface="Source Sans Pro Light"/>
              </a:rPr>
              <a:t>All About Veterans Death Benefits </a:t>
            </a:r>
          </a:p>
          <a:p>
            <a:pPr defTabSz="685800"/>
            <a:endParaRPr lang="en-US" sz="2400" dirty="0">
              <a:solidFill>
                <a:srgbClr val="E7E6E6">
                  <a:lumMod val="50000"/>
                </a:srgbClr>
              </a:solidFill>
              <a:effectLst>
                <a:outerShdw blurRad="38100" dist="38100" dir="2700000" algn="tl">
                  <a:srgbClr val="000000">
                    <a:alpha val="43137"/>
                  </a:srgbClr>
                </a:outerShdw>
              </a:effectLst>
              <a:latin typeface="Source Sans Pro Light"/>
            </a:endParaRPr>
          </a:p>
        </p:txBody>
      </p:sp>
      <p:sp>
        <p:nvSpPr>
          <p:cNvPr id="16" name="TextBox 15">
            <a:extLst>
              <a:ext uri="{FF2B5EF4-FFF2-40B4-BE49-F238E27FC236}">
                <a16:creationId xmlns:a16="http://schemas.microsoft.com/office/drawing/2014/main" id="{B0E540A8-988A-AF8C-BAAF-92972C39971D}"/>
              </a:ext>
            </a:extLst>
          </p:cNvPr>
          <p:cNvSpPr txBox="1"/>
          <p:nvPr/>
        </p:nvSpPr>
        <p:spPr>
          <a:xfrm>
            <a:off x="6074228" y="5235286"/>
            <a:ext cx="2212882" cy="461665"/>
          </a:xfrm>
          <a:prstGeom prst="rect">
            <a:avLst/>
          </a:prstGeom>
          <a:noFill/>
        </p:spPr>
        <p:txBody>
          <a:bodyPr wrap="square" rtlCol="0">
            <a:spAutoFit/>
          </a:bodyPr>
          <a:lstStyle/>
          <a:p>
            <a:pPr defTabSz="685800"/>
            <a:r>
              <a:rPr lang="en-US" sz="1200" dirty="0">
                <a:solidFill>
                  <a:prstClr val="black"/>
                </a:solidFill>
                <a:effectLst>
                  <a:outerShdw blurRad="38100" dist="38100" dir="2700000" algn="tl">
                    <a:srgbClr val="000000">
                      <a:alpha val="43137"/>
                    </a:srgbClr>
                  </a:outerShdw>
                </a:effectLst>
                <a:latin typeface="Source Sans Pro Light"/>
              </a:rPr>
              <a:t>Christopher J. Castro</a:t>
            </a:r>
          </a:p>
          <a:p>
            <a:pPr defTabSz="685800"/>
            <a:endParaRPr lang="en-US" sz="1200" dirty="0">
              <a:solidFill>
                <a:prstClr val="black"/>
              </a:solidFill>
              <a:effectLst>
                <a:outerShdw blurRad="38100" dist="38100" dir="2700000" algn="tl">
                  <a:srgbClr val="000000">
                    <a:alpha val="43137"/>
                  </a:srgbClr>
                </a:outerShdw>
              </a:effectLst>
              <a:latin typeface="Source Sans Pro Light"/>
            </a:endParaRPr>
          </a:p>
        </p:txBody>
      </p:sp>
    </p:spTree>
    <p:extLst>
      <p:ext uri="{BB962C8B-B14F-4D97-AF65-F5344CB8AC3E}">
        <p14:creationId xmlns:p14="http://schemas.microsoft.com/office/powerpoint/2010/main" val="1642425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2600" b="1" dirty="0"/>
              <a:t>Agenda Item II. Approval of December 14</a:t>
            </a:r>
            <a:r>
              <a:rPr lang="en-US" sz="2600" b="1" baseline="30000" dirty="0"/>
              <a:t>th </a:t>
            </a:r>
            <a:r>
              <a:rPr lang="en-US" sz="2600" b="1" dirty="0"/>
              <a:t>minutes</a:t>
            </a:r>
          </a:p>
        </p:txBody>
      </p:sp>
      <p:sp>
        <p:nvSpPr>
          <p:cNvPr id="6" name="Footer Placeholder 5"/>
          <p:cNvSpPr>
            <a:spLocks noGrp="1"/>
          </p:cNvSpPr>
          <p:nvPr>
            <p:ph type="ftr" sz="quarter" idx="17"/>
          </p:nvPr>
        </p:nvSpPr>
        <p:spPr/>
        <p:txBody>
          <a:bodyPr/>
          <a:lstStyle/>
          <a:p>
            <a:r>
              <a:rPr lang="en-US" dirty="0"/>
              <a:t>Veterans Advisory Board 1/11/2024</a:t>
            </a:r>
          </a:p>
        </p:txBody>
      </p:sp>
      <p:sp>
        <p:nvSpPr>
          <p:cNvPr id="7" name="Slide Number Placeholder 6"/>
          <p:cNvSpPr>
            <a:spLocks noGrp="1"/>
          </p:cNvSpPr>
          <p:nvPr>
            <p:ph type="sldNum" sz="quarter" idx="18"/>
          </p:nvPr>
        </p:nvSpPr>
        <p:spPr>
          <a:xfrm>
            <a:off x="8577226" y="6459485"/>
            <a:ext cx="428625" cy="365125"/>
          </a:xfrm>
        </p:spPr>
        <p:txBody>
          <a:bodyPr/>
          <a:lstStyle/>
          <a:p>
            <a:fld id="{BD3A08C5-CC68-3947-88A8-A9E34C1A68A7}" type="slidenum">
              <a:rPr lang="en-US" smtClean="0"/>
              <a:pPr/>
              <a:t>3</a:t>
            </a:fld>
            <a:endParaRPr lang="en-US" dirty="0"/>
          </a:p>
        </p:txBody>
      </p:sp>
      <p:pic>
        <p:nvPicPr>
          <p:cNvPr id="8" name="Picture 7" descr="A close-up of a document&#10;&#10;Description automatically generated">
            <a:extLst>
              <a:ext uri="{FF2B5EF4-FFF2-40B4-BE49-F238E27FC236}">
                <a16:creationId xmlns:a16="http://schemas.microsoft.com/office/drawing/2014/main" id="{7D79AA0F-766A-93FC-E882-D5075F6A5660}"/>
              </a:ext>
            </a:extLst>
          </p:cNvPr>
          <p:cNvPicPr>
            <a:picLocks noChangeAspect="1"/>
          </p:cNvPicPr>
          <p:nvPr/>
        </p:nvPicPr>
        <p:blipFill rotWithShape="1">
          <a:blip r:embed="rId2"/>
          <a:srcRect l="10703" t="2735" r="10147" b="9148"/>
          <a:stretch/>
        </p:blipFill>
        <p:spPr>
          <a:xfrm>
            <a:off x="1091953" y="1067527"/>
            <a:ext cx="3568824" cy="5141746"/>
          </a:xfrm>
          <a:prstGeom prst="rect">
            <a:avLst/>
          </a:prstGeom>
        </p:spPr>
      </p:pic>
      <p:pic>
        <p:nvPicPr>
          <p:cNvPr id="10" name="Picture 9" descr="A close-up of a document&#10;&#10;Description automatically generated">
            <a:extLst>
              <a:ext uri="{FF2B5EF4-FFF2-40B4-BE49-F238E27FC236}">
                <a16:creationId xmlns:a16="http://schemas.microsoft.com/office/drawing/2014/main" id="{5CBC84A1-69DE-3D0E-E06C-4F43CEB82DE0}"/>
              </a:ext>
            </a:extLst>
          </p:cNvPr>
          <p:cNvPicPr>
            <a:picLocks noChangeAspect="1"/>
          </p:cNvPicPr>
          <p:nvPr/>
        </p:nvPicPr>
        <p:blipFill rotWithShape="1">
          <a:blip r:embed="rId3"/>
          <a:srcRect l="9350" t="2958" r="10598" b="20198"/>
          <a:stretch/>
        </p:blipFill>
        <p:spPr>
          <a:xfrm>
            <a:off x="4843548" y="1067526"/>
            <a:ext cx="3564291" cy="4427751"/>
          </a:xfrm>
          <a:prstGeom prst="rect">
            <a:avLst/>
          </a:prstGeom>
        </p:spPr>
      </p:pic>
    </p:spTree>
    <p:extLst>
      <p:ext uri="{BB962C8B-B14F-4D97-AF65-F5344CB8AC3E}">
        <p14:creationId xmlns:p14="http://schemas.microsoft.com/office/powerpoint/2010/main" val="1259587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628650" y="941560"/>
            <a:ext cx="7886700" cy="994172"/>
          </a:xfrm>
        </p:spPr>
        <p:txBody>
          <a:bodyPr anchor="ctr">
            <a:normAutofit/>
          </a:bodyPr>
          <a:lstStyle/>
          <a:p>
            <a:r>
              <a:rPr lang="en-ZA" dirty="0">
                <a:solidFill>
                  <a:schemeClr val="tx1"/>
                </a:solidFill>
              </a:rPr>
              <a:t>Thank YOU!</a:t>
            </a:r>
          </a:p>
        </p:txBody>
      </p:sp>
      <p:sp>
        <p:nvSpPr>
          <p:cNvPr id="5" name="Footer Placeholder 4">
            <a:extLst>
              <a:ext uri="{FF2B5EF4-FFF2-40B4-BE49-F238E27FC236}">
                <a16:creationId xmlns:a16="http://schemas.microsoft.com/office/drawing/2014/main" id="{AF29EA23-F34E-486A-B8B2-0C3019266975}"/>
              </a:ext>
            </a:extLst>
          </p:cNvPr>
          <p:cNvSpPr>
            <a:spLocks noGrp="1"/>
          </p:cNvSpPr>
          <p:nvPr>
            <p:ph type="ftr" sz="quarter" idx="11"/>
          </p:nvPr>
        </p:nvSpPr>
        <p:spPr>
          <a:xfrm>
            <a:off x="3028950" y="5624513"/>
            <a:ext cx="3086100" cy="273844"/>
          </a:xfrm>
        </p:spPr>
        <p:txBody>
          <a:bodyPr anchor="ctr">
            <a:normAutofit/>
          </a:bodyPr>
          <a:lstStyle/>
          <a:p>
            <a:pPr defTabSz="685800">
              <a:spcAft>
                <a:spcPts val="450"/>
              </a:spcAft>
            </a:pPr>
            <a:r>
              <a:rPr lang="en-ZA">
                <a:solidFill>
                  <a:srgbClr val="E7E6E6">
                    <a:lumMod val="50000"/>
                  </a:srgbClr>
                </a:solidFill>
                <a:latin typeface="Source Sans Pro Light"/>
              </a:rPr>
              <a:t>Pitch deck title</a:t>
            </a:r>
          </a:p>
        </p:txBody>
      </p:sp>
      <p:pic>
        <p:nvPicPr>
          <p:cNvPr id="16" name="Picture 15" descr="A chalkboard with a flag&#10;&#10;Description automatically generated">
            <a:extLst>
              <a:ext uri="{FF2B5EF4-FFF2-40B4-BE49-F238E27FC236}">
                <a16:creationId xmlns:a16="http://schemas.microsoft.com/office/drawing/2014/main" id="{98CCEE32-82F5-C226-DE86-4237D94D8652}"/>
              </a:ext>
            </a:extLst>
          </p:cNvPr>
          <p:cNvPicPr>
            <a:picLocks noChangeAspect="1"/>
          </p:cNvPicPr>
          <p:nvPr/>
        </p:nvPicPr>
        <p:blipFill>
          <a:blip r:embed="rId2"/>
          <a:stretch>
            <a:fillRect/>
          </a:stretch>
        </p:blipFill>
        <p:spPr>
          <a:xfrm>
            <a:off x="1457300" y="1717126"/>
            <a:ext cx="6229401" cy="4044308"/>
          </a:xfrm>
          <a:prstGeom prst="rect">
            <a:avLst/>
          </a:prstGeom>
        </p:spPr>
      </p:pic>
    </p:spTree>
    <p:extLst>
      <p:ext uri="{BB962C8B-B14F-4D97-AF65-F5344CB8AC3E}">
        <p14:creationId xmlns:p14="http://schemas.microsoft.com/office/powerpoint/2010/main" val="1463392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761250" y="1653874"/>
            <a:ext cx="3754100" cy="994172"/>
          </a:xfrm>
        </p:spPr>
        <p:txBody>
          <a:bodyPr anchor="ctr">
            <a:normAutofit/>
          </a:bodyPr>
          <a:lstStyle/>
          <a:p>
            <a:r>
              <a:rPr lang="en-ZA" dirty="0">
                <a:solidFill>
                  <a:schemeClr val="tx1"/>
                </a:solidFill>
              </a:rPr>
              <a:t>Who am I…?</a:t>
            </a:r>
          </a:p>
        </p:txBody>
      </p:sp>
      <p:sp>
        <p:nvSpPr>
          <p:cNvPr id="21" name="Text Placeholder 3">
            <a:extLst>
              <a:ext uri="{FF2B5EF4-FFF2-40B4-BE49-F238E27FC236}">
                <a16:creationId xmlns:a16="http://schemas.microsoft.com/office/drawing/2014/main" id="{7445581E-5702-CF08-9C7A-C51200C51EBE}"/>
              </a:ext>
            </a:extLst>
          </p:cNvPr>
          <p:cNvSpPr>
            <a:spLocks noGrp="1"/>
          </p:cNvSpPr>
          <p:nvPr>
            <p:ph type="body" sz="quarter" idx="14"/>
          </p:nvPr>
        </p:nvSpPr>
        <p:spPr>
          <a:xfrm>
            <a:off x="4782741" y="2774157"/>
            <a:ext cx="3714750" cy="2369344"/>
          </a:xfrm>
        </p:spPr>
        <p:txBody>
          <a:bodyPr/>
          <a:lstStyle/>
          <a:p>
            <a:pPr marL="257175" indent="-257175">
              <a:buFont typeface="Arial" panose="020B0604020202020204" pitchFamily="34" charset="0"/>
              <a:buChar char="•"/>
            </a:pPr>
            <a:r>
              <a:rPr lang="en-US" dirty="0">
                <a:solidFill>
                  <a:schemeClr val="tx1"/>
                </a:solidFill>
              </a:rPr>
              <a:t>Father  </a:t>
            </a:r>
          </a:p>
          <a:p>
            <a:pPr marL="257175" indent="-257175">
              <a:buFont typeface="Arial" panose="020B0604020202020204" pitchFamily="34" charset="0"/>
              <a:buChar char="•"/>
            </a:pPr>
            <a:r>
              <a:rPr lang="en-US" dirty="0">
                <a:solidFill>
                  <a:schemeClr val="tx1"/>
                </a:solidFill>
              </a:rPr>
              <a:t>Former chef </a:t>
            </a:r>
          </a:p>
          <a:p>
            <a:pPr marL="257175" indent="-257175">
              <a:buFont typeface="Arial" panose="020B0604020202020204" pitchFamily="34" charset="0"/>
              <a:buChar char="•"/>
            </a:pPr>
            <a:r>
              <a:rPr lang="en-US" dirty="0">
                <a:solidFill>
                  <a:schemeClr val="tx1"/>
                </a:solidFill>
              </a:rPr>
              <a:t>Advance Funeral Planner </a:t>
            </a:r>
          </a:p>
          <a:p>
            <a:pPr marL="257175" indent="-257175">
              <a:buFont typeface="Arial" panose="020B0604020202020204" pitchFamily="34" charset="0"/>
              <a:buChar char="•"/>
            </a:pPr>
            <a:r>
              <a:rPr lang="en-US" dirty="0">
                <a:solidFill>
                  <a:schemeClr val="tx1"/>
                </a:solidFill>
              </a:rPr>
              <a:t>Passion for serving others and food of course. </a:t>
            </a:r>
          </a:p>
        </p:txBody>
      </p:sp>
      <p:sp>
        <p:nvSpPr>
          <p:cNvPr id="11" name="Date Placeholder 10">
            <a:extLst>
              <a:ext uri="{FF2B5EF4-FFF2-40B4-BE49-F238E27FC236}">
                <a16:creationId xmlns:a16="http://schemas.microsoft.com/office/drawing/2014/main" id="{AD240522-762B-4A1C-BAE4-2E57FC01F7BF}"/>
              </a:ext>
            </a:extLst>
          </p:cNvPr>
          <p:cNvSpPr>
            <a:spLocks noGrp="1"/>
          </p:cNvSpPr>
          <p:nvPr>
            <p:ph type="dt" sz="half" idx="10"/>
          </p:nvPr>
        </p:nvSpPr>
        <p:spPr>
          <a:xfrm>
            <a:off x="628650" y="5624513"/>
            <a:ext cx="2057400" cy="273844"/>
          </a:xfrm>
        </p:spPr>
        <p:txBody>
          <a:bodyPr anchor="ctr">
            <a:normAutofit/>
          </a:bodyPr>
          <a:lstStyle/>
          <a:p>
            <a:pPr defTabSz="685800">
              <a:spcAft>
                <a:spcPts val="450"/>
              </a:spcAft>
            </a:pPr>
            <a:r>
              <a:rPr lang="en-US">
                <a:solidFill>
                  <a:srgbClr val="E7E6E6">
                    <a:lumMod val="50000"/>
                  </a:srgbClr>
                </a:solidFill>
                <a:latin typeface="Source Sans Pro Light"/>
              </a:rPr>
              <a:t>20XX</a:t>
            </a:r>
          </a:p>
        </p:txBody>
      </p:sp>
      <p:pic>
        <p:nvPicPr>
          <p:cNvPr id="6" name="Picture 5" descr="A person and person in military uniform&#10;&#10;Description automatically generated">
            <a:extLst>
              <a:ext uri="{FF2B5EF4-FFF2-40B4-BE49-F238E27FC236}">
                <a16:creationId xmlns:a16="http://schemas.microsoft.com/office/drawing/2014/main" id="{2F840108-1D64-2DB7-3E92-9C6D2C5C34E9}"/>
              </a:ext>
            </a:extLst>
          </p:cNvPr>
          <p:cNvPicPr>
            <a:picLocks noChangeAspect="1"/>
          </p:cNvPicPr>
          <p:nvPr/>
        </p:nvPicPr>
        <p:blipFill>
          <a:blip r:embed="rId2"/>
          <a:stretch>
            <a:fillRect/>
          </a:stretch>
        </p:blipFill>
        <p:spPr>
          <a:xfrm>
            <a:off x="778476" y="928015"/>
            <a:ext cx="3192200" cy="4970342"/>
          </a:xfrm>
          <a:prstGeom prst="rect">
            <a:avLst/>
          </a:prstGeom>
        </p:spPr>
      </p:pic>
    </p:spTree>
    <p:extLst>
      <p:ext uri="{BB962C8B-B14F-4D97-AF65-F5344CB8AC3E}">
        <p14:creationId xmlns:p14="http://schemas.microsoft.com/office/powerpoint/2010/main" val="3280947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827025" y="1813201"/>
            <a:ext cx="7489951" cy="994172"/>
          </a:xfrm>
        </p:spPr>
        <p:txBody>
          <a:bodyPr/>
          <a:lstStyle/>
          <a:p>
            <a:r>
              <a:rPr lang="en-US" dirty="0"/>
              <a:t>         </a:t>
            </a:r>
            <a:r>
              <a:rPr lang="en-US" dirty="0">
                <a:solidFill>
                  <a:schemeClr val="tx1"/>
                </a:solidFill>
              </a:rPr>
              <a:t>About Veterans Death Benefits  </a:t>
            </a:r>
          </a:p>
        </p:txBody>
      </p:sp>
      <p:sp>
        <p:nvSpPr>
          <p:cNvPr id="3" name="Content Placeholder 2">
            <a:extLst>
              <a:ext uri="{FF2B5EF4-FFF2-40B4-BE49-F238E27FC236}">
                <a16:creationId xmlns:a16="http://schemas.microsoft.com/office/drawing/2014/main" id="{7D779DE4-CAEA-4617-897E-FEC9A2AC2D6A}"/>
              </a:ext>
            </a:extLst>
          </p:cNvPr>
          <p:cNvSpPr>
            <a:spLocks noGrp="1"/>
          </p:cNvSpPr>
          <p:nvPr>
            <p:ph type="body" idx="1"/>
          </p:nvPr>
        </p:nvSpPr>
        <p:spPr>
          <a:xfrm>
            <a:off x="1677430" y="2687859"/>
            <a:ext cx="5875638" cy="2356940"/>
          </a:xfrm>
        </p:spPr>
        <p:txBody>
          <a:bodyPr vert="horz" lIns="68580" tIns="34290" rIns="68580" bIns="34290" rtlCol="0" anchor="b">
            <a:normAutofit/>
          </a:bodyPr>
          <a:lstStyle/>
          <a:p>
            <a:pPr marL="257175" indent="-257175">
              <a:buFont typeface="Arial" panose="020B0604020202020204" pitchFamily="34" charset="0"/>
              <a:buChar char="•"/>
            </a:pPr>
            <a:r>
              <a:rPr lang="en-US" sz="1800" dirty="0">
                <a:solidFill>
                  <a:schemeClr val="tx1"/>
                </a:solidFill>
              </a:rPr>
              <a:t>The benefits your entitled to as a veteran. </a:t>
            </a:r>
          </a:p>
          <a:p>
            <a:pPr marL="257175" indent="-257175">
              <a:buFont typeface="Arial" panose="020B0604020202020204" pitchFamily="34" charset="0"/>
              <a:buChar char="•"/>
            </a:pPr>
            <a:endParaRPr lang="en-US" sz="1800" dirty="0">
              <a:solidFill>
                <a:schemeClr val="tx1"/>
              </a:solidFill>
            </a:endParaRPr>
          </a:p>
          <a:p>
            <a:pPr marL="257175" indent="-257175">
              <a:buFont typeface="Arial" panose="020B0604020202020204" pitchFamily="34" charset="0"/>
              <a:buChar char="•"/>
            </a:pPr>
            <a:r>
              <a:rPr lang="en-US" sz="1800" dirty="0">
                <a:solidFill>
                  <a:schemeClr val="tx1"/>
                </a:solidFill>
              </a:rPr>
              <a:t>How your loved ones apply to receive veterans’ benefits.</a:t>
            </a:r>
          </a:p>
          <a:p>
            <a:pPr marL="257175" indent="-257175">
              <a:buFont typeface="Arial" panose="020B0604020202020204" pitchFamily="34" charset="0"/>
              <a:buChar char="•"/>
            </a:pPr>
            <a:endParaRPr lang="en-US" sz="1800" dirty="0">
              <a:solidFill>
                <a:schemeClr val="tx1"/>
              </a:solidFill>
            </a:endParaRPr>
          </a:p>
          <a:p>
            <a:pPr marL="257175" indent="-257175">
              <a:buFont typeface="Arial" panose="020B0604020202020204" pitchFamily="34" charset="0"/>
              <a:buChar char="•"/>
            </a:pPr>
            <a:r>
              <a:rPr lang="en-US" sz="1800" dirty="0">
                <a:solidFill>
                  <a:schemeClr val="tx1"/>
                </a:solidFill>
              </a:rPr>
              <a:t>What can you do to prepare. </a:t>
            </a:r>
          </a:p>
          <a:p>
            <a:r>
              <a:rPr lang="en-US" dirty="0"/>
              <a:t> </a:t>
            </a:r>
          </a:p>
        </p:txBody>
      </p:sp>
      <p:sp>
        <p:nvSpPr>
          <p:cNvPr id="44" name="Date Placeholder 43">
            <a:extLst>
              <a:ext uri="{FF2B5EF4-FFF2-40B4-BE49-F238E27FC236}">
                <a16:creationId xmlns:a16="http://schemas.microsoft.com/office/drawing/2014/main" id="{61DE0949-C611-4117-B02A-4967EA7F75CB}"/>
              </a:ext>
            </a:extLst>
          </p:cNvPr>
          <p:cNvSpPr>
            <a:spLocks noGrp="1"/>
          </p:cNvSpPr>
          <p:nvPr>
            <p:ph type="dt" sz="half" idx="10"/>
          </p:nvPr>
        </p:nvSpPr>
        <p:spPr>
          <a:xfrm>
            <a:off x="628650" y="5624513"/>
            <a:ext cx="2057400" cy="273844"/>
          </a:xfrm>
        </p:spPr>
        <p:txBody>
          <a:bodyPr/>
          <a:lstStyle/>
          <a:p>
            <a:pPr defTabSz="685800"/>
            <a:r>
              <a:rPr lang="en-US">
                <a:solidFill>
                  <a:prstClr val="white"/>
                </a:solidFill>
                <a:latin typeface="Source Sans Pro Light"/>
              </a:rPr>
              <a:t>20XX</a:t>
            </a:r>
            <a:endParaRPr lang="en-US" dirty="0">
              <a:solidFill>
                <a:prstClr val="white"/>
              </a:solidFill>
              <a:latin typeface="Source Sans Pro Light"/>
            </a:endParaRPr>
          </a:p>
        </p:txBody>
      </p:sp>
      <p:sp>
        <p:nvSpPr>
          <p:cNvPr id="45" name="Footer Placeholder 44">
            <a:extLst>
              <a:ext uri="{FF2B5EF4-FFF2-40B4-BE49-F238E27FC236}">
                <a16:creationId xmlns:a16="http://schemas.microsoft.com/office/drawing/2014/main" id="{6F1B995D-1532-48CE-A2C5-425EE1771DD6}"/>
              </a:ext>
            </a:extLst>
          </p:cNvPr>
          <p:cNvSpPr>
            <a:spLocks noGrp="1"/>
          </p:cNvSpPr>
          <p:nvPr>
            <p:ph type="ftr" sz="quarter" idx="11"/>
          </p:nvPr>
        </p:nvSpPr>
        <p:spPr>
          <a:xfrm>
            <a:off x="3028950" y="5624513"/>
            <a:ext cx="3086100" cy="273844"/>
          </a:xfrm>
        </p:spPr>
        <p:txBody>
          <a:bodyPr/>
          <a:lstStyle/>
          <a:p>
            <a:pPr defTabSz="685800"/>
            <a:r>
              <a:rPr lang="en-US">
                <a:solidFill>
                  <a:prstClr val="white"/>
                </a:solidFill>
                <a:latin typeface="Source Sans Pro Light"/>
              </a:rPr>
              <a:t>Pitch deck title</a:t>
            </a:r>
            <a:endParaRPr lang="en-US" dirty="0">
              <a:solidFill>
                <a:prstClr val="white"/>
              </a:solidFill>
              <a:latin typeface="Source Sans Pro Light"/>
            </a:endParaRPr>
          </a:p>
        </p:txBody>
      </p:sp>
      <p:sp>
        <p:nvSpPr>
          <p:cNvPr id="46" name="Slide Number Placeholder 45">
            <a:extLst>
              <a:ext uri="{FF2B5EF4-FFF2-40B4-BE49-F238E27FC236}">
                <a16:creationId xmlns:a16="http://schemas.microsoft.com/office/drawing/2014/main" id="{B057FC65-DE77-429F-8B3E-E77AD3578B92}"/>
              </a:ext>
            </a:extLst>
          </p:cNvPr>
          <p:cNvSpPr>
            <a:spLocks noGrp="1"/>
          </p:cNvSpPr>
          <p:nvPr>
            <p:ph type="sldNum" sz="quarter" idx="12"/>
          </p:nvPr>
        </p:nvSpPr>
        <p:spPr>
          <a:xfrm>
            <a:off x="6457950" y="5624513"/>
            <a:ext cx="2057400" cy="273844"/>
          </a:xfrm>
        </p:spPr>
        <p:txBody>
          <a:bodyPr/>
          <a:lstStyle/>
          <a:p>
            <a:pPr defTabSz="685800"/>
            <a:fld id="{B5CEABB6-07DC-46E8-9B57-56EC44A396E5}" type="slidenum">
              <a:rPr lang="en-US">
                <a:solidFill>
                  <a:prstClr val="white"/>
                </a:solidFill>
                <a:latin typeface="Source Sans Pro Light"/>
              </a:rPr>
              <a:pPr defTabSz="685800"/>
              <a:t>32</a:t>
            </a:fld>
            <a:endParaRPr lang="en-US" dirty="0">
              <a:solidFill>
                <a:prstClr val="white"/>
              </a:solidFill>
              <a:latin typeface="Source Sans Pro Light"/>
            </a:endParaRPr>
          </a:p>
        </p:txBody>
      </p:sp>
      <p:sp>
        <p:nvSpPr>
          <p:cNvPr id="19" name="Title 1">
            <a:extLst>
              <a:ext uri="{FF2B5EF4-FFF2-40B4-BE49-F238E27FC236}">
                <a16:creationId xmlns:a16="http://schemas.microsoft.com/office/drawing/2014/main" id="{D289557F-4FA8-3C67-B28A-0BB85AF902C0}"/>
              </a:ext>
            </a:extLst>
          </p:cNvPr>
          <p:cNvSpPr txBox="1">
            <a:spLocks/>
          </p:cNvSpPr>
          <p:nvPr/>
        </p:nvSpPr>
        <p:spPr>
          <a:xfrm>
            <a:off x="1181407" y="1264180"/>
            <a:ext cx="7489951" cy="104610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a:lstStyle>
          <a:p>
            <a:pPr defTabSz="685800"/>
            <a:r>
              <a:rPr lang="en-US" sz="3300" dirty="0">
                <a:solidFill>
                  <a:prstClr val="black">
                    <a:lumMod val="50000"/>
                    <a:lumOff val="50000"/>
                  </a:prstClr>
                </a:solidFill>
                <a:latin typeface="Bodoni MT"/>
              </a:rPr>
              <a:t>         </a:t>
            </a:r>
            <a:r>
              <a:rPr lang="en-US" sz="3300" dirty="0">
                <a:solidFill>
                  <a:prstClr val="black"/>
                </a:solidFill>
                <a:latin typeface="Bodoni MT"/>
              </a:rPr>
              <a:t>What You Need to Know </a:t>
            </a:r>
          </a:p>
        </p:txBody>
      </p:sp>
      <p:pic>
        <p:nvPicPr>
          <p:cNvPr id="29" name="Picture Placeholder 28" descr="A close up of a flag&#10;&#10;Description automatically generated">
            <a:extLst>
              <a:ext uri="{FF2B5EF4-FFF2-40B4-BE49-F238E27FC236}">
                <a16:creationId xmlns:a16="http://schemas.microsoft.com/office/drawing/2014/main" id="{0C7FDA83-00E5-A631-EE44-B3C8899B4C8B}"/>
              </a:ext>
            </a:extLst>
          </p:cNvPr>
          <p:cNvPicPr>
            <a:picLocks noGrp="1" noChangeAspect="1"/>
          </p:cNvPicPr>
          <p:nvPr>
            <p:ph type="pic" sz="quarter" idx="13"/>
          </p:nvPr>
        </p:nvPicPr>
        <p:blipFill>
          <a:blip r:embed="rId2"/>
          <a:srcRect t="43994" b="43994"/>
          <a:stretch>
            <a:fillRect/>
          </a:stretch>
        </p:blipFill>
        <p:spPr>
          <a:xfrm>
            <a:off x="1143" y="5044798"/>
            <a:ext cx="9141714" cy="955952"/>
          </a:xfrm>
        </p:spPr>
      </p:pic>
    </p:spTree>
    <p:extLst>
      <p:ext uri="{BB962C8B-B14F-4D97-AF65-F5344CB8AC3E}">
        <p14:creationId xmlns:p14="http://schemas.microsoft.com/office/powerpoint/2010/main" val="2634411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Online Media 26" title="Cremain Burial with Military Honors">
            <a:hlinkClick r:id="" action="ppaction://media"/>
            <a:extLst>
              <a:ext uri="{FF2B5EF4-FFF2-40B4-BE49-F238E27FC236}">
                <a16:creationId xmlns:a16="http://schemas.microsoft.com/office/drawing/2014/main" id="{F40B58AB-1439-20BA-771F-8D2E7A27E76F}"/>
              </a:ext>
            </a:extLst>
          </p:cNvPr>
          <p:cNvPicPr>
            <a:picLocks noRot="1" noChangeAspect="1"/>
          </p:cNvPicPr>
          <p:nvPr>
            <a:videoFile r:link="rId1"/>
          </p:nvPr>
        </p:nvPicPr>
        <p:blipFill>
          <a:blip r:embed="rId3"/>
          <a:stretch>
            <a:fillRect/>
          </a:stretch>
        </p:blipFill>
        <p:spPr>
          <a:xfrm>
            <a:off x="762000" y="1276350"/>
            <a:ext cx="7620000" cy="4305300"/>
          </a:xfrm>
          <a:prstGeom prst="rect">
            <a:avLst/>
          </a:prstGeom>
        </p:spPr>
      </p:pic>
    </p:spTree>
    <p:extLst>
      <p:ext uri="{BB962C8B-B14F-4D97-AF65-F5344CB8AC3E}">
        <p14:creationId xmlns:p14="http://schemas.microsoft.com/office/powerpoint/2010/main" val="210478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532441" y="1131094"/>
            <a:ext cx="4039559" cy="994172"/>
          </a:xfrm>
        </p:spPr>
        <p:txBody>
          <a:bodyPr/>
          <a:lstStyle/>
          <a:p>
            <a:r>
              <a:rPr lang="en-US" dirty="0">
                <a:solidFill>
                  <a:schemeClr val="tx1"/>
                </a:solidFill>
              </a:rPr>
              <a:t>Burial</a:t>
            </a:r>
            <a:r>
              <a:rPr lang="en-US" dirty="0"/>
              <a:t> </a:t>
            </a:r>
          </a:p>
        </p:txBody>
      </p:sp>
      <p:sp>
        <p:nvSpPr>
          <p:cNvPr id="4" name="Content Placeholder 3">
            <a:extLst>
              <a:ext uri="{FF2B5EF4-FFF2-40B4-BE49-F238E27FC236}">
                <a16:creationId xmlns:a16="http://schemas.microsoft.com/office/drawing/2014/main" id="{8421587F-8DFD-4A31-9931-8A346A92D87A}"/>
              </a:ext>
            </a:extLst>
          </p:cNvPr>
          <p:cNvSpPr>
            <a:spLocks noGrp="1"/>
          </p:cNvSpPr>
          <p:nvPr>
            <p:ph type="body" idx="1"/>
          </p:nvPr>
        </p:nvSpPr>
        <p:spPr>
          <a:xfrm>
            <a:off x="532442" y="2277040"/>
            <a:ext cx="1714500" cy="342900"/>
          </a:xfrm>
        </p:spPr>
        <p:txBody>
          <a:bodyPr vert="horz" lIns="68580" tIns="34290" rIns="68580" bIns="34290" rtlCol="0" anchor="b">
            <a:normAutofit/>
          </a:bodyPr>
          <a:lstStyle/>
          <a:p>
            <a:r>
              <a:rPr lang="en-ZA" dirty="0">
                <a:solidFill>
                  <a:schemeClr val="tx1"/>
                </a:solidFill>
              </a:rPr>
              <a:t>Who Qualifies?</a:t>
            </a:r>
          </a:p>
        </p:txBody>
      </p:sp>
      <p:sp>
        <p:nvSpPr>
          <p:cNvPr id="10" name="Text Placeholder 9">
            <a:extLst>
              <a:ext uri="{FF2B5EF4-FFF2-40B4-BE49-F238E27FC236}">
                <a16:creationId xmlns:a16="http://schemas.microsoft.com/office/drawing/2014/main" id="{8183BF95-E7F3-4EE1-B00F-DD0C3874B2C5}"/>
              </a:ext>
            </a:extLst>
          </p:cNvPr>
          <p:cNvSpPr>
            <a:spLocks noGrp="1"/>
          </p:cNvSpPr>
          <p:nvPr>
            <p:ph type="body" sz="quarter" idx="14"/>
          </p:nvPr>
        </p:nvSpPr>
        <p:spPr>
          <a:xfrm>
            <a:off x="532442" y="2633978"/>
            <a:ext cx="1714500" cy="1028700"/>
          </a:xfrm>
        </p:spPr>
        <p:txBody>
          <a:bodyPr/>
          <a:lstStyle/>
          <a:p>
            <a:r>
              <a:rPr lang="en-ZA" dirty="0">
                <a:solidFill>
                  <a:schemeClr val="tx1"/>
                </a:solidFill>
              </a:rPr>
              <a:t>Any member of the Armed Forces who dies while on active duty or any veteran honorably discharged. </a:t>
            </a:r>
          </a:p>
          <a:p>
            <a:endParaRPr lang="en-US" dirty="0"/>
          </a:p>
        </p:txBody>
      </p:sp>
      <p:sp>
        <p:nvSpPr>
          <p:cNvPr id="12" name="Text Placeholder 11">
            <a:extLst>
              <a:ext uri="{FF2B5EF4-FFF2-40B4-BE49-F238E27FC236}">
                <a16:creationId xmlns:a16="http://schemas.microsoft.com/office/drawing/2014/main" id="{CE35F392-E7EE-41F8-98DE-C44067B45776}"/>
              </a:ext>
            </a:extLst>
          </p:cNvPr>
          <p:cNvSpPr>
            <a:spLocks noGrp="1"/>
          </p:cNvSpPr>
          <p:nvPr>
            <p:ph type="body" idx="16"/>
          </p:nvPr>
        </p:nvSpPr>
        <p:spPr>
          <a:xfrm>
            <a:off x="539938" y="3740158"/>
            <a:ext cx="1714500" cy="342900"/>
          </a:xfrm>
        </p:spPr>
        <p:txBody>
          <a:bodyPr>
            <a:normAutofit fontScale="92500"/>
          </a:bodyPr>
          <a:lstStyle/>
          <a:p>
            <a:r>
              <a:rPr lang="en-ZA" dirty="0">
                <a:solidFill>
                  <a:schemeClr val="tx1"/>
                </a:solidFill>
              </a:rPr>
              <a:t>Who Can Join You?</a:t>
            </a:r>
            <a:endParaRPr lang="en-US" dirty="0">
              <a:solidFill>
                <a:schemeClr val="tx1"/>
              </a:solidFill>
            </a:endParaRPr>
          </a:p>
        </p:txBody>
      </p:sp>
      <p:sp>
        <p:nvSpPr>
          <p:cNvPr id="14" name="Text Placeholder 13">
            <a:extLst>
              <a:ext uri="{FF2B5EF4-FFF2-40B4-BE49-F238E27FC236}">
                <a16:creationId xmlns:a16="http://schemas.microsoft.com/office/drawing/2014/main" id="{413C481E-7E52-4079-A038-14B612438D1B}"/>
              </a:ext>
            </a:extLst>
          </p:cNvPr>
          <p:cNvSpPr>
            <a:spLocks noGrp="1"/>
          </p:cNvSpPr>
          <p:nvPr>
            <p:ph type="body" sz="quarter" idx="18"/>
          </p:nvPr>
        </p:nvSpPr>
        <p:spPr>
          <a:xfrm>
            <a:off x="539938" y="4097096"/>
            <a:ext cx="1714500" cy="1028700"/>
          </a:xfrm>
        </p:spPr>
        <p:txBody>
          <a:bodyPr/>
          <a:lstStyle/>
          <a:p>
            <a:r>
              <a:rPr lang="en-ZA" dirty="0">
                <a:solidFill>
                  <a:schemeClr val="tx1"/>
                </a:solidFill>
              </a:rPr>
              <a:t>Under certain conditions surviving spouse and minor children of eligible person. </a:t>
            </a:r>
          </a:p>
          <a:p>
            <a:endParaRPr lang="en-US" dirty="0"/>
          </a:p>
        </p:txBody>
      </p:sp>
      <p:sp>
        <p:nvSpPr>
          <p:cNvPr id="8" name="Text Placeholder 7">
            <a:extLst>
              <a:ext uri="{FF2B5EF4-FFF2-40B4-BE49-F238E27FC236}">
                <a16:creationId xmlns:a16="http://schemas.microsoft.com/office/drawing/2014/main" id="{A8A9BF88-37A2-4295-9121-C40F6B7169EA}"/>
              </a:ext>
            </a:extLst>
          </p:cNvPr>
          <p:cNvSpPr>
            <a:spLocks noGrp="1"/>
          </p:cNvSpPr>
          <p:nvPr>
            <p:ph type="body" sz="quarter" idx="3"/>
          </p:nvPr>
        </p:nvSpPr>
        <p:spPr>
          <a:xfrm>
            <a:off x="2593130" y="2277040"/>
            <a:ext cx="1714500" cy="342900"/>
          </a:xfrm>
        </p:spPr>
        <p:txBody>
          <a:bodyPr>
            <a:normAutofit/>
          </a:bodyPr>
          <a:lstStyle/>
          <a:p>
            <a:r>
              <a:rPr lang="en-ZA" dirty="0">
                <a:solidFill>
                  <a:schemeClr val="tx1"/>
                </a:solidFill>
              </a:rPr>
              <a:t>What’s Included </a:t>
            </a:r>
            <a:endParaRPr lang="en-US" dirty="0">
              <a:solidFill>
                <a:schemeClr val="tx1"/>
              </a:solidFill>
            </a:endParaRPr>
          </a:p>
        </p:txBody>
      </p:sp>
      <p:sp>
        <p:nvSpPr>
          <p:cNvPr id="11" name="Text Placeholder 10">
            <a:extLst>
              <a:ext uri="{FF2B5EF4-FFF2-40B4-BE49-F238E27FC236}">
                <a16:creationId xmlns:a16="http://schemas.microsoft.com/office/drawing/2014/main" id="{0374AEC8-628D-47F9-86A0-CB3CACB4A8E3}"/>
              </a:ext>
            </a:extLst>
          </p:cNvPr>
          <p:cNvSpPr>
            <a:spLocks noGrp="1"/>
          </p:cNvSpPr>
          <p:nvPr>
            <p:ph type="body" sz="quarter" idx="15"/>
          </p:nvPr>
        </p:nvSpPr>
        <p:spPr>
          <a:xfrm>
            <a:off x="2593130" y="2624217"/>
            <a:ext cx="1714500" cy="2192275"/>
          </a:xfrm>
        </p:spPr>
        <p:txBody>
          <a:bodyPr/>
          <a:lstStyle/>
          <a:p>
            <a:pPr marL="214313" indent="-214313">
              <a:buFont typeface="Arial" panose="020B0604020202020204" pitchFamily="34" charset="0"/>
              <a:buChar char="•"/>
            </a:pPr>
            <a:r>
              <a:rPr lang="en-ZA" dirty="0">
                <a:solidFill>
                  <a:schemeClr val="tx1"/>
                </a:solidFill>
              </a:rPr>
              <a:t>An assigned gravesite. </a:t>
            </a:r>
          </a:p>
          <a:p>
            <a:pPr marL="214313" indent="-214313">
              <a:buFont typeface="Arial" panose="020B0604020202020204" pitchFamily="34" charset="0"/>
              <a:buChar char="•"/>
            </a:pPr>
            <a:r>
              <a:rPr lang="en-ZA" dirty="0">
                <a:solidFill>
                  <a:schemeClr val="tx1"/>
                </a:solidFill>
              </a:rPr>
              <a:t>Opening and Closing of the grave.</a:t>
            </a:r>
          </a:p>
          <a:p>
            <a:pPr marL="214313" indent="-214313">
              <a:buFont typeface="Arial" panose="020B0604020202020204" pitchFamily="34" charset="0"/>
              <a:buChar char="•"/>
            </a:pPr>
            <a:r>
              <a:rPr lang="en-ZA" dirty="0">
                <a:solidFill>
                  <a:schemeClr val="tx1"/>
                </a:solidFill>
              </a:rPr>
              <a:t>A grave liner for casketed remains. </a:t>
            </a:r>
          </a:p>
          <a:p>
            <a:pPr marL="214313" indent="-214313">
              <a:buFont typeface="Arial" panose="020B0604020202020204" pitchFamily="34" charset="0"/>
              <a:buChar char="•"/>
            </a:pPr>
            <a:r>
              <a:rPr lang="en-ZA" dirty="0">
                <a:solidFill>
                  <a:schemeClr val="tx1"/>
                </a:solidFill>
              </a:rPr>
              <a:t>A government headstone or marker.</a:t>
            </a:r>
          </a:p>
          <a:p>
            <a:pPr marL="214313" indent="-214313">
              <a:buFont typeface="Arial" panose="020B0604020202020204" pitchFamily="34" charset="0"/>
              <a:buChar char="•"/>
            </a:pPr>
            <a:r>
              <a:rPr lang="en-ZA" dirty="0">
                <a:solidFill>
                  <a:schemeClr val="tx1"/>
                </a:solidFill>
              </a:rPr>
              <a:t>Perpetual care at no cost to the family.</a:t>
            </a:r>
          </a:p>
        </p:txBody>
      </p:sp>
      <p:pic>
        <p:nvPicPr>
          <p:cNvPr id="17" name="Picture Placeholder 16" descr="A group of people standing in front of a flag&#10;&#10;Description automatically generated">
            <a:extLst>
              <a:ext uri="{FF2B5EF4-FFF2-40B4-BE49-F238E27FC236}">
                <a16:creationId xmlns:a16="http://schemas.microsoft.com/office/drawing/2014/main" id="{56C1B69E-919F-F518-DDBD-9B567B28DB18}"/>
              </a:ext>
            </a:extLst>
          </p:cNvPr>
          <p:cNvPicPr>
            <a:picLocks noGrp="1" noChangeAspect="1"/>
          </p:cNvPicPr>
          <p:nvPr>
            <p:ph type="pic" sz="quarter" idx="13"/>
          </p:nvPr>
        </p:nvPicPr>
        <p:blipFill>
          <a:blip r:embed="rId2"/>
          <a:srcRect l="19517" r="19517"/>
          <a:stretch>
            <a:fillRect/>
          </a:stretch>
        </p:blipFill>
        <p:spPr/>
      </p:pic>
    </p:spTree>
    <p:extLst>
      <p:ext uri="{BB962C8B-B14F-4D97-AF65-F5344CB8AC3E}">
        <p14:creationId xmlns:p14="http://schemas.microsoft.com/office/powerpoint/2010/main" val="3070187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871555" y="1131094"/>
            <a:ext cx="7644986" cy="994172"/>
          </a:xfrm>
        </p:spPr>
        <p:txBody>
          <a:bodyPr>
            <a:normAutofit/>
          </a:bodyPr>
          <a:lstStyle/>
          <a:p>
            <a:r>
              <a:rPr lang="en-US" dirty="0">
                <a:solidFill>
                  <a:schemeClr val="tx1"/>
                </a:solidFill>
              </a:rPr>
              <a:t>Burial in a VA National Cemetery </a:t>
            </a:r>
          </a:p>
        </p:txBody>
      </p:sp>
      <p:sp>
        <p:nvSpPr>
          <p:cNvPr id="5" name="Text Placeholder 4">
            <a:extLst>
              <a:ext uri="{FF2B5EF4-FFF2-40B4-BE49-F238E27FC236}">
                <a16:creationId xmlns:a16="http://schemas.microsoft.com/office/drawing/2014/main" id="{F8657664-A458-4DDD-ACC2-1D87FCD6FCA9}"/>
              </a:ext>
            </a:extLst>
          </p:cNvPr>
          <p:cNvSpPr>
            <a:spLocks noGrp="1"/>
          </p:cNvSpPr>
          <p:nvPr>
            <p:ph type="body" idx="1"/>
          </p:nvPr>
        </p:nvSpPr>
        <p:spPr>
          <a:xfrm>
            <a:off x="871555" y="2247411"/>
            <a:ext cx="7643795" cy="480060"/>
          </a:xfrm>
        </p:spPr>
        <p:txBody>
          <a:bodyPr/>
          <a:lstStyle/>
          <a:p>
            <a:r>
              <a:rPr lang="en-ZA" dirty="0">
                <a:solidFill>
                  <a:schemeClr val="tx1"/>
                </a:solidFill>
              </a:rPr>
              <a:t>What to know</a:t>
            </a:r>
          </a:p>
        </p:txBody>
      </p:sp>
      <p:sp>
        <p:nvSpPr>
          <p:cNvPr id="6" name="Content Placeholder 5">
            <a:extLst>
              <a:ext uri="{FF2B5EF4-FFF2-40B4-BE49-F238E27FC236}">
                <a16:creationId xmlns:a16="http://schemas.microsoft.com/office/drawing/2014/main" id="{5A6B31B0-7B84-475D-961F-09C0191F91A2}"/>
              </a:ext>
            </a:extLst>
          </p:cNvPr>
          <p:cNvSpPr>
            <a:spLocks noGrp="1"/>
          </p:cNvSpPr>
          <p:nvPr>
            <p:ph sz="half" idx="2"/>
          </p:nvPr>
        </p:nvSpPr>
        <p:spPr>
          <a:xfrm>
            <a:off x="871555" y="2736056"/>
            <a:ext cx="3429000" cy="2400300"/>
          </a:xfrm>
        </p:spPr>
        <p:txBody>
          <a:bodyPr vert="horz" lIns="68580" tIns="34290" rIns="68580" bIns="34290" rtlCol="0" anchor="t">
            <a:normAutofit fontScale="92500"/>
          </a:bodyPr>
          <a:lstStyle/>
          <a:p>
            <a:r>
              <a:rPr lang="en-ZA" noProof="1">
                <a:solidFill>
                  <a:schemeClr val="tx1"/>
                </a:solidFill>
              </a:rPr>
              <a:t>A space may not be reserved in advance. </a:t>
            </a:r>
          </a:p>
          <a:p>
            <a:r>
              <a:rPr lang="en-ZA" noProof="1">
                <a:solidFill>
                  <a:schemeClr val="tx1"/>
                </a:solidFill>
              </a:rPr>
              <a:t>VA national cemeteries only allow arrangements to be made at time of death, so no guarantee that spouses or other family will be side by side or even nearby.</a:t>
            </a:r>
          </a:p>
          <a:p>
            <a:r>
              <a:rPr lang="en-ZA" noProof="1">
                <a:solidFill>
                  <a:schemeClr val="tx1"/>
                </a:solidFill>
              </a:rPr>
              <a:t>Burials in VA national cemeteries are usually not conducted on weekends. </a:t>
            </a:r>
          </a:p>
          <a:p>
            <a:r>
              <a:rPr lang="en-ZA" noProof="1">
                <a:solidFill>
                  <a:schemeClr val="tx1"/>
                </a:solidFill>
              </a:rPr>
              <a:t>Should the spouse of the veteran pass the grave will be double depth. </a:t>
            </a:r>
          </a:p>
        </p:txBody>
      </p:sp>
      <p:sp>
        <p:nvSpPr>
          <p:cNvPr id="15" name="Content Placeholder 14">
            <a:extLst>
              <a:ext uri="{FF2B5EF4-FFF2-40B4-BE49-F238E27FC236}">
                <a16:creationId xmlns:a16="http://schemas.microsoft.com/office/drawing/2014/main" id="{6EDB25FB-2007-49B3-B10C-DDDE76E45F72}"/>
              </a:ext>
            </a:extLst>
          </p:cNvPr>
          <p:cNvSpPr>
            <a:spLocks noGrp="1"/>
          </p:cNvSpPr>
          <p:nvPr>
            <p:ph sz="quarter" idx="4"/>
          </p:nvPr>
        </p:nvSpPr>
        <p:spPr>
          <a:xfrm>
            <a:off x="4870864" y="2736056"/>
            <a:ext cx="3429000" cy="2400300"/>
          </a:xfrm>
        </p:spPr>
        <p:txBody>
          <a:bodyPr>
            <a:normAutofit fontScale="92500"/>
          </a:bodyPr>
          <a:lstStyle/>
          <a:p>
            <a:r>
              <a:rPr lang="en-US" dirty="0">
                <a:solidFill>
                  <a:schemeClr val="tx1"/>
                </a:solidFill>
              </a:rPr>
              <a:t>Dependent children can also be placed in the VA cemetery up to the age of 18. Should they remain a dependent due to a disability, there is no age limit. </a:t>
            </a:r>
          </a:p>
          <a:p>
            <a:r>
              <a:rPr lang="en-US" dirty="0">
                <a:solidFill>
                  <a:schemeClr val="tx1"/>
                </a:solidFill>
              </a:rPr>
              <a:t>A graveside service is not permitted in a VA cemetery, most have an area known as a committal area where services are completed. </a:t>
            </a:r>
          </a:p>
          <a:p>
            <a:r>
              <a:rPr lang="en-US" dirty="0">
                <a:solidFill>
                  <a:schemeClr val="tx1"/>
                </a:solidFill>
              </a:rPr>
              <a:t>Services run every 30 minutes in most VA national cemeteries. </a:t>
            </a:r>
          </a:p>
        </p:txBody>
      </p:sp>
      <p:sp>
        <p:nvSpPr>
          <p:cNvPr id="48" name="Date Placeholder 47">
            <a:extLst>
              <a:ext uri="{FF2B5EF4-FFF2-40B4-BE49-F238E27FC236}">
                <a16:creationId xmlns:a16="http://schemas.microsoft.com/office/drawing/2014/main" id="{72260A6F-9731-47E2-94BA-7030273BACB0}"/>
              </a:ext>
            </a:extLst>
          </p:cNvPr>
          <p:cNvSpPr>
            <a:spLocks noGrp="1"/>
          </p:cNvSpPr>
          <p:nvPr>
            <p:ph type="dt" sz="half" idx="10"/>
          </p:nvPr>
        </p:nvSpPr>
        <p:spPr>
          <a:xfrm>
            <a:off x="628650" y="5624513"/>
            <a:ext cx="2057400" cy="273844"/>
          </a:xfrm>
        </p:spPr>
        <p:txBody>
          <a:bodyPr/>
          <a:lstStyle/>
          <a:p>
            <a:pPr defTabSz="685800"/>
            <a:r>
              <a:rPr lang="en-US" dirty="0">
                <a:solidFill>
                  <a:prstClr val="white"/>
                </a:solidFill>
                <a:latin typeface="Source Sans Pro Light"/>
              </a:rPr>
              <a:t>20XX</a:t>
            </a:r>
          </a:p>
        </p:txBody>
      </p:sp>
      <p:sp>
        <p:nvSpPr>
          <p:cNvPr id="50" name="Slide Number Placeholder 49">
            <a:extLst>
              <a:ext uri="{FF2B5EF4-FFF2-40B4-BE49-F238E27FC236}">
                <a16:creationId xmlns:a16="http://schemas.microsoft.com/office/drawing/2014/main" id="{E7A3E10B-48DC-43B8-A29D-5258A6BC272F}"/>
              </a:ext>
            </a:extLst>
          </p:cNvPr>
          <p:cNvSpPr>
            <a:spLocks noGrp="1"/>
          </p:cNvSpPr>
          <p:nvPr>
            <p:ph type="sldNum" sz="quarter" idx="12"/>
          </p:nvPr>
        </p:nvSpPr>
        <p:spPr>
          <a:xfrm>
            <a:off x="6457950" y="5624513"/>
            <a:ext cx="2057400" cy="273844"/>
          </a:xfrm>
        </p:spPr>
        <p:txBody>
          <a:bodyPr/>
          <a:lstStyle/>
          <a:p>
            <a:pPr defTabSz="685800"/>
            <a:fld id="{B5CEABB6-07DC-46E8-9B57-56EC44A396E5}" type="slidenum">
              <a:rPr lang="en-US">
                <a:solidFill>
                  <a:prstClr val="white"/>
                </a:solidFill>
                <a:latin typeface="Source Sans Pro Light"/>
              </a:rPr>
              <a:pPr defTabSz="685800"/>
              <a:t>35</a:t>
            </a:fld>
            <a:endParaRPr lang="en-US" dirty="0">
              <a:solidFill>
                <a:prstClr val="white"/>
              </a:solidFill>
              <a:latin typeface="Source Sans Pro Light"/>
            </a:endParaRPr>
          </a:p>
        </p:txBody>
      </p:sp>
      <p:pic>
        <p:nvPicPr>
          <p:cNvPr id="11" name="Picture Placeholder 10" descr="A close up of a flag&#10;&#10;Description automatically generated">
            <a:extLst>
              <a:ext uri="{FF2B5EF4-FFF2-40B4-BE49-F238E27FC236}">
                <a16:creationId xmlns:a16="http://schemas.microsoft.com/office/drawing/2014/main" id="{3EE5260B-50D0-FD92-B337-071BF5C05CF7}"/>
              </a:ext>
            </a:extLst>
          </p:cNvPr>
          <p:cNvPicPr>
            <a:picLocks noGrp="1" noChangeAspect="1"/>
          </p:cNvPicPr>
          <p:nvPr>
            <p:ph type="pic" sz="quarter" idx="13"/>
          </p:nvPr>
        </p:nvPicPr>
        <p:blipFill>
          <a:blip r:embed="rId2"/>
          <a:srcRect t="43994" b="43994"/>
          <a:stretch>
            <a:fillRect/>
          </a:stretch>
        </p:blipFill>
        <p:spPr/>
      </p:pic>
    </p:spTree>
    <p:extLst>
      <p:ext uri="{BB962C8B-B14F-4D97-AF65-F5344CB8AC3E}">
        <p14:creationId xmlns:p14="http://schemas.microsoft.com/office/powerpoint/2010/main" val="911372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532441" y="1131094"/>
            <a:ext cx="4039559" cy="994172"/>
          </a:xfrm>
        </p:spPr>
        <p:txBody>
          <a:bodyPr/>
          <a:lstStyle/>
          <a:p>
            <a:r>
              <a:rPr lang="en-US" dirty="0">
                <a:solidFill>
                  <a:schemeClr val="tx1"/>
                </a:solidFill>
              </a:rPr>
              <a:t>Burial At Sea </a:t>
            </a:r>
          </a:p>
        </p:txBody>
      </p:sp>
      <p:sp>
        <p:nvSpPr>
          <p:cNvPr id="4" name="Content Placeholder 3">
            <a:extLst>
              <a:ext uri="{FF2B5EF4-FFF2-40B4-BE49-F238E27FC236}">
                <a16:creationId xmlns:a16="http://schemas.microsoft.com/office/drawing/2014/main" id="{8421587F-8DFD-4A31-9931-8A346A92D87A}"/>
              </a:ext>
            </a:extLst>
          </p:cNvPr>
          <p:cNvSpPr>
            <a:spLocks noGrp="1"/>
          </p:cNvSpPr>
          <p:nvPr>
            <p:ph type="body" idx="1"/>
          </p:nvPr>
        </p:nvSpPr>
        <p:spPr>
          <a:xfrm>
            <a:off x="532442" y="2277040"/>
            <a:ext cx="1714500" cy="342900"/>
          </a:xfrm>
        </p:spPr>
        <p:txBody>
          <a:bodyPr vert="horz" lIns="68580" tIns="34290" rIns="68580" bIns="34290" rtlCol="0" anchor="b">
            <a:normAutofit fontScale="92500"/>
          </a:bodyPr>
          <a:lstStyle/>
          <a:p>
            <a:r>
              <a:rPr lang="en-ZA" dirty="0">
                <a:solidFill>
                  <a:schemeClr val="tx1"/>
                </a:solidFill>
              </a:rPr>
              <a:t>What is Sea Burial</a:t>
            </a:r>
            <a:r>
              <a:rPr lang="en-ZA" dirty="0"/>
              <a:t>?</a:t>
            </a:r>
          </a:p>
        </p:txBody>
      </p:sp>
      <p:sp>
        <p:nvSpPr>
          <p:cNvPr id="10" name="Text Placeholder 9">
            <a:extLst>
              <a:ext uri="{FF2B5EF4-FFF2-40B4-BE49-F238E27FC236}">
                <a16:creationId xmlns:a16="http://schemas.microsoft.com/office/drawing/2014/main" id="{8183BF95-E7F3-4EE1-B00F-DD0C3874B2C5}"/>
              </a:ext>
            </a:extLst>
          </p:cNvPr>
          <p:cNvSpPr>
            <a:spLocks noGrp="1"/>
          </p:cNvSpPr>
          <p:nvPr>
            <p:ph type="body" sz="quarter" idx="14"/>
          </p:nvPr>
        </p:nvSpPr>
        <p:spPr>
          <a:xfrm>
            <a:off x="532442" y="2633977"/>
            <a:ext cx="1714500" cy="2182514"/>
          </a:xfrm>
        </p:spPr>
        <p:txBody>
          <a:bodyPr/>
          <a:lstStyle/>
          <a:p>
            <a:pPr marL="214313" indent="-214313">
              <a:buFont typeface="Arial" panose="020B0604020202020204" pitchFamily="34" charset="0"/>
              <a:buChar char="•"/>
            </a:pPr>
            <a:r>
              <a:rPr lang="en-ZA" dirty="0">
                <a:solidFill>
                  <a:schemeClr val="tx1"/>
                </a:solidFill>
              </a:rPr>
              <a:t>A means of final disposition of remains that is performed on United States Navy vessels.</a:t>
            </a:r>
          </a:p>
          <a:p>
            <a:pPr marL="214313" indent="-214313">
              <a:buFont typeface="Arial" panose="020B0604020202020204" pitchFamily="34" charset="0"/>
              <a:buChar char="•"/>
            </a:pPr>
            <a:r>
              <a:rPr lang="en-ZA" dirty="0">
                <a:solidFill>
                  <a:schemeClr val="tx1"/>
                </a:solidFill>
              </a:rPr>
              <a:t>Committal ceremony is performed while the ship is deployed. </a:t>
            </a:r>
          </a:p>
          <a:p>
            <a:pPr marL="214313" indent="-214313">
              <a:buFont typeface="Arial" panose="020B0604020202020204" pitchFamily="34" charset="0"/>
              <a:buChar char="•"/>
            </a:pPr>
            <a:endParaRPr lang="en-ZA" dirty="0"/>
          </a:p>
          <a:p>
            <a:endParaRPr lang="en-US" dirty="0"/>
          </a:p>
        </p:txBody>
      </p:sp>
      <p:sp>
        <p:nvSpPr>
          <p:cNvPr id="8" name="Text Placeholder 7">
            <a:extLst>
              <a:ext uri="{FF2B5EF4-FFF2-40B4-BE49-F238E27FC236}">
                <a16:creationId xmlns:a16="http://schemas.microsoft.com/office/drawing/2014/main" id="{A8A9BF88-37A2-4295-9121-C40F6B7169EA}"/>
              </a:ext>
            </a:extLst>
          </p:cNvPr>
          <p:cNvSpPr>
            <a:spLocks noGrp="1"/>
          </p:cNvSpPr>
          <p:nvPr>
            <p:ph type="body" sz="quarter" idx="3"/>
          </p:nvPr>
        </p:nvSpPr>
        <p:spPr>
          <a:xfrm>
            <a:off x="2593129" y="2277039"/>
            <a:ext cx="1864571" cy="356938"/>
          </a:xfrm>
        </p:spPr>
        <p:txBody>
          <a:bodyPr>
            <a:normAutofit fontScale="92500"/>
          </a:bodyPr>
          <a:lstStyle/>
          <a:p>
            <a:r>
              <a:rPr lang="en-ZA" dirty="0">
                <a:solidFill>
                  <a:schemeClr val="tx1"/>
                </a:solidFill>
              </a:rPr>
              <a:t>Who </a:t>
            </a:r>
            <a:r>
              <a:rPr lang="en-ZA" sz="1650" dirty="0">
                <a:solidFill>
                  <a:schemeClr val="tx1"/>
                </a:solidFill>
              </a:rPr>
              <a:t>Can</a:t>
            </a:r>
            <a:r>
              <a:rPr lang="en-ZA" dirty="0">
                <a:solidFill>
                  <a:schemeClr val="tx1"/>
                </a:solidFill>
              </a:rPr>
              <a:t> Be Present?</a:t>
            </a:r>
            <a:endParaRPr lang="en-US" dirty="0">
              <a:solidFill>
                <a:schemeClr val="tx1"/>
              </a:solidFill>
            </a:endParaRPr>
          </a:p>
        </p:txBody>
      </p:sp>
      <p:sp>
        <p:nvSpPr>
          <p:cNvPr id="11" name="Text Placeholder 10">
            <a:extLst>
              <a:ext uri="{FF2B5EF4-FFF2-40B4-BE49-F238E27FC236}">
                <a16:creationId xmlns:a16="http://schemas.microsoft.com/office/drawing/2014/main" id="{0374AEC8-628D-47F9-86A0-CB3CACB4A8E3}"/>
              </a:ext>
            </a:extLst>
          </p:cNvPr>
          <p:cNvSpPr>
            <a:spLocks noGrp="1"/>
          </p:cNvSpPr>
          <p:nvPr>
            <p:ph type="body" sz="quarter" idx="15"/>
          </p:nvPr>
        </p:nvSpPr>
        <p:spPr>
          <a:xfrm>
            <a:off x="2593130" y="2624217"/>
            <a:ext cx="1714500" cy="2192275"/>
          </a:xfrm>
        </p:spPr>
        <p:txBody>
          <a:bodyPr/>
          <a:lstStyle/>
          <a:p>
            <a:pPr marL="214313" indent="-214313">
              <a:buFont typeface="Arial" panose="020B0604020202020204" pitchFamily="34" charset="0"/>
              <a:buChar char="•"/>
            </a:pPr>
            <a:r>
              <a:rPr lang="en-ZA" dirty="0">
                <a:solidFill>
                  <a:schemeClr val="tx1"/>
                </a:solidFill>
              </a:rPr>
              <a:t>Active-duty members, retirees, veterans that were honorably discharged, U.S. civilian marine personnel of the Military Sealift Command and dependent family members. </a:t>
            </a:r>
          </a:p>
        </p:txBody>
      </p:sp>
      <p:pic>
        <p:nvPicPr>
          <p:cNvPr id="20" name="Picture Placeholder 19" descr="A group of men carrying a boat&#10;&#10;Description automatically generated">
            <a:extLst>
              <a:ext uri="{FF2B5EF4-FFF2-40B4-BE49-F238E27FC236}">
                <a16:creationId xmlns:a16="http://schemas.microsoft.com/office/drawing/2014/main" id="{BA770B71-8B39-550D-E962-8FDC49AAC495}"/>
              </a:ext>
            </a:extLst>
          </p:cNvPr>
          <p:cNvPicPr>
            <a:picLocks noGrp="1" noChangeAspect="1"/>
          </p:cNvPicPr>
          <p:nvPr>
            <p:ph type="pic" sz="quarter" idx="13"/>
          </p:nvPr>
        </p:nvPicPr>
        <p:blipFill>
          <a:blip r:embed="rId2"/>
          <a:srcRect l="24347" r="24347"/>
          <a:stretch>
            <a:fillRect/>
          </a:stretch>
        </p:blipFill>
        <p:spPr>
          <a:xfrm>
            <a:off x="5590788" y="2032144"/>
            <a:ext cx="2586038" cy="2822396"/>
          </a:xfrm>
        </p:spPr>
      </p:pic>
    </p:spTree>
    <p:extLst>
      <p:ext uri="{BB962C8B-B14F-4D97-AF65-F5344CB8AC3E}">
        <p14:creationId xmlns:p14="http://schemas.microsoft.com/office/powerpoint/2010/main" val="3595375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4761250" y="1653874"/>
            <a:ext cx="3754100" cy="994172"/>
          </a:xfrm>
        </p:spPr>
        <p:txBody>
          <a:bodyPr/>
          <a:lstStyle/>
          <a:p>
            <a:r>
              <a:rPr lang="en-US" dirty="0">
                <a:solidFill>
                  <a:schemeClr val="tx1"/>
                </a:solidFill>
              </a:rPr>
              <a:t>United States Flag</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4600575" y="2648046"/>
            <a:ext cx="3714750" cy="2803439"/>
          </a:xfrm>
        </p:spPr>
        <p:txBody>
          <a:bodyPr vert="horz" lIns="68580" tIns="34290" rIns="68580" bIns="34290" rtlCol="0" anchor="t">
            <a:normAutofit fontScale="85000" lnSpcReduction="10000"/>
          </a:bodyPr>
          <a:lstStyle/>
          <a:p>
            <a:pPr marL="257175" indent="-257175">
              <a:buFont typeface="Arial" panose="020B0604020202020204" pitchFamily="34" charset="0"/>
              <a:buChar char="•"/>
            </a:pPr>
            <a:r>
              <a:rPr lang="en-US" b="1" dirty="0">
                <a:solidFill>
                  <a:schemeClr val="tx1"/>
                </a:solidFill>
                <a:latin typeface="+mn-lt"/>
              </a:rPr>
              <a:t>Flag must be requested by family. </a:t>
            </a:r>
          </a:p>
          <a:p>
            <a:pPr marL="257175" indent="-257175">
              <a:buFont typeface="Arial" panose="020B0604020202020204" pitchFamily="34" charset="0"/>
              <a:buChar char="•"/>
            </a:pPr>
            <a:r>
              <a:rPr lang="en-US" b="1" dirty="0">
                <a:solidFill>
                  <a:schemeClr val="tx1"/>
                </a:solidFill>
                <a:latin typeface="+mn-lt"/>
              </a:rPr>
              <a:t>A flag is provided at no cost to drape the casket or accompany the urn of a deceased veteran. </a:t>
            </a:r>
          </a:p>
          <a:p>
            <a:pPr marL="257175" indent="-257175">
              <a:buFont typeface="Arial" panose="020B0604020202020204" pitchFamily="34" charset="0"/>
              <a:buChar char="•"/>
            </a:pPr>
            <a:r>
              <a:rPr lang="en-US" b="1" dirty="0">
                <a:solidFill>
                  <a:schemeClr val="tx1"/>
                </a:solidFill>
                <a:latin typeface="+mn-lt"/>
              </a:rPr>
              <a:t>An application for United States Flag for Burial Purposes (VA Form 27-2008) must be submitted along with a copy of the veteran's discharge paperwork. </a:t>
            </a:r>
          </a:p>
          <a:p>
            <a:pPr marL="257175" indent="-257175">
              <a:buFont typeface="Arial" panose="020B0604020202020204" pitchFamily="34" charset="0"/>
              <a:buChar char="•"/>
            </a:pPr>
            <a:r>
              <a:rPr lang="en-US" b="1" dirty="0">
                <a:solidFill>
                  <a:schemeClr val="tx1"/>
                </a:solidFill>
                <a:latin typeface="+mn-lt"/>
              </a:rPr>
              <a:t>Flags may be obtained from VA regional offices and most U.S. Post Offices. </a:t>
            </a:r>
          </a:p>
        </p:txBody>
      </p:sp>
      <p:pic>
        <p:nvPicPr>
          <p:cNvPr id="11" name="Picture Placeholder 10" descr="A person holding a flag&#10;&#10;Description automatically generated">
            <a:extLst>
              <a:ext uri="{FF2B5EF4-FFF2-40B4-BE49-F238E27FC236}">
                <a16:creationId xmlns:a16="http://schemas.microsoft.com/office/drawing/2014/main" id="{AEF0CFB3-3094-B076-2033-1D41FEE56914}"/>
              </a:ext>
            </a:extLst>
          </p:cNvPr>
          <p:cNvPicPr>
            <a:picLocks noGrp="1" noChangeAspect="1"/>
          </p:cNvPicPr>
          <p:nvPr>
            <p:ph type="pic" sz="quarter" idx="13"/>
          </p:nvPr>
        </p:nvPicPr>
        <p:blipFill>
          <a:blip r:embed="rId2"/>
          <a:srcRect l="14410" r="14410"/>
          <a:stretch>
            <a:fillRect/>
          </a:stretch>
        </p:blipFill>
        <p:spPr/>
      </p:pic>
    </p:spTree>
    <p:extLst>
      <p:ext uri="{BB962C8B-B14F-4D97-AF65-F5344CB8AC3E}">
        <p14:creationId xmlns:p14="http://schemas.microsoft.com/office/powerpoint/2010/main" val="3751144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4761250" y="1653874"/>
            <a:ext cx="3754100" cy="994172"/>
          </a:xfrm>
        </p:spPr>
        <p:txBody>
          <a:bodyPr>
            <a:normAutofit fontScale="90000"/>
          </a:bodyPr>
          <a:lstStyle/>
          <a:p>
            <a:r>
              <a:rPr lang="en-US" dirty="0">
                <a:solidFill>
                  <a:schemeClr val="tx1"/>
                </a:solidFill>
              </a:rPr>
              <a:t>Presidential Memorial Certificate</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4600575" y="2648046"/>
            <a:ext cx="3714750" cy="2976467"/>
          </a:xfrm>
        </p:spPr>
        <p:txBody>
          <a:bodyPr vert="horz" lIns="68580" tIns="34290" rIns="68580" bIns="34290" rtlCol="0" anchor="t">
            <a:normAutofit fontScale="85000" lnSpcReduction="20000"/>
          </a:bodyPr>
          <a:lstStyle/>
          <a:p>
            <a:pPr marL="257175" indent="-257175">
              <a:buFont typeface="Arial" panose="020B0604020202020204" pitchFamily="34" charset="0"/>
              <a:buChar char="•"/>
            </a:pPr>
            <a:r>
              <a:rPr lang="en-US" b="1" dirty="0">
                <a:solidFill>
                  <a:schemeClr val="tx1"/>
                </a:solidFill>
                <a:latin typeface="+mn-lt"/>
              </a:rPr>
              <a:t>Flag must be requested by family. </a:t>
            </a:r>
          </a:p>
          <a:p>
            <a:pPr marL="257175" indent="-257175">
              <a:buFont typeface="Arial" panose="020B0604020202020204" pitchFamily="34" charset="0"/>
              <a:buChar char="•"/>
            </a:pPr>
            <a:r>
              <a:rPr lang="en-US" b="1" dirty="0">
                <a:solidFill>
                  <a:schemeClr val="tx1"/>
                </a:solidFill>
                <a:latin typeface="+mn-lt"/>
              </a:rPr>
              <a:t>A flag is provided at no cost to drape the casket or accompany the urn of a deceased veteran. </a:t>
            </a:r>
          </a:p>
          <a:p>
            <a:pPr marL="257175" indent="-257175">
              <a:buFont typeface="Arial" panose="020B0604020202020204" pitchFamily="34" charset="0"/>
              <a:buChar char="•"/>
            </a:pPr>
            <a:r>
              <a:rPr lang="en-US" b="1" dirty="0">
                <a:solidFill>
                  <a:schemeClr val="tx1"/>
                </a:solidFill>
                <a:latin typeface="+mn-lt"/>
              </a:rPr>
              <a:t>An application for United States Flag for Burial Purposes (VA Form 27-2008) must be submitted along with a copy of the veteran's discharge paperwork. </a:t>
            </a:r>
          </a:p>
          <a:p>
            <a:pPr marL="257175" indent="-257175">
              <a:buFont typeface="Arial" panose="020B0604020202020204" pitchFamily="34" charset="0"/>
              <a:buChar char="•"/>
            </a:pPr>
            <a:r>
              <a:rPr lang="en-US" b="1" dirty="0">
                <a:solidFill>
                  <a:schemeClr val="tx1"/>
                </a:solidFill>
                <a:latin typeface="+mn-lt"/>
              </a:rPr>
              <a:t>Flags may be obtained from VA regional offices and most U.S. Post Offices. </a:t>
            </a:r>
          </a:p>
          <a:p>
            <a:pPr marL="257175" indent="-257175">
              <a:buFont typeface="Arial" panose="020B0604020202020204" pitchFamily="34" charset="0"/>
              <a:buChar char="•"/>
            </a:pPr>
            <a:r>
              <a:rPr lang="en-US" b="1" dirty="0">
                <a:solidFill>
                  <a:schemeClr val="tx1"/>
                </a:solidFill>
                <a:latin typeface="+mn-lt"/>
              </a:rPr>
              <a:t>Certificate is signed by the current sitting president at the time of passing. </a:t>
            </a:r>
          </a:p>
        </p:txBody>
      </p:sp>
      <p:pic>
        <p:nvPicPr>
          <p:cNvPr id="15" name="Picture 14" descr="A certificate of honor with a gold emblem&#10;&#10;Description automatically generated">
            <a:extLst>
              <a:ext uri="{FF2B5EF4-FFF2-40B4-BE49-F238E27FC236}">
                <a16:creationId xmlns:a16="http://schemas.microsoft.com/office/drawing/2014/main" id="{78F29344-84B0-5259-0055-1891814319F3}"/>
              </a:ext>
            </a:extLst>
          </p:cNvPr>
          <p:cNvPicPr>
            <a:picLocks noChangeAspect="1"/>
          </p:cNvPicPr>
          <p:nvPr/>
        </p:nvPicPr>
        <p:blipFill>
          <a:blip r:embed="rId2"/>
          <a:stretch>
            <a:fillRect/>
          </a:stretch>
        </p:blipFill>
        <p:spPr>
          <a:xfrm>
            <a:off x="367228" y="1119188"/>
            <a:ext cx="3571875" cy="4619625"/>
          </a:xfrm>
          <a:prstGeom prst="rect">
            <a:avLst/>
          </a:prstGeom>
        </p:spPr>
      </p:pic>
    </p:spTree>
    <p:extLst>
      <p:ext uri="{BB962C8B-B14F-4D97-AF65-F5344CB8AC3E}">
        <p14:creationId xmlns:p14="http://schemas.microsoft.com/office/powerpoint/2010/main" val="2916217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532441" y="1131094"/>
            <a:ext cx="4039559" cy="994172"/>
          </a:xfrm>
        </p:spPr>
        <p:txBody>
          <a:bodyPr/>
          <a:lstStyle/>
          <a:p>
            <a:r>
              <a:rPr lang="en-US" dirty="0">
                <a:solidFill>
                  <a:schemeClr val="tx1"/>
                </a:solidFill>
              </a:rPr>
              <a:t>Full Military Honors</a:t>
            </a:r>
          </a:p>
        </p:txBody>
      </p:sp>
      <p:sp>
        <p:nvSpPr>
          <p:cNvPr id="4" name="Content Placeholder 3">
            <a:extLst>
              <a:ext uri="{FF2B5EF4-FFF2-40B4-BE49-F238E27FC236}">
                <a16:creationId xmlns:a16="http://schemas.microsoft.com/office/drawing/2014/main" id="{8421587F-8DFD-4A31-9931-8A346A92D87A}"/>
              </a:ext>
            </a:extLst>
          </p:cNvPr>
          <p:cNvSpPr>
            <a:spLocks noGrp="1"/>
          </p:cNvSpPr>
          <p:nvPr>
            <p:ph type="body" idx="1"/>
          </p:nvPr>
        </p:nvSpPr>
        <p:spPr>
          <a:xfrm>
            <a:off x="532442" y="2277040"/>
            <a:ext cx="1714500" cy="342900"/>
          </a:xfrm>
        </p:spPr>
        <p:txBody>
          <a:bodyPr vert="horz" lIns="68580" tIns="34290" rIns="68580" bIns="34290" rtlCol="0" anchor="b">
            <a:normAutofit/>
          </a:bodyPr>
          <a:lstStyle/>
          <a:p>
            <a:r>
              <a:rPr lang="en-ZA" dirty="0"/>
              <a:t>What to know?</a:t>
            </a:r>
          </a:p>
        </p:txBody>
      </p:sp>
      <p:sp>
        <p:nvSpPr>
          <p:cNvPr id="10" name="Text Placeholder 9">
            <a:extLst>
              <a:ext uri="{FF2B5EF4-FFF2-40B4-BE49-F238E27FC236}">
                <a16:creationId xmlns:a16="http://schemas.microsoft.com/office/drawing/2014/main" id="{8183BF95-E7F3-4EE1-B00F-DD0C3874B2C5}"/>
              </a:ext>
            </a:extLst>
          </p:cNvPr>
          <p:cNvSpPr>
            <a:spLocks noGrp="1"/>
          </p:cNvSpPr>
          <p:nvPr>
            <p:ph type="body" sz="quarter" idx="14"/>
          </p:nvPr>
        </p:nvSpPr>
        <p:spPr>
          <a:xfrm>
            <a:off x="532442" y="2633977"/>
            <a:ext cx="1714500" cy="2182514"/>
          </a:xfrm>
        </p:spPr>
        <p:txBody>
          <a:bodyPr/>
          <a:lstStyle/>
          <a:p>
            <a:pPr marL="214313" indent="-214313">
              <a:buFont typeface="Arial" panose="020B0604020202020204" pitchFamily="34" charset="0"/>
              <a:buChar char="•"/>
            </a:pPr>
            <a:r>
              <a:rPr lang="en-ZA" dirty="0">
                <a:solidFill>
                  <a:schemeClr val="tx1"/>
                </a:solidFill>
              </a:rPr>
              <a:t>Every eligible veteran by law is entitled to receive a military funeral </a:t>
            </a:r>
            <a:r>
              <a:rPr lang="en-ZA" dirty="0" err="1">
                <a:solidFill>
                  <a:schemeClr val="tx1"/>
                </a:solidFill>
              </a:rPr>
              <a:t>honors</a:t>
            </a:r>
            <a:r>
              <a:rPr lang="en-ZA" dirty="0">
                <a:solidFill>
                  <a:schemeClr val="tx1"/>
                </a:solidFill>
              </a:rPr>
              <a:t> ceremony. </a:t>
            </a:r>
          </a:p>
          <a:p>
            <a:pPr marL="214313" indent="-214313">
              <a:buFont typeface="Arial" panose="020B0604020202020204" pitchFamily="34" charset="0"/>
              <a:buChar char="•"/>
            </a:pPr>
            <a:r>
              <a:rPr lang="en-ZA" dirty="0">
                <a:solidFill>
                  <a:schemeClr val="tx1"/>
                </a:solidFill>
              </a:rPr>
              <a:t>Honors include the folding and presentation of the United States flag and the playing of “Taps”, upon the family's request. </a:t>
            </a:r>
          </a:p>
          <a:p>
            <a:endParaRPr lang="en-US" dirty="0"/>
          </a:p>
        </p:txBody>
      </p:sp>
      <p:sp>
        <p:nvSpPr>
          <p:cNvPr id="11" name="Text Placeholder 10">
            <a:extLst>
              <a:ext uri="{FF2B5EF4-FFF2-40B4-BE49-F238E27FC236}">
                <a16:creationId xmlns:a16="http://schemas.microsoft.com/office/drawing/2014/main" id="{0374AEC8-628D-47F9-86A0-CB3CACB4A8E3}"/>
              </a:ext>
            </a:extLst>
          </p:cNvPr>
          <p:cNvSpPr>
            <a:spLocks noGrp="1"/>
          </p:cNvSpPr>
          <p:nvPr>
            <p:ph type="body" sz="quarter" idx="15"/>
          </p:nvPr>
        </p:nvSpPr>
        <p:spPr>
          <a:xfrm>
            <a:off x="2593130" y="2624217"/>
            <a:ext cx="1714500" cy="2192275"/>
          </a:xfrm>
        </p:spPr>
        <p:txBody>
          <a:bodyPr/>
          <a:lstStyle/>
          <a:p>
            <a:pPr marL="214313" indent="-214313">
              <a:buFont typeface="Arial" panose="020B0604020202020204" pitchFamily="34" charset="0"/>
              <a:buChar char="•"/>
            </a:pPr>
            <a:r>
              <a:rPr lang="en-ZA" dirty="0">
                <a:solidFill>
                  <a:schemeClr val="tx1"/>
                </a:solidFill>
              </a:rPr>
              <a:t>The Department of </a:t>
            </a:r>
            <a:r>
              <a:rPr lang="en-ZA" dirty="0" err="1">
                <a:solidFill>
                  <a:schemeClr val="tx1"/>
                </a:solidFill>
              </a:rPr>
              <a:t>Defense</a:t>
            </a:r>
            <a:r>
              <a:rPr lang="en-ZA" dirty="0">
                <a:solidFill>
                  <a:schemeClr val="tx1"/>
                </a:solidFill>
              </a:rPr>
              <a:t> program calls for the funeral director to request military funeral </a:t>
            </a:r>
            <a:r>
              <a:rPr lang="en-ZA" dirty="0" err="1">
                <a:solidFill>
                  <a:schemeClr val="tx1"/>
                </a:solidFill>
              </a:rPr>
              <a:t>honors</a:t>
            </a:r>
            <a:r>
              <a:rPr lang="en-ZA" dirty="0">
                <a:solidFill>
                  <a:schemeClr val="tx1"/>
                </a:solidFill>
              </a:rPr>
              <a:t> on behalf of the veteran’s family. </a:t>
            </a:r>
          </a:p>
          <a:p>
            <a:pPr marL="214313" indent="-214313">
              <a:buFont typeface="Arial" panose="020B0604020202020204" pitchFamily="34" charset="0"/>
              <a:buChar char="•"/>
            </a:pPr>
            <a:r>
              <a:rPr lang="en-ZA" dirty="0">
                <a:solidFill>
                  <a:schemeClr val="tx1"/>
                </a:solidFill>
              </a:rPr>
              <a:t>The VA will only provide a rifle team for a veteran that is retired with 20 or more years of service. </a:t>
            </a:r>
          </a:p>
        </p:txBody>
      </p:sp>
      <p:pic>
        <p:nvPicPr>
          <p:cNvPr id="17" name="Picture 16" descr="A group of soldiers holding a flag&#10;&#10;Description automatically generated">
            <a:extLst>
              <a:ext uri="{FF2B5EF4-FFF2-40B4-BE49-F238E27FC236}">
                <a16:creationId xmlns:a16="http://schemas.microsoft.com/office/drawing/2014/main" id="{37D0F975-9BFD-51B8-2B7F-C82ADA3FBA55}"/>
              </a:ext>
            </a:extLst>
          </p:cNvPr>
          <p:cNvPicPr>
            <a:picLocks noChangeAspect="1"/>
          </p:cNvPicPr>
          <p:nvPr/>
        </p:nvPicPr>
        <p:blipFill>
          <a:blip r:embed="rId2"/>
          <a:stretch>
            <a:fillRect/>
          </a:stretch>
        </p:blipFill>
        <p:spPr>
          <a:xfrm>
            <a:off x="5597610" y="2125266"/>
            <a:ext cx="2905739" cy="2554357"/>
          </a:xfrm>
          <a:prstGeom prst="rect">
            <a:avLst/>
          </a:prstGeom>
        </p:spPr>
      </p:pic>
    </p:spTree>
    <p:extLst>
      <p:ext uri="{BB962C8B-B14F-4D97-AF65-F5344CB8AC3E}">
        <p14:creationId xmlns:p14="http://schemas.microsoft.com/office/powerpoint/2010/main" val="425972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2800" b="1" dirty="0"/>
              <a:t>Agenda Item III. Committee Reports</a:t>
            </a:r>
            <a:endParaRPr lang="en-US" b="1" dirty="0"/>
          </a:p>
        </p:txBody>
      </p:sp>
      <p:sp>
        <p:nvSpPr>
          <p:cNvPr id="6" name="Footer Placeholder 5"/>
          <p:cNvSpPr>
            <a:spLocks noGrp="1"/>
          </p:cNvSpPr>
          <p:nvPr>
            <p:ph type="ftr" sz="quarter" idx="15"/>
          </p:nvPr>
        </p:nvSpPr>
        <p:spPr/>
        <p:txBody>
          <a:bodyPr/>
          <a:lstStyle/>
          <a:p>
            <a:r>
              <a:rPr lang="en-US"/>
              <a:t>Veterans Advisory Board 1/11/2024</a:t>
            </a:r>
            <a:endParaRPr lang="en-US" dirty="0"/>
          </a:p>
        </p:txBody>
      </p:sp>
      <p:sp>
        <p:nvSpPr>
          <p:cNvPr id="7" name="Slide Number Placeholder 6"/>
          <p:cNvSpPr>
            <a:spLocks noGrp="1"/>
          </p:cNvSpPr>
          <p:nvPr>
            <p:ph type="sldNum" sz="quarter" idx="16"/>
          </p:nvPr>
        </p:nvSpPr>
        <p:spPr/>
        <p:txBody>
          <a:bodyPr/>
          <a:lstStyle/>
          <a:p>
            <a:fld id="{BD3A08C5-CC68-3947-88A8-A9E34C1A68A7}" type="slidenum">
              <a:rPr lang="en-US" smtClean="0"/>
              <a:pPr/>
              <a:t>4</a:t>
            </a:fld>
            <a:endParaRPr lang="en-US" dirty="0"/>
          </a:p>
        </p:txBody>
      </p:sp>
      <p:sp>
        <p:nvSpPr>
          <p:cNvPr id="2" name="TextBox 1">
            <a:extLst>
              <a:ext uri="{FF2B5EF4-FFF2-40B4-BE49-F238E27FC236}">
                <a16:creationId xmlns:a16="http://schemas.microsoft.com/office/drawing/2014/main" id="{FDA5FDF5-0B5C-4DC1-9A69-C8208C29DFE1}"/>
              </a:ext>
            </a:extLst>
          </p:cNvPr>
          <p:cNvSpPr txBox="1"/>
          <p:nvPr/>
        </p:nvSpPr>
        <p:spPr>
          <a:xfrm flipH="1">
            <a:off x="2201922" y="1905506"/>
            <a:ext cx="5897980" cy="3231654"/>
          </a:xfrm>
          <a:prstGeom prst="rect">
            <a:avLst/>
          </a:prstGeom>
          <a:noFill/>
        </p:spPr>
        <p:txBody>
          <a:bodyPr wrap="square" rtlCol="0">
            <a:spAutoFit/>
          </a:bodyPr>
          <a:lstStyle/>
          <a:p>
            <a:r>
              <a:rPr lang="en-US" sz="2400" b="1" dirty="0"/>
              <a:t>Appeals </a:t>
            </a:r>
            <a:r>
              <a:rPr lang="en-US" sz="2400" dirty="0"/>
              <a:t>– Gene Couture </a:t>
            </a:r>
          </a:p>
          <a:p>
            <a:endParaRPr lang="en-US" sz="2400" dirty="0"/>
          </a:p>
          <a:p>
            <a:endParaRPr lang="en-US" sz="2400" b="1" dirty="0"/>
          </a:p>
          <a:p>
            <a:r>
              <a:rPr lang="en-US" sz="2400" b="1" dirty="0"/>
              <a:t>Policies and Procedures </a:t>
            </a:r>
            <a:r>
              <a:rPr lang="en-US" sz="2400" dirty="0"/>
              <a:t>– Kelly Jones</a:t>
            </a:r>
            <a:endParaRPr lang="en-US" sz="1800" dirty="0">
              <a:effectLst/>
              <a:latin typeface="Gill Sans MT" panose="020B0502020104020203"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en-US" sz="1800" dirty="0">
                <a:effectLst/>
                <a:latin typeface="Gill Sans MT" panose="020B0502020104020203" pitchFamily="34" charset="0"/>
                <a:ea typeface="Times New Roman" panose="02020603050405020304" pitchFamily="18" charset="0"/>
                <a:cs typeface="Arial" panose="020B0604020202020204" pitchFamily="34" charset="0"/>
              </a:rPr>
              <a:t>Vote on proposed bylaws amendments: Section 4.3 and Section 2.3</a:t>
            </a:r>
            <a:endParaRPr lang="en-US" sz="2400" dirty="0"/>
          </a:p>
          <a:p>
            <a:endParaRPr lang="en-US" sz="2400" dirty="0"/>
          </a:p>
          <a:p>
            <a:r>
              <a:rPr lang="en-US" sz="2400" b="1" dirty="0"/>
              <a:t>Nominations</a:t>
            </a:r>
            <a:r>
              <a:rPr lang="en-US" sz="2400" dirty="0"/>
              <a:t> – Bruce Maas</a:t>
            </a:r>
          </a:p>
          <a:p>
            <a:endParaRPr lang="en-US" sz="2400" dirty="0"/>
          </a:p>
        </p:txBody>
      </p:sp>
      <p:sp>
        <p:nvSpPr>
          <p:cNvPr id="3" name="Arrow: Right 2">
            <a:extLst>
              <a:ext uri="{FF2B5EF4-FFF2-40B4-BE49-F238E27FC236}">
                <a16:creationId xmlns:a16="http://schemas.microsoft.com/office/drawing/2014/main" id="{462835CB-EB5D-4B80-1007-4BE07DF3A12D}"/>
              </a:ext>
            </a:extLst>
          </p:cNvPr>
          <p:cNvSpPr/>
          <p:nvPr/>
        </p:nvSpPr>
        <p:spPr>
          <a:xfrm>
            <a:off x="1133475" y="1915031"/>
            <a:ext cx="978408" cy="484632"/>
          </a:xfrm>
          <a:prstGeom prst="rightArrow">
            <a:avLst/>
          </a:prstGeom>
          <a:solidFill>
            <a:srgbClr val="99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0314D918-C4BD-711A-5790-4E56EA2D674E}"/>
              </a:ext>
            </a:extLst>
          </p:cNvPr>
          <p:cNvSpPr/>
          <p:nvPr/>
        </p:nvSpPr>
        <p:spPr>
          <a:xfrm>
            <a:off x="1133475" y="3034224"/>
            <a:ext cx="978408" cy="484632"/>
          </a:xfrm>
          <a:prstGeom prst="rightArrow">
            <a:avLst/>
          </a:prstGeom>
          <a:solidFill>
            <a:srgbClr val="99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43D1693-97F4-D508-AA9B-290DC879005A}"/>
              </a:ext>
            </a:extLst>
          </p:cNvPr>
          <p:cNvSpPr/>
          <p:nvPr/>
        </p:nvSpPr>
        <p:spPr>
          <a:xfrm>
            <a:off x="1133475" y="4279849"/>
            <a:ext cx="978408" cy="484632"/>
          </a:xfrm>
          <a:prstGeom prst="rightArrow">
            <a:avLst/>
          </a:prstGeom>
          <a:solidFill>
            <a:srgbClr val="99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821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2622560" y="1170117"/>
            <a:ext cx="3754100" cy="994172"/>
          </a:xfrm>
        </p:spPr>
        <p:txBody>
          <a:bodyPr/>
          <a:lstStyle/>
          <a:p>
            <a:r>
              <a:rPr lang="en-US" dirty="0">
                <a:solidFill>
                  <a:schemeClr val="tx1"/>
                </a:solidFill>
              </a:rPr>
              <a:t>Headstone/Marker </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type="body" sz="quarter" idx="14"/>
          </p:nvPr>
        </p:nvSpPr>
        <p:spPr>
          <a:xfrm>
            <a:off x="628650" y="2013258"/>
            <a:ext cx="8462010" cy="3611255"/>
          </a:xfrm>
        </p:spPr>
        <p:txBody>
          <a:bodyPr vert="horz" lIns="68580" tIns="34290" rIns="68580" bIns="34290" rtlCol="0" anchor="t">
            <a:normAutofit/>
          </a:bodyPr>
          <a:lstStyle/>
          <a:p>
            <a:pPr marL="257175" indent="-257175">
              <a:buFont typeface="Arial" panose="020B0604020202020204" pitchFamily="34" charset="0"/>
              <a:buChar char="•"/>
            </a:pPr>
            <a:r>
              <a:rPr lang="en-US" sz="1350" b="1" dirty="0">
                <a:solidFill>
                  <a:schemeClr val="tx1"/>
                </a:solidFill>
                <a:latin typeface="+mn-lt"/>
              </a:rPr>
              <a:t>Any deceased veteran discharged under conditions other than dishonorable is eligible for a standard Government headstone, marker or medallion. </a:t>
            </a:r>
          </a:p>
          <a:p>
            <a:pPr marL="257175" indent="-257175">
              <a:buFont typeface="Arial" panose="020B0604020202020204" pitchFamily="34" charset="0"/>
              <a:buChar char="•"/>
            </a:pPr>
            <a:r>
              <a:rPr lang="en-US" sz="1350" b="1" dirty="0">
                <a:solidFill>
                  <a:schemeClr val="tx1"/>
                </a:solidFill>
                <a:latin typeface="+mn-lt"/>
              </a:rPr>
              <a:t>The  VA, upon request and at no charge to the applicant will furnish a Government headstone or marker for the grave of any deceased eligible veteran in any cemetery around the world. </a:t>
            </a:r>
          </a:p>
          <a:p>
            <a:pPr marL="257175" indent="-257175">
              <a:buFont typeface="Arial" panose="020B0604020202020204" pitchFamily="34" charset="0"/>
              <a:buChar char="•"/>
            </a:pPr>
            <a:r>
              <a:rPr lang="en-US" sz="1350" b="1" dirty="0">
                <a:solidFill>
                  <a:schemeClr val="tx1"/>
                </a:solidFill>
                <a:latin typeface="+mn-lt"/>
              </a:rPr>
              <a:t>A bronze medallion in several sizes available for privately purchased headstone or marker. </a:t>
            </a:r>
          </a:p>
          <a:p>
            <a:pPr marL="257175" indent="-257175">
              <a:buFont typeface="Arial" panose="020B0604020202020204" pitchFamily="34" charset="0"/>
              <a:buChar char="•"/>
            </a:pPr>
            <a:r>
              <a:rPr lang="en-US" sz="1350" b="1" dirty="0">
                <a:solidFill>
                  <a:schemeClr val="tx1"/>
                </a:solidFill>
                <a:latin typeface="+mn-lt"/>
              </a:rPr>
              <a:t>Upright headstones are available in granite or marble, and flat markers are available in granite, marble and bronze. </a:t>
            </a:r>
          </a:p>
          <a:p>
            <a:pPr marL="257175" indent="-257175">
              <a:buFont typeface="Arial" panose="020B0604020202020204" pitchFamily="34" charset="0"/>
              <a:buChar char="•"/>
            </a:pPr>
            <a:r>
              <a:rPr lang="en-US" sz="1350" b="1" dirty="0">
                <a:solidFill>
                  <a:schemeClr val="tx1"/>
                </a:solidFill>
                <a:latin typeface="+mn-lt"/>
              </a:rPr>
              <a:t>Niche markers for cremated remains also available. </a:t>
            </a:r>
          </a:p>
          <a:p>
            <a:pPr marL="257175" indent="-257175">
              <a:buFont typeface="Arial" panose="020B0604020202020204" pitchFamily="34" charset="0"/>
              <a:buChar char="•"/>
            </a:pPr>
            <a:r>
              <a:rPr lang="en-US" sz="1350" b="1" dirty="0">
                <a:solidFill>
                  <a:schemeClr val="tx1"/>
                </a:solidFill>
                <a:latin typeface="+mn-lt"/>
              </a:rPr>
              <a:t>VA Form 40-1130 must be submitted for headstones or markers. </a:t>
            </a:r>
          </a:p>
          <a:p>
            <a:pPr marL="257175" indent="-257175">
              <a:buFont typeface="Arial" panose="020B0604020202020204" pitchFamily="34" charset="0"/>
              <a:buChar char="•"/>
            </a:pPr>
            <a:r>
              <a:rPr lang="en-US" sz="1350" b="1" dirty="0">
                <a:solidFill>
                  <a:schemeClr val="tx1"/>
                </a:solidFill>
                <a:latin typeface="+mn-lt"/>
              </a:rPr>
              <a:t>VA Form 40-1330M must be submitted if requesting the medallion. </a:t>
            </a:r>
          </a:p>
          <a:p>
            <a:pPr marL="257175" indent="-257175">
              <a:buFont typeface="Arial" panose="020B0604020202020204" pitchFamily="34" charset="0"/>
              <a:buChar char="•"/>
            </a:pPr>
            <a:r>
              <a:rPr lang="en-US" sz="1350" b="1" dirty="0">
                <a:solidFill>
                  <a:schemeClr val="tx1"/>
                </a:solidFill>
                <a:latin typeface="+mn-lt"/>
              </a:rPr>
              <a:t>If the family has ordered a VA marker, then they become ineligible to obtain the VA medallion. Only provided when a veteran has used a private company for the marker or headstone such as in a non-VA national cemetery. </a:t>
            </a:r>
          </a:p>
        </p:txBody>
      </p:sp>
    </p:spTree>
    <p:extLst>
      <p:ext uri="{BB962C8B-B14F-4D97-AF65-F5344CB8AC3E}">
        <p14:creationId xmlns:p14="http://schemas.microsoft.com/office/powerpoint/2010/main" val="1479363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3812D87-EDFE-CE0A-4698-11CE7E0630BE}"/>
              </a:ext>
            </a:extLst>
          </p:cNvPr>
          <p:cNvSpPr>
            <a:spLocks noGrp="1"/>
          </p:cNvSpPr>
          <p:nvPr>
            <p:ph type="title"/>
          </p:nvPr>
        </p:nvSpPr>
        <p:spPr>
          <a:xfrm>
            <a:off x="539569" y="4374666"/>
            <a:ext cx="3771900" cy="1028700"/>
          </a:xfrm>
        </p:spPr>
        <p:txBody>
          <a:bodyPr/>
          <a:lstStyle/>
          <a:p>
            <a:r>
              <a:rPr lang="en-US" dirty="0">
                <a:solidFill>
                  <a:schemeClr val="tx1"/>
                </a:solidFill>
              </a:rPr>
              <a:t>Private Marker with Medallion </a:t>
            </a:r>
          </a:p>
        </p:txBody>
      </p:sp>
      <p:pic>
        <p:nvPicPr>
          <p:cNvPr id="10" name="Picture Placeholder 9" descr="A plaque with text on it&#10;&#10;Description automatically generated">
            <a:extLst>
              <a:ext uri="{FF2B5EF4-FFF2-40B4-BE49-F238E27FC236}">
                <a16:creationId xmlns:a16="http://schemas.microsoft.com/office/drawing/2014/main" id="{BDE36604-57EA-FFCB-74FB-36A8F05EAF05}"/>
              </a:ext>
            </a:extLst>
          </p:cNvPr>
          <p:cNvPicPr>
            <a:picLocks noGrp="1" noChangeAspect="1"/>
          </p:cNvPicPr>
          <p:nvPr>
            <p:ph type="pic" sz="quarter" idx="13"/>
          </p:nvPr>
        </p:nvPicPr>
        <p:blipFill rotWithShape="1">
          <a:blip r:embed="rId2"/>
          <a:srcRect t="1338" r="-1" b="1337"/>
          <a:stretch/>
        </p:blipFill>
        <p:spPr>
          <a:xfrm>
            <a:off x="344043" y="1150143"/>
            <a:ext cx="4227957" cy="3086100"/>
          </a:xfrm>
          <a:noFill/>
        </p:spPr>
      </p:pic>
      <p:pic>
        <p:nvPicPr>
          <p:cNvPr id="13" name="Picture Placeholder 12" descr="A grave stone with a cross on it&#10;&#10;Description automatically generated">
            <a:extLst>
              <a:ext uri="{FF2B5EF4-FFF2-40B4-BE49-F238E27FC236}">
                <a16:creationId xmlns:a16="http://schemas.microsoft.com/office/drawing/2014/main" id="{F0F0F7CC-69E2-8DF6-B272-FE0B5AB35E56}"/>
              </a:ext>
            </a:extLst>
          </p:cNvPr>
          <p:cNvPicPr>
            <a:picLocks noGrp="1" noChangeAspect="1"/>
          </p:cNvPicPr>
          <p:nvPr>
            <p:ph type="pic" sz="quarter" idx="15"/>
          </p:nvPr>
        </p:nvPicPr>
        <p:blipFill>
          <a:blip r:embed="rId3"/>
          <a:srcRect t="1338" b="1338"/>
          <a:stretch>
            <a:fillRect/>
          </a:stretch>
        </p:blipFill>
        <p:spPr>
          <a:xfrm>
            <a:off x="4572000" y="1150144"/>
            <a:ext cx="4227910" cy="3086100"/>
          </a:xfrm>
        </p:spPr>
      </p:pic>
      <p:sp>
        <p:nvSpPr>
          <p:cNvPr id="19" name="Text Placeholder 4">
            <a:extLst>
              <a:ext uri="{FF2B5EF4-FFF2-40B4-BE49-F238E27FC236}">
                <a16:creationId xmlns:a16="http://schemas.microsoft.com/office/drawing/2014/main" id="{1FA642AB-8EB2-2A83-5681-05D71F055C61}"/>
              </a:ext>
            </a:extLst>
          </p:cNvPr>
          <p:cNvSpPr>
            <a:spLocks noGrp="1"/>
          </p:cNvSpPr>
          <p:nvPr>
            <p:ph type="body" sz="quarter" idx="14"/>
          </p:nvPr>
        </p:nvSpPr>
        <p:spPr>
          <a:xfrm>
            <a:off x="4845569" y="4373147"/>
            <a:ext cx="3771900" cy="1097280"/>
          </a:xfrm>
        </p:spPr>
        <p:txBody>
          <a:bodyPr/>
          <a:lstStyle/>
          <a:p>
            <a:pPr algn="ctr"/>
            <a:r>
              <a:rPr lang="en-US" sz="3300" dirty="0">
                <a:solidFill>
                  <a:schemeClr val="tx1"/>
                </a:solidFill>
                <a:latin typeface="+mj-lt"/>
              </a:rPr>
              <a:t>VA Marker </a:t>
            </a:r>
          </a:p>
        </p:txBody>
      </p:sp>
    </p:spTree>
    <p:extLst>
      <p:ext uri="{BB962C8B-B14F-4D97-AF65-F5344CB8AC3E}">
        <p14:creationId xmlns:p14="http://schemas.microsoft.com/office/powerpoint/2010/main" val="1642424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871555" y="1131094"/>
            <a:ext cx="7644986" cy="994172"/>
          </a:xfrm>
        </p:spPr>
        <p:txBody>
          <a:bodyPr>
            <a:normAutofit fontScale="90000"/>
          </a:bodyPr>
          <a:lstStyle/>
          <a:p>
            <a:r>
              <a:rPr lang="en-US" dirty="0">
                <a:solidFill>
                  <a:schemeClr val="tx1"/>
                </a:solidFill>
              </a:rPr>
              <a:t>Your loved ones can receive veterans’ benefits by contacting their local veterans’ office. </a:t>
            </a:r>
          </a:p>
        </p:txBody>
      </p:sp>
      <p:sp>
        <p:nvSpPr>
          <p:cNvPr id="5" name="Text Placeholder 4">
            <a:extLst>
              <a:ext uri="{FF2B5EF4-FFF2-40B4-BE49-F238E27FC236}">
                <a16:creationId xmlns:a16="http://schemas.microsoft.com/office/drawing/2014/main" id="{F8657664-A458-4DDD-ACC2-1D87FCD6FCA9}"/>
              </a:ext>
            </a:extLst>
          </p:cNvPr>
          <p:cNvSpPr>
            <a:spLocks noGrp="1"/>
          </p:cNvSpPr>
          <p:nvPr>
            <p:ph type="body" idx="1"/>
          </p:nvPr>
        </p:nvSpPr>
        <p:spPr>
          <a:xfrm>
            <a:off x="871555" y="2247411"/>
            <a:ext cx="7643795" cy="480060"/>
          </a:xfrm>
        </p:spPr>
        <p:txBody>
          <a:bodyPr/>
          <a:lstStyle/>
          <a:p>
            <a:r>
              <a:rPr lang="en-ZA" dirty="0"/>
              <a:t>Families will be asked to provide the information when requesting benefits:</a:t>
            </a:r>
          </a:p>
        </p:txBody>
      </p:sp>
      <p:sp>
        <p:nvSpPr>
          <p:cNvPr id="6" name="Content Placeholder 5">
            <a:extLst>
              <a:ext uri="{FF2B5EF4-FFF2-40B4-BE49-F238E27FC236}">
                <a16:creationId xmlns:a16="http://schemas.microsoft.com/office/drawing/2014/main" id="{5A6B31B0-7B84-475D-961F-09C0191F91A2}"/>
              </a:ext>
            </a:extLst>
          </p:cNvPr>
          <p:cNvSpPr>
            <a:spLocks noGrp="1"/>
          </p:cNvSpPr>
          <p:nvPr>
            <p:ph sz="half" idx="2"/>
          </p:nvPr>
        </p:nvSpPr>
        <p:spPr>
          <a:xfrm>
            <a:off x="871555" y="2736056"/>
            <a:ext cx="3429000" cy="2400300"/>
          </a:xfrm>
        </p:spPr>
        <p:txBody>
          <a:bodyPr vert="horz" lIns="68580" tIns="34290" rIns="68580" bIns="34290" rtlCol="0" anchor="t">
            <a:normAutofit/>
          </a:bodyPr>
          <a:lstStyle/>
          <a:p>
            <a:r>
              <a:rPr lang="en-ZA" noProof="1">
                <a:solidFill>
                  <a:schemeClr val="tx1"/>
                </a:solidFill>
              </a:rPr>
              <a:t>Proof of military service (DD214).</a:t>
            </a:r>
          </a:p>
          <a:p>
            <a:r>
              <a:rPr lang="en-ZA" noProof="1">
                <a:solidFill>
                  <a:schemeClr val="tx1"/>
                </a:solidFill>
              </a:rPr>
              <a:t>Certified copy of original marriage certificate.</a:t>
            </a:r>
          </a:p>
          <a:p>
            <a:r>
              <a:rPr lang="en-ZA" noProof="1">
                <a:solidFill>
                  <a:schemeClr val="tx1"/>
                </a:solidFill>
              </a:rPr>
              <a:t>Verification of amount of amount of life insurance your beneficiaries will receive as a result of your death. </a:t>
            </a:r>
          </a:p>
          <a:p>
            <a:r>
              <a:rPr lang="en-ZA" noProof="1">
                <a:solidFill>
                  <a:schemeClr val="tx1"/>
                </a:solidFill>
              </a:rPr>
              <a:t>Social security number of spouse or dependents, if applicable. </a:t>
            </a:r>
          </a:p>
        </p:txBody>
      </p:sp>
      <p:sp>
        <p:nvSpPr>
          <p:cNvPr id="15" name="Content Placeholder 14">
            <a:extLst>
              <a:ext uri="{FF2B5EF4-FFF2-40B4-BE49-F238E27FC236}">
                <a16:creationId xmlns:a16="http://schemas.microsoft.com/office/drawing/2014/main" id="{6EDB25FB-2007-49B3-B10C-DDDE76E45F72}"/>
              </a:ext>
            </a:extLst>
          </p:cNvPr>
          <p:cNvSpPr>
            <a:spLocks noGrp="1"/>
          </p:cNvSpPr>
          <p:nvPr>
            <p:ph sz="quarter" idx="4"/>
          </p:nvPr>
        </p:nvSpPr>
        <p:spPr>
          <a:xfrm>
            <a:off x="4870864" y="2736056"/>
            <a:ext cx="3429000" cy="2400300"/>
          </a:xfrm>
        </p:spPr>
        <p:txBody>
          <a:bodyPr/>
          <a:lstStyle/>
          <a:p>
            <a:r>
              <a:rPr lang="en-US" dirty="0">
                <a:solidFill>
                  <a:schemeClr val="tx1"/>
                </a:solidFill>
              </a:rPr>
              <a:t>Certified copy of a death certificate. </a:t>
            </a:r>
          </a:p>
          <a:p>
            <a:r>
              <a:rPr lang="en-US" dirty="0">
                <a:solidFill>
                  <a:schemeClr val="tx1"/>
                </a:solidFill>
              </a:rPr>
              <a:t>Copies of paid hospital and doctor bills incurred by last illness, if applicable. </a:t>
            </a:r>
          </a:p>
          <a:p>
            <a:r>
              <a:rPr lang="en-US" dirty="0">
                <a:solidFill>
                  <a:schemeClr val="tx1"/>
                </a:solidFill>
              </a:rPr>
              <a:t>Copies of paid funeral, burial and cemetery receipts. </a:t>
            </a:r>
          </a:p>
        </p:txBody>
      </p:sp>
      <p:sp>
        <p:nvSpPr>
          <p:cNvPr id="48" name="Date Placeholder 47">
            <a:extLst>
              <a:ext uri="{FF2B5EF4-FFF2-40B4-BE49-F238E27FC236}">
                <a16:creationId xmlns:a16="http://schemas.microsoft.com/office/drawing/2014/main" id="{72260A6F-9731-47E2-94BA-7030273BACB0}"/>
              </a:ext>
            </a:extLst>
          </p:cNvPr>
          <p:cNvSpPr>
            <a:spLocks noGrp="1"/>
          </p:cNvSpPr>
          <p:nvPr>
            <p:ph type="dt" sz="half" idx="10"/>
          </p:nvPr>
        </p:nvSpPr>
        <p:spPr>
          <a:xfrm>
            <a:off x="628650" y="5624513"/>
            <a:ext cx="2057400" cy="273844"/>
          </a:xfrm>
        </p:spPr>
        <p:txBody>
          <a:bodyPr/>
          <a:lstStyle/>
          <a:p>
            <a:pPr defTabSz="685800"/>
            <a:r>
              <a:rPr lang="en-US" dirty="0">
                <a:solidFill>
                  <a:prstClr val="white"/>
                </a:solidFill>
                <a:latin typeface="Source Sans Pro Light"/>
              </a:rPr>
              <a:t>20XX</a:t>
            </a:r>
          </a:p>
        </p:txBody>
      </p:sp>
      <p:sp>
        <p:nvSpPr>
          <p:cNvPr id="50" name="Slide Number Placeholder 49">
            <a:extLst>
              <a:ext uri="{FF2B5EF4-FFF2-40B4-BE49-F238E27FC236}">
                <a16:creationId xmlns:a16="http://schemas.microsoft.com/office/drawing/2014/main" id="{E7A3E10B-48DC-43B8-A29D-5258A6BC272F}"/>
              </a:ext>
            </a:extLst>
          </p:cNvPr>
          <p:cNvSpPr>
            <a:spLocks noGrp="1"/>
          </p:cNvSpPr>
          <p:nvPr>
            <p:ph type="sldNum" sz="quarter" idx="12"/>
          </p:nvPr>
        </p:nvSpPr>
        <p:spPr>
          <a:xfrm>
            <a:off x="6457950" y="5624513"/>
            <a:ext cx="2057400" cy="273844"/>
          </a:xfrm>
        </p:spPr>
        <p:txBody>
          <a:bodyPr/>
          <a:lstStyle/>
          <a:p>
            <a:pPr defTabSz="685800"/>
            <a:fld id="{B5CEABB6-07DC-46E8-9B57-56EC44A396E5}" type="slidenum">
              <a:rPr lang="en-US">
                <a:solidFill>
                  <a:prstClr val="white"/>
                </a:solidFill>
                <a:latin typeface="Source Sans Pro Light"/>
              </a:rPr>
              <a:pPr defTabSz="685800"/>
              <a:t>42</a:t>
            </a:fld>
            <a:endParaRPr lang="en-US" dirty="0">
              <a:solidFill>
                <a:prstClr val="white"/>
              </a:solidFill>
              <a:latin typeface="Source Sans Pro Light"/>
            </a:endParaRPr>
          </a:p>
        </p:txBody>
      </p:sp>
      <p:pic>
        <p:nvPicPr>
          <p:cNvPr id="11" name="Picture Placeholder 10" descr="A close up of a flag&#10;&#10;Description automatically generated">
            <a:extLst>
              <a:ext uri="{FF2B5EF4-FFF2-40B4-BE49-F238E27FC236}">
                <a16:creationId xmlns:a16="http://schemas.microsoft.com/office/drawing/2014/main" id="{3EE5260B-50D0-FD92-B337-071BF5C05CF7}"/>
              </a:ext>
            </a:extLst>
          </p:cNvPr>
          <p:cNvPicPr>
            <a:picLocks noGrp="1" noChangeAspect="1"/>
          </p:cNvPicPr>
          <p:nvPr>
            <p:ph type="pic" sz="quarter" idx="13"/>
          </p:nvPr>
        </p:nvPicPr>
        <p:blipFill>
          <a:blip r:embed="rId2"/>
          <a:srcRect t="43994" b="43994"/>
          <a:stretch>
            <a:fillRect/>
          </a:stretch>
        </p:blipFill>
        <p:spPr/>
      </p:pic>
    </p:spTree>
    <p:extLst>
      <p:ext uri="{BB962C8B-B14F-4D97-AF65-F5344CB8AC3E}">
        <p14:creationId xmlns:p14="http://schemas.microsoft.com/office/powerpoint/2010/main" val="4151694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9AB68-AAD3-4F45-941A-BD76631A9FC7}"/>
              </a:ext>
            </a:extLst>
          </p:cNvPr>
          <p:cNvSpPr>
            <a:spLocks noGrp="1"/>
          </p:cNvSpPr>
          <p:nvPr>
            <p:ph type="title"/>
          </p:nvPr>
        </p:nvSpPr>
        <p:spPr>
          <a:xfrm>
            <a:off x="628650" y="1131094"/>
            <a:ext cx="7886700" cy="994172"/>
          </a:xfrm>
        </p:spPr>
        <p:txBody>
          <a:bodyPr/>
          <a:lstStyle/>
          <a:p>
            <a:r>
              <a:rPr lang="en-US" dirty="0">
                <a:solidFill>
                  <a:schemeClr val="tx1"/>
                </a:solidFill>
              </a:rPr>
              <a:t>Thank YOU!</a:t>
            </a:r>
          </a:p>
        </p:txBody>
      </p:sp>
      <p:sp>
        <p:nvSpPr>
          <p:cNvPr id="3" name="Text Placeholder 2">
            <a:extLst>
              <a:ext uri="{FF2B5EF4-FFF2-40B4-BE49-F238E27FC236}">
                <a16:creationId xmlns:a16="http://schemas.microsoft.com/office/drawing/2014/main" id="{EAA5988A-CD1B-4E4A-9861-EE187D0B6E69}"/>
              </a:ext>
            </a:extLst>
          </p:cNvPr>
          <p:cNvSpPr>
            <a:spLocks noGrp="1"/>
          </p:cNvSpPr>
          <p:nvPr>
            <p:ph type="body" sz="quarter" idx="33"/>
          </p:nvPr>
        </p:nvSpPr>
        <p:spPr>
          <a:xfrm>
            <a:off x="2514600" y="2028521"/>
            <a:ext cx="3943350" cy="529351"/>
          </a:xfrm>
        </p:spPr>
        <p:txBody>
          <a:bodyPr/>
          <a:lstStyle/>
          <a:p>
            <a:r>
              <a:rPr lang="en-US" sz="2700" dirty="0">
                <a:solidFill>
                  <a:schemeClr val="tx1"/>
                </a:solidFill>
              </a:rPr>
              <a:t>Christopher J. Castro</a:t>
            </a:r>
          </a:p>
        </p:txBody>
      </p:sp>
      <p:sp>
        <p:nvSpPr>
          <p:cNvPr id="13" name="Text Placeholder 12">
            <a:extLst>
              <a:ext uri="{FF2B5EF4-FFF2-40B4-BE49-F238E27FC236}">
                <a16:creationId xmlns:a16="http://schemas.microsoft.com/office/drawing/2014/main" id="{D50CC6D2-99F2-2CD6-FFEA-0BA9706B092C}"/>
              </a:ext>
            </a:extLst>
          </p:cNvPr>
          <p:cNvSpPr>
            <a:spLocks noGrp="1"/>
          </p:cNvSpPr>
          <p:nvPr>
            <p:ph type="body" sz="quarter" idx="35"/>
          </p:nvPr>
        </p:nvSpPr>
        <p:spPr>
          <a:xfrm>
            <a:off x="628650" y="2774964"/>
            <a:ext cx="7886700" cy="2849549"/>
          </a:xfrm>
        </p:spPr>
        <p:txBody>
          <a:bodyPr/>
          <a:lstStyle/>
          <a:p>
            <a:r>
              <a:rPr lang="en-US" sz="2700" dirty="0">
                <a:solidFill>
                  <a:schemeClr val="tx1"/>
                </a:solidFill>
              </a:rPr>
              <a:t>Family Services Counselor </a:t>
            </a:r>
          </a:p>
          <a:p>
            <a:r>
              <a:rPr lang="en-US" sz="2700" dirty="0">
                <a:solidFill>
                  <a:schemeClr val="tx1"/>
                </a:solidFill>
              </a:rPr>
              <a:t>Evergreen Memorial Gardens</a:t>
            </a:r>
          </a:p>
          <a:p>
            <a:endParaRPr lang="en-US" sz="2700" dirty="0"/>
          </a:p>
          <a:p>
            <a:r>
              <a:rPr lang="en-US" sz="2700" dirty="0">
                <a:solidFill>
                  <a:schemeClr val="tx1"/>
                </a:solidFill>
              </a:rPr>
              <a:t>E: </a:t>
            </a:r>
            <a:r>
              <a:rPr lang="en-US" sz="2700" dirty="0">
                <a:hlinkClick r:id="rId2"/>
              </a:rPr>
              <a:t>chris@evergreenmemorialgardens.com</a:t>
            </a:r>
            <a:endParaRPr lang="en-US" sz="2700" dirty="0"/>
          </a:p>
          <a:p>
            <a:r>
              <a:rPr lang="en-US" sz="2700" dirty="0">
                <a:solidFill>
                  <a:schemeClr val="tx1"/>
                </a:solidFill>
              </a:rPr>
              <a:t>P: (360) 609-9575</a:t>
            </a:r>
          </a:p>
          <a:p>
            <a:endParaRPr lang="en-US" sz="2700" dirty="0"/>
          </a:p>
          <a:p>
            <a:pPr algn="l"/>
            <a:endParaRPr lang="en-US" dirty="0"/>
          </a:p>
        </p:txBody>
      </p:sp>
    </p:spTree>
    <p:extLst>
      <p:ext uri="{BB962C8B-B14F-4D97-AF65-F5344CB8AC3E}">
        <p14:creationId xmlns:p14="http://schemas.microsoft.com/office/powerpoint/2010/main" val="2216454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1896" y="1237535"/>
            <a:ext cx="7839378" cy="5019574"/>
          </a:xfrm>
        </p:spPr>
        <p:txBody>
          <a:bodyPr>
            <a:normAutofit fontScale="92500" lnSpcReduction="20000"/>
          </a:bodyPr>
          <a:lstStyle/>
          <a:p>
            <a:r>
              <a:rPr lang="en-US" dirty="0"/>
              <a:t>CCVAC </a:t>
            </a:r>
          </a:p>
          <a:p>
            <a:pPr lvl="1"/>
            <a:r>
              <a:rPr lang="en-US" dirty="0"/>
              <a:t>63 Veterans served in November, services totaling $19,235.16</a:t>
            </a:r>
          </a:p>
          <a:p>
            <a:pPr lvl="1"/>
            <a:r>
              <a:rPr lang="en-US" dirty="0"/>
              <a:t>53 men, 10 women, and 0 other Veterans served</a:t>
            </a:r>
          </a:p>
          <a:p>
            <a:pPr lvl="1"/>
            <a:r>
              <a:rPr lang="en-US" dirty="0"/>
              <a:t>7 denials, 0 subject to appeal</a:t>
            </a:r>
          </a:p>
          <a:p>
            <a:pPr lvl="1"/>
            <a:r>
              <a:rPr lang="en-US" dirty="0"/>
              <a:t>601 visits to the center for essentials and food, 776 meals served</a:t>
            </a:r>
          </a:p>
          <a:p>
            <a:pPr lvl="1"/>
            <a:r>
              <a:rPr lang="en-US" dirty="0"/>
              <a:t>765.5 volunteer hours, totaling $18,900 in value</a:t>
            </a:r>
          </a:p>
          <a:p>
            <a:r>
              <a:rPr lang="en-US" dirty="0"/>
              <a:t>Free Clinic</a:t>
            </a:r>
          </a:p>
          <a:p>
            <a:pPr lvl="1"/>
            <a:r>
              <a:rPr lang="en-US" dirty="0"/>
              <a:t>2 veterans served in November. Services totaled $308 in value. Billed $718.92</a:t>
            </a:r>
          </a:p>
          <a:p>
            <a:r>
              <a:rPr lang="en-US" dirty="0"/>
              <a:t>Fund</a:t>
            </a:r>
          </a:p>
          <a:p>
            <a:pPr lvl="1"/>
            <a:r>
              <a:rPr lang="en-US" dirty="0"/>
              <a:t>November revenue: $</a:t>
            </a:r>
            <a:r>
              <a:rPr lang="en-US" dirty="0">
                <a:latin typeface="ArialMT"/>
              </a:rPr>
              <a:t>218,711.20</a:t>
            </a:r>
          </a:p>
          <a:p>
            <a:pPr lvl="1"/>
            <a:r>
              <a:rPr lang="en-US" dirty="0"/>
              <a:t>November expenditures: $65,295.03</a:t>
            </a:r>
          </a:p>
          <a:p>
            <a:pPr lvl="1"/>
            <a:r>
              <a:rPr lang="en-US" dirty="0"/>
              <a:t>Fund balance: $763,204.80</a:t>
            </a:r>
          </a:p>
        </p:txBody>
      </p:sp>
      <p:sp>
        <p:nvSpPr>
          <p:cNvPr id="13" name="Title 12"/>
          <p:cNvSpPr>
            <a:spLocks noGrp="1"/>
          </p:cNvSpPr>
          <p:nvPr>
            <p:ph type="title"/>
          </p:nvPr>
        </p:nvSpPr>
        <p:spPr>
          <a:xfrm>
            <a:off x="721895" y="365130"/>
            <a:ext cx="8145267" cy="673024"/>
          </a:xfrm>
        </p:spPr>
        <p:txBody>
          <a:bodyPr>
            <a:normAutofit fontScale="90000"/>
          </a:bodyPr>
          <a:lstStyle/>
          <a:p>
            <a:r>
              <a:rPr lang="en-US" sz="2800" b="1" dirty="0"/>
              <a:t>Agenda Item VI. November 2023 Contractor &amp; Fund Reports</a:t>
            </a:r>
            <a:endParaRPr lang="en-US" b="1" dirty="0"/>
          </a:p>
        </p:txBody>
      </p:sp>
      <p:sp>
        <p:nvSpPr>
          <p:cNvPr id="6" name="Footer Placeholder 5"/>
          <p:cNvSpPr>
            <a:spLocks noGrp="1"/>
          </p:cNvSpPr>
          <p:nvPr>
            <p:ph type="ftr" sz="quarter" idx="17"/>
          </p:nvPr>
        </p:nvSpPr>
        <p:spPr/>
        <p:txBody>
          <a:bodyPr/>
          <a:lstStyle/>
          <a:p>
            <a:r>
              <a:rPr lang="en-US" dirty="0"/>
              <a:t>Veterans Advisory Board 1/11/2024</a:t>
            </a:r>
          </a:p>
        </p:txBody>
      </p:sp>
      <p:sp>
        <p:nvSpPr>
          <p:cNvPr id="7" name="Slide Number Placeholder 6"/>
          <p:cNvSpPr>
            <a:spLocks noGrp="1"/>
          </p:cNvSpPr>
          <p:nvPr>
            <p:ph type="sldNum" sz="quarter" idx="18"/>
          </p:nvPr>
        </p:nvSpPr>
        <p:spPr/>
        <p:txBody>
          <a:bodyPr/>
          <a:lstStyle/>
          <a:p>
            <a:fld id="{BD3A08C5-CC68-3947-88A8-A9E34C1A68A7}" type="slidenum">
              <a:rPr lang="en-US" smtClean="0"/>
              <a:pPr/>
              <a:t>44</a:t>
            </a:fld>
            <a:endParaRPr lang="en-US" dirty="0"/>
          </a:p>
        </p:txBody>
      </p:sp>
    </p:spTree>
    <p:extLst>
      <p:ext uri="{BB962C8B-B14F-4D97-AF65-F5344CB8AC3E}">
        <p14:creationId xmlns:p14="http://schemas.microsoft.com/office/powerpoint/2010/main" val="2218547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2800" b="1" dirty="0"/>
              <a:t>Agenda Item VII. CCVAC updates</a:t>
            </a:r>
            <a:endParaRPr lang="en-US" b="1" dirty="0"/>
          </a:p>
        </p:txBody>
      </p:sp>
      <p:sp>
        <p:nvSpPr>
          <p:cNvPr id="6" name="Footer Placeholder 5"/>
          <p:cNvSpPr>
            <a:spLocks noGrp="1"/>
          </p:cNvSpPr>
          <p:nvPr>
            <p:ph type="ftr" sz="quarter" idx="17"/>
          </p:nvPr>
        </p:nvSpPr>
        <p:spPr/>
        <p:txBody>
          <a:bodyPr/>
          <a:lstStyle/>
          <a:p>
            <a:r>
              <a:rPr lang="en-US"/>
              <a:t>Veterans Advisory Board 1/11/2024</a:t>
            </a:r>
            <a:endParaRPr lang="en-US" dirty="0"/>
          </a:p>
        </p:txBody>
      </p:sp>
      <p:sp>
        <p:nvSpPr>
          <p:cNvPr id="7" name="Slide Number Placeholder 6"/>
          <p:cNvSpPr>
            <a:spLocks noGrp="1"/>
          </p:cNvSpPr>
          <p:nvPr>
            <p:ph type="sldNum" sz="quarter" idx="18"/>
          </p:nvPr>
        </p:nvSpPr>
        <p:spPr/>
        <p:txBody>
          <a:bodyPr/>
          <a:lstStyle/>
          <a:p>
            <a:fld id="{BD3A08C5-CC68-3947-88A8-A9E34C1A68A7}" type="slidenum">
              <a:rPr lang="en-US" smtClean="0"/>
              <a:pPr/>
              <a:t>45</a:t>
            </a:fld>
            <a:endParaRPr lang="en-US" dirty="0"/>
          </a:p>
        </p:txBody>
      </p:sp>
      <p:pic>
        <p:nvPicPr>
          <p:cNvPr id="2" name="Picture 1">
            <a:extLst>
              <a:ext uri="{FF2B5EF4-FFF2-40B4-BE49-F238E27FC236}">
                <a16:creationId xmlns:a16="http://schemas.microsoft.com/office/drawing/2014/main" id="{CB95D0E0-E867-543E-0DA8-240460FE911F}"/>
              </a:ext>
            </a:extLst>
          </p:cNvPr>
          <p:cNvPicPr>
            <a:picLocks noChangeAspect="1"/>
          </p:cNvPicPr>
          <p:nvPr/>
        </p:nvPicPr>
        <p:blipFill>
          <a:blip r:embed="rId2"/>
          <a:stretch>
            <a:fillRect/>
          </a:stretch>
        </p:blipFill>
        <p:spPr>
          <a:xfrm>
            <a:off x="1249392" y="1697586"/>
            <a:ext cx="6645216" cy="3462828"/>
          </a:xfrm>
          <a:prstGeom prst="rect">
            <a:avLst/>
          </a:prstGeom>
        </p:spPr>
      </p:pic>
    </p:spTree>
    <p:extLst>
      <p:ext uri="{BB962C8B-B14F-4D97-AF65-F5344CB8AC3E}">
        <p14:creationId xmlns:p14="http://schemas.microsoft.com/office/powerpoint/2010/main" val="1761177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2800" b="1" dirty="0"/>
              <a:t>Agenda Items VIII. </a:t>
            </a:r>
            <a:r>
              <a:rPr lang="en-US" sz="2800" b="1"/>
              <a:t>– XI. </a:t>
            </a:r>
            <a:endParaRPr lang="en-US" b="1" dirty="0"/>
          </a:p>
        </p:txBody>
      </p:sp>
      <p:sp>
        <p:nvSpPr>
          <p:cNvPr id="6" name="Footer Placeholder 5"/>
          <p:cNvSpPr>
            <a:spLocks noGrp="1"/>
          </p:cNvSpPr>
          <p:nvPr>
            <p:ph type="ftr" sz="quarter" idx="17"/>
          </p:nvPr>
        </p:nvSpPr>
        <p:spPr/>
        <p:txBody>
          <a:bodyPr/>
          <a:lstStyle/>
          <a:p>
            <a:r>
              <a:rPr lang="en-US" dirty="0"/>
              <a:t>Veterans Advisory Board 1/11/2024</a:t>
            </a:r>
          </a:p>
        </p:txBody>
      </p:sp>
      <p:sp>
        <p:nvSpPr>
          <p:cNvPr id="7" name="Slide Number Placeholder 6"/>
          <p:cNvSpPr>
            <a:spLocks noGrp="1"/>
          </p:cNvSpPr>
          <p:nvPr>
            <p:ph type="sldNum" sz="quarter" idx="18"/>
          </p:nvPr>
        </p:nvSpPr>
        <p:spPr/>
        <p:txBody>
          <a:bodyPr/>
          <a:lstStyle/>
          <a:p>
            <a:fld id="{BD3A08C5-CC68-3947-88A8-A9E34C1A68A7}" type="slidenum">
              <a:rPr lang="en-US" smtClean="0"/>
              <a:pPr/>
              <a:t>46</a:t>
            </a:fld>
            <a:endParaRPr lang="en-US" dirty="0"/>
          </a:p>
        </p:txBody>
      </p:sp>
      <p:sp>
        <p:nvSpPr>
          <p:cNvPr id="2" name="Content Placeholder 1">
            <a:extLst>
              <a:ext uri="{FF2B5EF4-FFF2-40B4-BE49-F238E27FC236}">
                <a16:creationId xmlns:a16="http://schemas.microsoft.com/office/drawing/2014/main" id="{04ACDA1B-907C-40EC-A0EE-453565D8A029}"/>
              </a:ext>
            </a:extLst>
          </p:cNvPr>
          <p:cNvSpPr>
            <a:spLocks noGrp="1"/>
          </p:cNvSpPr>
          <p:nvPr>
            <p:ph idx="1"/>
          </p:nvPr>
        </p:nvSpPr>
        <p:spPr>
          <a:xfrm>
            <a:off x="721896" y="1237534"/>
            <a:ext cx="7098401" cy="4683871"/>
          </a:xfrm>
        </p:spPr>
        <p:txBody>
          <a:bodyPr>
            <a:normAutofit fontScale="92500" lnSpcReduction="10000"/>
          </a:bodyPr>
          <a:lstStyle/>
          <a:p>
            <a:r>
              <a:rPr lang="en-US" dirty="0"/>
              <a:t>Old Business</a:t>
            </a:r>
          </a:p>
          <a:p>
            <a:pPr lvl="1"/>
            <a:r>
              <a:rPr lang="en-US" dirty="0"/>
              <a:t>Questions for Budget Office</a:t>
            </a:r>
          </a:p>
          <a:p>
            <a:pPr lvl="1"/>
            <a:r>
              <a:rPr lang="en-US" dirty="0"/>
              <a:t>Community Forum Event</a:t>
            </a:r>
          </a:p>
          <a:p>
            <a:r>
              <a:rPr lang="en-US" dirty="0"/>
              <a:t>New Business</a:t>
            </a:r>
          </a:p>
          <a:p>
            <a:pPr lvl="1"/>
            <a:r>
              <a:rPr lang="en-US" dirty="0"/>
              <a:t>2024 Committee Appointments</a:t>
            </a:r>
          </a:p>
          <a:p>
            <a:pPr lvl="1"/>
            <a:r>
              <a:rPr lang="en-US" dirty="0"/>
              <a:t>2024 Work Plan Discussion</a:t>
            </a:r>
          </a:p>
          <a:p>
            <a:pPr lvl="1"/>
            <a:r>
              <a:rPr lang="en-US" dirty="0"/>
              <a:t>Discussion of excused absence limit</a:t>
            </a:r>
          </a:p>
          <a:p>
            <a:r>
              <a:rPr lang="en-US" dirty="0"/>
              <a:t>Open Forum</a:t>
            </a:r>
          </a:p>
          <a:p>
            <a:r>
              <a:rPr lang="en-US" dirty="0"/>
              <a:t>Adjourn</a:t>
            </a:r>
            <a:endParaRPr lang="en-US" i="1" dirty="0"/>
          </a:p>
          <a:p>
            <a:pPr marL="0" indent="0">
              <a:buNone/>
            </a:pPr>
            <a:r>
              <a:rPr lang="en-US" i="1" dirty="0"/>
              <a:t>Next meeting: February 8, 2024</a:t>
            </a:r>
          </a:p>
          <a:p>
            <a:pPr marL="0" indent="0">
              <a:buNone/>
            </a:pPr>
            <a:endParaRPr lang="en-US" dirty="0"/>
          </a:p>
        </p:txBody>
      </p:sp>
    </p:spTree>
    <p:extLst>
      <p:ext uri="{BB962C8B-B14F-4D97-AF65-F5344CB8AC3E}">
        <p14:creationId xmlns:p14="http://schemas.microsoft.com/office/powerpoint/2010/main" val="4131066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4DE43E-ECAB-1F5B-A756-3A1316659A04}"/>
              </a:ext>
            </a:extLst>
          </p:cNvPr>
          <p:cNvSpPr>
            <a:spLocks noGrp="1"/>
          </p:cNvSpPr>
          <p:nvPr>
            <p:ph sz="quarter" idx="13"/>
          </p:nvPr>
        </p:nvSpPr>
        <p:spPr>
          <a:xfrm>
            <a:off x="721896" y="1120847"/>
            <a:ext cx="7700210" cy="5019894"/>
          </a:xfrm>
        </p:spPr>
        <p:txBody>
          <a:bodyPr>
            <a:normAutofit lnSpcReduction="10000"/>
          </a:bodyPr>
          <a:lstStyle/>
          <a:p>
            <a:r>
              <a:rPr lang="en-US" dirty="0"/>
              <a:t>Section 2.3 – Termination</a:t>
            </a:r>
          </a:p>
          <a:p>
            <a:pPr lvl="1"/>
            <a:r>
              <a:rPr lang="en-US" dirty="0"/>
              <a:t>Add fourth clause: “If a CCVAB Member-at-Large has more than two (2) consecutive unexcused absences from CCVAB scheduled business meetings, this may be cause for termination from the committee. The member shall be notified of their termination from the VAB.”</a:t>
            </a:r>
          </a:p>
          <a:p>
            <a:r>
              <a:rPr lang="en-US" dirty="0"/>
              <a:t>Section 4.3 – Terms of Office</a:t>
            </a:r>
          </a:p>
          <a:p>
            <a:pPr lvl="1"/>
            <a:r>
              <a:rPr lang="en-US" dirty="0"/>
              <a:t>Current language: “The elected officers of the CCVAB shall assume duties and responsibilities on 1 January of each year. No member may hold the office of Chair or Vice Chair for more than three (3) consecutive years.”</a:t>
            </a:r>
          </a:p>
          <a:p>
            <a:pPr lvl="1"/>
            <a:r>
              <a:rPr lang="en-US" dirty="0"/>
              <a:t>Proposed revision: “The elected officers of the CCVAB shall assume duties and responsibilities on 1 January of each year. Members are allowed to serve up to three consecutive years in each position of Chair and Vice Chair. Members are eligible for reelection to either position after one year has elapsed.”</a:t>
            </a:r>
          </a:p>
        </p:txBody>
      </p:sp>
      <p:sp>
        <p:nvSpPr>
          <p:cNvPr id="3" name="Title 2">
            <a:extLst>
              <a:ext uri="{FF2B5EF4-FFF2-40B4-BE49-F238E27FC236}">
                <a16:creationId xmlns:a16="http://schemas.microsoft.com/office/drawing/2014/main" id="{AC741831-DC31-06F9-38A2-4FBF3E2964CA}"/>
              </a:ext>
            </a:extLst>
          </p:cNvPr>
          <p:cNvSpPr>
            <a:spLocks noGrp="1"/>
          </p:cNvSpPr>
          <p:nvPr>
            <p:ph type="title"/>
          </p:nvPr>
        </p:nvSpPr>
        <p:spPr/>
        <p:txBody>
          <a:bodyPr/>
          <a:lstStyle/>
          <a:p>
            <a:r>
              <a:rPr lang="en-US" dirty="0"/>
              <a:t>Proposed bylaws amendments</a:t>
            </a:r>
          </a:p>
        </p:txBody>
      </p:sp>
      <p:sp>
        <p:nvSpPr>
          <p:cNvPr id="4" name="Footer Placeholder 3">
            <a:extLst>
              <a:ext uri="{FF2B5EF4-FFF2-40B4-BE49-F238E27FC236}">
                <a16:creationId xmlns:a16="http://schemas.microsoft.com/office/drawing/2014/main" id="{6F0B8668-7367-BA50-3364-8155345294D0}"/>
              </a:ext>
            </a:extLst>
          </p:cNvPr>
          <p:cNvSpPr>
            <a:spLocks noGrp="1"/>
          </p:cNvSpPr>
          <p:nvPr>
            <p:ph type="ftr" sz="quarter" idx="15"/>
          </p:nvPr>
        </p:nvSpPr>
        <p:spPr/>
        <p:txBody>
          <a:bodyPr/>
          <a:lstStyle/>
          <a:p>
            <a:r>
              <a:rPr lang="en-US"/>
              <a:t>Veterans Advisory Board 1/11/2024</a:t>
            </a:r>
            <a:endParaRPr lang="en-US" dirty="0"/>
          </a:p>
        </p:txBody>
      </p:sp>
      <p:sp>
        <p:nvSpPr>
          <p:cNvPr id="5" name="Slide Number Placeholder 4">
            <a:extLst>
              <a:ext uri="{FF2B5EF4-FFF2-40B4-BE49-F238E27FC236}">
                <a16:creationId xmlns:a16="http://schemas.microsoft.com/office/drawing/2014/main" id="{6218A647-89E3-C66F-839F-CD575BCCCE43}"/>
              </a:ext>
            </a:extLst>
          </p:cNvPr>
          <p:cNvSpPr>
            <a:spLocks noGrp="1"/>
          </p:cNvSpPr>
          <p:nvPr>
            <p:ph type="sldNum" sz="quarter" idx="16"/>
          </p:nvPr>
        </p:nvSpPr>
        <p:spPr/>
        <p:txBody>
          <a:bodyPr/>
          <a:lstStyle/>
          <a:p>
            <a:fld id="{BD3A08C5-CC68-3947-88A8-A9E34C1A68A7}" type="slidenum">
              <a:rPr lang="en-US" smtClean="0"/>
              <a:pPr/>
              <a:t>5</a:t>
            </a:fld>
            <a:endParaRPr lang="en-US" dirty="0"/>
          </a:p>
        </p:txBody>
      </p:sp>
    </p:spTree>
    <p:extLst>
      <p:ext uri="{BB962C8B-B14F-4D97-AF65-F5344CB8AC3E}">
        <p14:creationId xmlns:p14="http://schemas.microsoft.com/office/powerpoint/2010/main" val="724144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9DFDE-751F-C863-EDBE-C503AFB2D91C}"/>
              </a:ext>
            </a:extLst>
          </p:cNvPr>
          <p:cNvSpPr>
            <a:spLocks noGrp="1"/>
          </p:cNvSpPr>
          <p:nvPr>
            <p:ph type="ctrTitle"/>
          </p:nvPr>
        </p:nvSpPr>
        <p:spPr>
          <a:xfrm>
            <a:off x="1143000" y="1931833"/>
            <a:ext cx="6858000" cy="2157102"/>
          </a:xfrm>
        </p:spPr>
        <p:txBody>
          <a:bodyPr>
            <a:normAutofit fontScale="90000"/>
          </a:bodyPr>
          <a:lstStyle/>
          <a:p>
            <a:r>
              <a:rPr lang="en-US" sz="5300" b="1" dirty="0"/>
              <a:t>Agenda Item IV. </a:t>
            </a:r>
            <a:br>
              <a:rPr lang="en-US" sz="5300" b="1" dirty="0"/>
            </a:br>
            <a:br>
              <a:rPr lang="en-US" sz="5300" b="1" dirty="0"/>
            </a:br>
            <a:r>
              <a:rPr lang="en-US" sz="5300" dirty="0"/>
              <a:t>WDVA Update</a:t>
            </a:r>
            <a:br>
              <a:rPr lang="en-US" sz="4800" dirty="0"/>
            </a:br>
            <a:r>
              <a:rPr lang="en-US" sz="2700" dirty="0"/>
              <a:t>David Puente, WDVA Director</a:t>
            </a:r>
          </a:p>
        </p:txBody>
      </p:sp>
      <p:sp>
        <p:nvSpPr>
          <p:cNvPr id="3" name="Footer Placeholder 2">
            <a:extLst>
              <a:ext uri="{FF2B5EF4-FFF2-40B4-BE49-F238E27FC236}">
                <a16:creationId xmlns:a16="http://schemas.microsoft.com/office/drawing/2014/main" id="{B689AF15-626E-7122-FBA1-2EC3AEE40BEC}"/>
              </a:ext>
            </a:extLst>
          </p:cNvPr>
          <p:cNvSpPr>
            <a:spLocks noGrp="1"/>
          </p:cNvSpPr>
          <p:nvPr>
            <p:ph type="ftr" sz="quarter" idx="11"/>
          </p:nvPr>
        </p:nvSpPr>
        <p:spPr/>
        <p:txBody>
          <a:bodyPr/>
          <a:lstStyle/>
          <a:p>
            <a:r>
              <a:rPr lang="en-US"/>
              <a:t>Veterans Advisory Board 1/11/2024</a:t>
            </a:r>
            <a:endParaRPr lang="en-US" dirty="0"/>
          </a:p>
        </p:txBody>
      </p:sp>
      <p:sp>
        <p:nvSpPr>
          <p:cNvPr id="4" name="Slide Number Placeholder 3">
            <a:extLst>
              <a:ext uri="{FF2B5EF4-FFF2-40B4-BE49-F238E27FC236}">
                <a16:creationId xmlns:a16="http://schemas.microsoft.com/office/drawing/2014/main" id="{356D0D91-5857-26EF-FFB6-7330A89F4B16}"/>
              </a:ext>
            </a:extLst>
          </p:cNvPr>
          <p:cNvSpPr>
            <a:spLocks noGrp="1"/>
          </p:cNvSpPr>
          <p:nvPr>
            <p:ph type="sldNum" sz="quarter" idx="12"/>
          </p:nvPr>
        </p:nvSpPr>
        <p:spPr/>
        <p:txBody>
          <a:bodyPr/>
          <a:lstStyle/>
          <a:p>
            <a:fld id="{BD3A08C5-CC68-3947-88A8-A9E34C1A68A7}" type="slidenum">
              <a:rPr lang="en-US" smtClean="0"/>
              <a:pPr/>
              <a:t>6</a:t>
            </a:fld>
            <a:endParaRPr lang="en-US" dirty="0"/>
          </a:p>
        </p:txBody>
      </p:sp>
    </p:spTree>
    <p:extLst>
      <p:ext uri="{BB962C8B-B14F-4D97-AF65-F5344CB8AC3E}">
        <p14:creationId xmlns:p14="http://schemas.microsoft.com/office/powerpoint/2010/main" val="410774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7" name="TextBox 6">
            <a:extLst>
              <a:ext uri="{FF2B5EF4-FFF2-40B4-BE49-F238E27FC236}">
                <a16:creationId xmlns:a16="http://schemas.microsoft.com/office/drawing/2014/main" id="{89550887-4FF7-DC2D-1452-662FA8BE7580}"/>
              </a:ext>
            </a:extLst>
          </p:cNvPr>
          <p:cNvSpPr txBox="1"/>
          <p:nvPr/>
        </p:nvSpPr>
        <p:spPr>
          <a:xfrm>
            <a:off x="2047249" y="1075084"/>
            <a:ext cx="5049503" cy="1338828"/>
          </a:xfrm>
          <a:prstGeom prst="rect">
            <a:avLst/>
          </a:prstGeom>
          <a:noFill/>
        </p:spPr>
        <p:txBody>
          <a:bodyPr wrap="square">
            <a:spAutoFit/>
          </a:bodyPr>
          <a:lstStyle/>
          <a:p>
            <a:pPr algn="ctr" eaLnBrk="1" hangingPunct="1">
              <a:spcBef>
                <a:spcPct val="0"/>
              </a:spcBef>
              <a:buFontTx/>
              <a:buNone/>
            </a:pPr>
            <a:r>
              <a:rPr lang="en-US" altLang="en-US" sz="2700" b="1" cap="small" dirty="0">
                <a:solidFill>
                  <a:srgbClr val="800000"/>
                </a:solidFill>
                <a:latin typeface="Cambria" panose="02040503050406030204" pitchFamily="18" charset="0"/>
              </a:rPr>
              <a:t>Washington State Department of Veterans Affairs</a:t>
            </a:r>
          </a:p>
          <a:p>
            <a:pPr algn="ctr" eaLnBrk="1" hangingPunct="1">
              <a:spcBef>
                <a:spcPct val="0"/>
              </a:spcBef>
              <a:buFontTx/>
              <a:buNone/>
            </a:pPr>
            <a:r>
              <a:rPr lang="en-US" altLang="en-US" sz="2700" b="1" cap="small" dirty="0">
                <a:solidFill>
                  <a:srgbClr val="800000"/>
                </a:solidFill>
                <a:latin typeface="Cambria" panose="02040503050406030204" pitchFamily="18" charset="0"/>
              </a:rPr>
              <a:t>Programs and Services</a:t>
            </a:r>
            <a:endParaRPr lang="en-US" altLang="en-US" sz="2700" cap="small" dirty="0">
              <a:solidFill>
                <a:schemeClr val="tx2"/>
              </a:solidFill>
              <a:latin typeface="Cambria" panose="02040503050406030204" pitchFamily="18" charset="0"/>
            </a:endParaRPr>
          </a:p>
        </p:txBody>
      </p:sp>
      <p:pic>
        <p:nvPicPr>
          <p:cNvPr id="8" name="Picture 7">
            <a:extLst>
              <a:ext uri="{FF2B5EF4-FFF2-40B4-BE49-F238E27FC236}">
                <a16:creationId xmlns:a16="http://schemas.microsoft.com/office/drawing/2014/main" id="{C77841D1-B37C-6AAA-3595-0CE6BB6DD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485" y="2464617"/>
            <a:ext cx="2655029" cy="964383"/>
          </a:xfrm>
          <a:prstGeom prst="rect">
            <a:avLst/>
          </a:prstGeom>
        </p:spPr>
      </p:pic>
      <p:sp>
        <p:nvSpPr>
          <p:cNvPr id="10" name="TextBox 9">
            <a:extLst>
              <a:ext uri="{FF2B5EF4-FFF2-40B4-BE49-F238E27FC236}">
                <a16:creationId xmlns:a16="http://schemas.microsoft.com/office/drawing/2014/main" id="{6F280774-5A52-B0D9-83C9-94CCA3529054}"/>
              </a:ext>
            </a:extLst>
          </p:cNvPr>
          <p:cNvSpPr txBox="1"/>
          <p:nvPr/>
        </p:nvSpPr>
        <p:spPr>
          <a:xfrm>
            <a:off x="2276312" y="3740051"/>
            <a:ext cx="4591373" cy="1477328"/>
          </a:xfrm>
          <a:prstGeom prst="rect">
            <a:avLst/>
          </a:prstGeom>
          <a:noFill/>
        </p:spPr>
        <p:txBody>
          <a:bodyPr wrap="square">
            <a:spAutoFit/>
          </a:bodyPr>
          <a:lstStyle/>
          <a:p>
            <a:pPr algn="ctr"/>
            <a:r>
              <a:rPr lang="en-US" b="1" dirty="0">
                <a:latin typeface="Franklin Gothic Medium" panose="020B0603020102020204" pitchFamily="34" charset="0"/>
              </a:rPr>
              <a:t>David Puente, Director</a:t>
            </a:r>
          </a:p>
          <a:p>
            <a:pPr algn="ctr"/>
            <a:r>
              <a:rPr lang="en-US" b="1" dirty="0">
                <a:latin typeface="Franklin Gothic Medium" panose="020B0603020102020204" pitchFamily="34" charset="0"/>
                <a:hlinkClick r:id="rId4"/>
              </a:rPr>
              <a:t>DavidP@dva.wa.gov</a:t>
            </a:r>
            <a:r>
              <a:rPr lang="en-US" b="1" dirty="0">
                <a:latin typeface="Franklin Gothic Medium" panose="020B0603020102020204" pitchFamily="34" charset="0"/>
              </a:rPr>
              <a:t> </a:t>
            </a:r>
          </a:p>
          <a:p>
            <a:pPr algn="ctr"/>
            <a:endParaRPr lang="en-US" b="1" dirty="0">
              <a:latin typeface="Franklin Gothic Medium" panose="020B0603020102020204" pitchFamily="34" charset="0"/>
            </a:endParaRPr>
          </a:p>
          <a:p>
            <a:pPr algn="ctr"/>
            <a:r>
              <a:rPr lang="en-US" b="1" dirty="0">
                <a:latin typeface="Franklin Gothic Medium" panose="020B0603020102020204" pitchFamily="34" charset="0"/>
              </a:rPr>
              <a:t>Solomon Gilbert, Deputy Director</a:t>
            </a:r>
          </a:p>
          <a:p>
            <a:pPr algn="ctr"/>
            <a:r>
              <a:rPr lang="en-US" b="1" dirty="0">
                <a:latin typeface="Franklin Gothic Medium" panose="020B0603020102020204" pitchFamily="34" charset="0"/>
                <a:hlinkClick r:id="rId5"/>
              </a:rPr>
              <a:t>Solomon.Gilbert@dva.wa.gov</a:t>
            </a:r>
            <a:endParaRPr lang="en-US" b="1" dirty="0">
              <a:latin typeface="Franklin Gothic Medium" panose="020B0603020102020204" pitchFamily="34" charset="0"/>
            </a:endParaRPr>
          </a:p>
        </p:txBody>
      </p:sp>
    </p:spTree>
    <p:extLst>
      <p:ext uri="{BB962C8B-B14F-4D97-AF65-F5344CB8AC3E}">
        <p14:creationId xmlns:p14="http://schemas.microsoft.com/office/powerpoint/2010/main" val="1466720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4" name="TextBox 3">
            <a:extLst>
              <a:ext uri="{FF2B5EF4-FFF2-40B4-BE49-F238E27FC236}">
                <a16:creationId xmlns:a16="http://schemas.microsoft.com/office/drawing/2014/main" id="{667457A1-299D-4CF8-759D-35C5DD8EF313}"/>
              </a:ext>
            </a:extLst>
          </p:cNvPr>
          <p:cNvSpPr txBox="1"/>
          <p:nvPr/>
        </p:nvSpPr>
        <p:spPr>
          <a:xfrm>
            <a:off x="1346785" y="1791316"/>
            <a:ext cx="4570496" cy="3298532"/>
          </a:xfrm>
          <a:prstGeom prst="rect">
            <a:avLst/>
          </a:prstGeom>
          <a:noFill/>
        </p:spPr>
        <p:txBody>
          <a:bodyPr wrap="square">
            <a:spAutoFit/>
          </a:bodyPr>
          <a:lstStyle/>
          <a:p>
            <a:pPr>
              <a:lnSpc>
                <a:spcPct val="107000"/>
              </a:lnSpc>
              <a:spcAft>
                <a:spcPts val="600"/>
              </a:spcAft>
            </a:pPr>
            <a:r>
              <a:rPr lang="en-US" sz="3000" b="1" cap="small" dirty="0">
                <a:solidFill>
                  <a:srgbClr val="800000"/>
                </a:solidFill>
                <a:latin typeface="Cambria" panose="02040503050406030204" pitchFamily="18" charset="0"/>
              </a:rPr>
              <a:t>Major Programs</a:t>
            </a:r>
          </a:p>
          <a:p>
            <a:pPr marL="257175" indent="-257175">
              <a:lnSpc>
                <a:spcPct val="107000"/>
              </a:lnSpc>
              <a:buFont typeface="Symbol" panose="05050102010706020507" pitchFamily="18" charset="2"/>
              <a:buChar char=""/>
            </a:pPr>
            <a:r>
              <a:rPr lang="en-US" sz="2700" b="1" dirty="0">
                <a:latin typeface="Cambria" panose="02040503050406030204" pitchFamily="18" charset="0"/>
                <a:ea typeface="Cambria" panose="02040503050406030204" pitchFamily="18" charset="0"/>
                <a:cs typeface="Times New Roman" panose="02020603050405020304" pitchFamily="18" charset="0"/>
              </a:rPr>
              <a:t>State Veterans Homes</a:t>
            </a:r>
          </a:p>
          <a:p>
            <a:pPr marL="257175" indent="-257175">
              <a:lnSpc>
                <a:spcPct val="107000"/>
              </a:lnSpc>
              <a:buFont typeface="Symbol" panose="05050102010706020507" pitchFamily="18" charset="2"/>
              <a:buChar char=""/>
            </a:pPr>
            <a:r>
              <a:rPr lang="en-US" sz="2700" b="1" dirty="0">
                <a:latin typeface="Cambria" panose="02040503050406030204" pitchFamily="18" charset="0"/>
                <a:ea typeface="Cambria" panose="02040503050406030204" pitchFamily="18" charset="0"/>
                <a:cs typeface="Times New Roman" panose="02020603050405020304" pitchFamily="18" charset="0"/>
              </a:rPr>
              <a:t>Transitional Housing Program</a:t>
            </a:r>
          </a:p>
          <a:p>
            <a:pPr marL="257175" indent="-257175">
              <a:lnSpc>
                <a:spcPct val="107000"/>
              </a:lnSpc>
              <a:buFont typeface="Symbol" panose="05050102010706020507" pitchFamily="18" charset="2"/>
              <a:buChar char=""/>
            </a:pPr>
            <a:r>
              <a:rPr lang="en-US" sz="2700" b="1" dirty="0">
                <a:latin typeface="Cambria" panose="02040503050406030204" pitchFamily="18" charset="0"/>
                <a:ea typeface="Cambria" panose="02040503050406030204" pitchFamily="18" charset="0"/>
                <a:cs typeface="Times New Roman" panose="02020603050405020304" pitchFamily="18" charset="0"/>
              </a:rPr>
              <a:t>State Veterans Cemetery</a:t>
            </a:r>
          </a:p>
          <a:p>
            <a:pPr marL="257175" indent="-257175">
              <a:lnSpc>
                <a:spcPct val="107000"/>
              </a:lnSpc>
              <a:buFont typeface="Symbol" panose="05050102010706020507" pitchFamily="18" charset="2"/>
              <a:buChar char=""/>
            </a:pPr>
            <a:r>
              <a:rPr lang="en-US" sz="2700" b="1" dirty="0">
                <a:latin typeface="Cambria" panose="02040503050406030204" pitchFamily="18" charset="0"/>
                <a:ea typeface="Cambria" panose="02040503050406030204" pitchFamily="18" charset="0"/>
                <a:cs typeface="Times New Roman" panose="02020603050405020304" pitchFamily="18" charset="0"/>
              </a:rPr>
              <a:t>Veterans Services</a:t>
            </a:r>
          </a:p>
          <a:p>
            <a:pPr marL="257175" indent="-257175">
              <a:lnSpc>
                <a:spcPct val="107000"/>
              </a:lnSpc>
              <a:buFont typeface="Symbol" panose="05050102010706020507" pitchFamily="18" charset="2"/>
              <a:buChar char=""/>
            </a:pPr>
            <a:r>
              <a:rPr lang="en-US" sz="2700" b="1" dirty="0">
                <a:latin typeface="Cambria" panose="02040503050406030204" pitchFamily="18" charset="0"/>
                <a:ea typeface="Cambria" panose="02040503050406030204" pitchFamily="18" charset="0"/>
                <a:cs typeface="Times New Roman" panose="02020603050405020304" pitchFamily="18" charset="0"/>
              </a:rPr>
              <a:t>Counseling and Wellness</a:t>
            </a:r>
          </a:p>
        </p:txBody>
      </p:sp>
      <p:pic>
        <p:nvPicPr>
          <p:cNvPr id="6" name="Picture 5">
            <a:extLst>
              <a:ext uri="{FF2B5EF4-FFF2-40B4-BE49-F238E27FC236}">
                <a16:creationId xmlns:a16="http://schemas.microsoft.com/office/drawing/2014/main" id="{128E4D02-85DA-63FC-AA6C-1ECEF3FBAF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06322" y="982432"/>
            <a:ext cx="1700938" cy="1088681"/>
          </a:xfrm>
          <a:prstGeom prst="rect">
            <a:avLst/>
          </a:prstGeom>
          <a:ln w="31750">
            <a:solidFill>
              <a:srgbClr val="800000"/>
            </a:solidFill>
          </a:ln>
          <a:effectLst>
            <a:outerShdw blurRad="50800" dist="88900" dir="2700000" algn="tl" rotWithShape="0">
              <a:schemeClr val="tx1">
                <a:alpha val="40000"/>
              </a:schemeClr>
            </a:outerShdw>
          </a:effectLst>
        </p:spPr>
      </p:pic>
      <p:pic>
        <p:nvPicPr>
          <p:cNvPr id="8" name="Picture 7">
            <a:extLst>
              <a:ext uri="{FF2B5EF4-FFF2-40B4-BE49-F238E27FC236}">
                <a16:creationId xmlns:a16="http://schemas.microsoft.com/office/drawing/2014/main" id="{4697B2EA-1B76-9393-87E6-A922989A3E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06322" y="2150756"/>
            <a:ext cx="1700938" cy="1133958"/>
          </a:xfrm>
          <a:prstGeom prst="rect">
            <a:avLst/>
          </a:prstGeom>
          <a:ln w="28575">
            <a:solidFill>
              <a:srgbClr val="1D3060"/>
            </a:solidFill>
          </a:ln>
          <a:effectLst>
            <a:outerShdw blurRad="50800" dist="88900" dir="2700000" algn="tl" rotWithShape="0">
              <a:prstClr val="black">
                <a:alpha val="40000"/>
              </a:prstClr>
            </a:outerShdw>
          </a:effectLst>
        </p:spPr>
      </p:pic>
      <p:pic>
        <p:nvPicPr>
          <p:cNvPr id="10" name="Picture 9">
            <a:extLst>
              <a:ext uri="{FF2B5EF4-FFF2-40B4-BE49-F238E27FC236}">
                <a16:creationId xmlns:a16="http://schemas.microsoft.com/office/drawing/2014/main" id="{675113A9-C416-C4D0-120C-C4B6B1A7649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06929" y="3364105"/>
            <a:ext cx="1699724" cy="1153547"/>
          </a:xfrm>
          <a:prstGeom prst="rect">
            <a:avLst/>
          </a:prstGeom>
          <a:ln w="28575">
            <a:solidFill>
              <a:srgbClr val="C3A995"/>
            </a:solidFill>
          </a:ln>
          <a:effectLst>
            <a:outerShdw blurRad="50800" dist="88900" dir="2700000" algn="tl" rotWithShape="0">
              <a:prstClr val="black">
                <a:alpha val="40000"/>
              </a:prstClr>
            </a:outerShdw>
          </a:effectLst>
        </p:spPr>
      </p:pic>
      <p:pic>
        <p:nvPicPr>
          <p:cNvPr id="12" name="Picture 11">
            <a:extLst>
              <a:ext uri="{FF2B5EF4-FFF2-40B4-BE49-F238E27FC236}">
                <a16:creationId xmlns:a16="http://schemas.microsoft.com/office/drawing/2014/main" id="{796F0DB2-8C96-9BFB-0C18-0424603B8C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06322" y="4597327"/>
            <a:ext cx="1700938" cy="1270034"/>
          </a:xfrm>
          <a:prstGeom prst="rect">
            <a:avLst/>
          </a:prstGeom>
          <a:ln w="31750">
            <a:solidFill>
              <a:srgbClr val="008457"/>
            </a:solidFill>
          </a:ln>
          <a:effectLst>
            <a:outerShdw blurRad="50800" dist="88900" dir="2700000" algn="tl" rotWithShape="0">
              <a:prstClr val="black">
                <a:alpha val="40000"/>
              </a:prstClr>
            </a:outerShdw>
          </a:effectLst>
        </p:spPr>
      </p:pic>
    </p:spTree>
    <p:extLst>
      <p:ext uri="{BB962C8B-B14F-4D97-AF65-F5344CB8AC3E}">
        <p14:creationId xmlns:p14="http://schemas.microsoft.com/office/powerpoint/2010/main" val="4150828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A9A1DDB-A3BA-26E1-D734-7140B107B8B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29" y="857250"/>
            <a:ext cx="9135542" cy="5143500"/>
          </a:xfrm>
          <a:prstGeom prst="rect">
            <a:avLst/>
          </a:prstGeom>
        </p:spPr>
      </p:pic>
      <p:sp>
        <p:nvSpPr>
          <p:cNvPr id="17" name="Rectangle 16">
            <a:extLst>
              <a:ext uri="{FF2B5EF4-FFF2-40B4-BE49-F238E27FC236}">
                <a16:creationId xmlns:a16="http://schemas.microsoft.com/office/drawing/2014/main" id="{C41E44CD-14A3-8AB6-D2FB-C0FC198CD6DC}"/>
              </a:ext>
            </a:extLst>
          </p:cNvPr>
          <p:cNvSpPr/>
          <p:nvPr/>
        </p:nvSpPr>
        <p:spPr>
          <a:xfrm>
            <a:off x="1166401" y="2375458"/>
            <a:ext cx="1699504" cy="530915"/>
          </a:xfrm>
          <a:prstGeom prst="rect">
            <a:avLst/>
          </a:prstGeom>
        </p:spPr>
        <p:txBody>
          <a:bodyPr wrap="none">
            <a:spAutoFit/>
          </a:bodyPr>
          <a:lstStyle/>
          <a:p>
            <a:pPr algn="ctr"/>
            <a:r>
              <a:rPr lang="en-US" sz="1050" b="1" dirty="0">
                <a:latin typeface="Cambria" panose="02040503050406030204" pitchFamily="18" charset="0"/>
                <a:ea typeface="Cambria" panose="02040503050406030204" pitchFamily="18" charset="0"/>
              </a:rPr>
              <a:t>Spokane Veterans Home</a:t>
            </a:r>
          </a:p>
          <a:p>
            <a:pPr algn="ctr"/>
            <a:r>
              <a:rPr lang="en-US" sz="900" dirty="0">
                <a:latin typeface="Cambria" panose="02040503050406030204" pitchFamily="18" charset="0"/>
                <a:ea typeface="Cambria" panose="02040503050406030204" pitchFamily="18" charset="0"/>
              </a:rPr>
              <a:t>Spokane </a:t>
            </a:r>
          </a:p>
          <a:p>
            <a:pPr algn="ctr"/>
            <a:r>
              <a:rPr lang="en-US" sz="900" dirty="0">
                <a:latin typeface="Cambria" panose="02040503050406030204" pitchFamily="18" charset="0"/>
                <a:ea typeface="Cambria" panose="02040503050406030204" pitchFamily="18" charset="0"/>
              </a:rPr>
              <a:t>Serving 100 Residents</a:t>
            </a:r>
          </a:p>
        </p:txBody>
      </p:sp>
      <p:sp>
        <p:nvSpPr>
          <p:cNvPr id="19" name="TextBox 18">
            <a:extLst>
              <a:ext uri="{FF2B5EF4-FFF2-40B4-BE49-F238E27FC236}">
                <a16:creationId xmlns:a16="http://schemas.microsoft.com/office/drawing/2014/main" id="{3DBE4DF7-875A-6172-D5E3-AF4A1D19EFCE}"/>
              </a:ext>
            </a:extLst>
          </p:cNvPr>
          <p:cNvSpPr txBox="1"/>
          <p:nvPr/>
        </p:nvSpPr>
        <p:spPr>
          <a:xfrm>
            <a:off x="2276224" y="916479"/>
            <a:ext cx="4588544" cy="553998"/>
          </a:xfrm>
          <a:prstGeom prst="rect">
            <a:avLst/>
          </a:prstGeom>
          <a:noFill/>
        </p:spPr>
        <p:txBody>
          <a:bodyPr wrap="square">
            <a:spAutoFit/>
          </a:bodyPr>
          <a:lstStyle/>
          <a:p>
            <a:pPr algn="ctr" eaLnBrk="1" hangingPunct="1">
              <a:spcBef>
                <a:spcPct val="0"/>
              </a:spcBef>
              <a:buFontTx/>
              <a:buNone/>
            </a:pPr>
            <a:r>
              <a:rPr lang="en-US" altLang="en-US" sz="3000" b="1" cap="small" dirty="0">
                <a:solidFill>
                  <a:srgbClr val="800000"/>
                </a:solidFill>
                <a:latin typeface="Cambria" panose="02040503050406030204" pitchFamily="18" charset="0"/>
              </a:rPr>
              <a:t>State Veterans Homes</a:t>
            </a:r>
            <a:endParaRPr lang="en-US" altLang="en-US" sz="3000" cap="small" dirty="0">
              <a:solidFill>
                <a:schemeClr val="tx2"/>
              </a:solidFill>
              <a:latin typeface="Cambria" panose="02040503050406030204" pitchFamily="18" charset="0"/>
            </a:endParaRPr>
          </a:p>
        </p:txBody>
      </p:sp>
      <p:sp>
        <p:nvSpPr>
          <p:cNvPr id="21" name="TextBox 20">
            <a:extLst>
              <a:ext uri="{FF2B5EF4-FFF2-40B4-BE49-F238E27FC236}">
                <a16:creationId xmlns:a16="http://schemas.microsoft.com/office/drawing/2014/main" id="{83A3DD67-534F-B119-11D0-9D64605B218D}"/>
              </a:ext>
            </a:extLst>
          </p:cNvPr>
          <p:cNvSpPr txBox="1"/>
          <p:nvPr/>
        </p:nvSpPr>
        <p:spPr>
          <a:xfrm>
            <a:off x="992605" y="3069155"/>
            <a:ext cx="7570871" cy="835357"/>
          </a:xfrm>
          <a:prstGeom prst="rect">
            <a:avLst/>
          </a:prstGeom>
          <a:noFill/>
        </p:spPr>
        <p:txBody>
          <a:bodyPr wrap="square">
            <a:spAutoFit/>
          </a:bodyPr>
          <a:lstStyle/>
          <a:p>
            <a:pPr>
              <a:lnSpc>
                <a:spcPct val="107000"/>
              </a:lnSpc>
              <a:spcAft>
                <a:spcPts val="450"/>
              </a:spcAft>
            </a:pPr>
            <a:r>
              <a:rPr lang="en-US" sz="1050" dirty="0">
                <a:latin typeface="Cambria" panose="02040503050406030204" pitchFamily="18" charset="0"/>
                <a:ea typeface="Cambria" panose="02040503050406030204" pitchFamily="18" charset="0"/>
                <a:cs typeface="Times New Roman" panose="02020603050405020304" pitchFamily="18" charset="0"/>
              </a:rPr>
              <a:t>Our State Veterans Homes are Medicaid and Medicare Certified and provide 24-hour nursing care, medical care and pharmacy services. </a:t>
            </a:r>
            <a:r>
              <a:rPr lang="en-US" sz="1050" b="1" dirty="0">
                <a:latin typeface="Cambria" panose="02040503050406030204" pitchFamily="18" charset="0"/>
                <a:ea typeface="Cambria" panose="02040503050406030204" pitchFamily="18" charset="0"/>
                <a:cs typeface="Times New Roman" panose="02020603050405020304" pitchFamily="18" charset="0"/>
              </a:rPr>
              <a:t>Veterans rated 70%-100% Service Connected, or whose service connected disability is the reason nursing care is needed, may have their nursing home care paid by the Federal VA.   </a:t>
            </a:r>
          </a:p>
          <a:p>
            <a:pPr>
              <a:lnSpc>
                <a:spcPct val="107000"/>
              </a:lnSpc>
              <a:spcAft>
                <a:spcPts val="450"/>
              </a:spcAft>
            </a:pPr>
            <a:r>
              <a:rPr lang="en-US" sz="1050" b="1" dirty="0">
                <a:latin typeface="Cambria" panose="02040503050406030204" pitchFamily="18" charset="0"/>
                <a:ea typeface="Cambria" panose="02040503050406030204" pitchFamily="18" charset="0"/>
                <a:cs typeface="Times New Roman" panose="02020603050405020304" pitchFamily="18" charset="0"/>
              </a:rPr>
              <a:t>As part of residing in our homes, our  residents benefit from:</a:t>
            </a:r>
          </a:p>
        </p:txBody>
      </p:sp>
      <p:grpSp>
        <p:nvGrpSpPr>
          <p:cNvPr id="22" name="Group 21">
            <a:extLst>
              <a:ext uri="{FF2B5EF4-FFF2-40B4-BE49-F238E27FC236}">
                <a16:creationId xmlns:a16="http://schemas.microsoft.com/office/drawing/2014/main" id="{8D8B6F2B-0725-0CC6-30AB-69C866F7B92F}"/>
              </a:ext>
            </a:extLst>
          </p:cNvPr>
          <p:cNvGrpSpPr/>
          <p:nvPr/>
        </p:nvGrpSpPr>
        <p:grpSpPr>
          <a:xfrm>
            <a:off x="1538520" y="3919985"/>
            <a:ext cx="5849569" cy="900247"/>
            <a:chOff x="950008" y="3645841"/>
            <a:chExt cx="7593418" cy="1373158"/>
          </a:xfrm>
        </p:grpSpPr>
        <p:sp>
          <p:nvSpPr>
            <p:cNvPr id="23" name="Rectangle 22">
              <a:extLst>
                <a:ext uri="{FF2B5EF4-FFF2-40B4-BE49-F238E27FC236}">
                  <a16:creationId xmlns:a16="http://schemas.microsoft.com/office/drawing/2014/main" id="{A177A949-6115-74FC-3AE2-EFAEFF0DF265}"/>
                </a:ext>
              </a:extLst>
            </p:cNvPr>
            <p:cNvSpPr/>
            <p:nvPr/>
          </p:nvSpPr>
          <p:spPr>
            <a:xfrm>
              <a:off x="950008" y="3704938"/>
              <a:ext cx="7593418" cy="1225495"/>
            </a:xfrm>
            <a:prstGeom prst="rect">
              <a:avLst/>
            </a:prstGeom>
            <a:solidFill>
              <a:srgbClr val="FFF9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8">
              <a:extLst>
                <a:ext uri="{FF2B5EF4-FFF2-40B4-BE49-F238E27FC236}">
                  <a16:creationId xmlns:a16="http://schemas.microsoft.com/office/drawing/2014/main" id="{E9CB36CE-6B00-B57B-61D2-257C6C7C9071}"/>
                </a:ext>
              </a:extLst>
            </p:cNvPr>
            <p:cNvSpPr>
              <a:spLocks noChangeArrowheads="1"/>
            </p:cNvSpPr>
            <p:nvPr/>
          </p:nvSpPr>
          <p:spPr bwMode="auto">
            <a:xfrm>
              <a:off x="1175147" y="3662033"/>
              <a:ext cx="2437684" cy="126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 typeface="Wingdings" panose="05000000000000000000" pitchFamily="2" charset="2"/>
                <a:buChar char="§"/>
              </a:pPr>
              <a:r>
                <a:rPr lang="en-US" sz="1050" dirty="0">
                  <a:latin typeface="+mn-lt"/>
                </a:rPr>
                <a:t>Physical Therapy</a:t>
              </a:r>
            </a:p>
            <a:p>
              <a:pPr>
                <a:spcBef>
                  <a:spcPts val="0"/>
                </a:spcBef>
                <a:buFont typeface="Wingdings" panose="05000000000000000000" pitchFamily="2" charset="2"/>
                <a:buChar char="§"/>
              </a:pPr>
              <a:r>
                <a:rPr lang="en-US" sz="1050" dirty="0">
                  <a:latin typeface="+mn-lt"/>
                </a:rPr>
                <a:t>Occupational Therapy</a:t>
              </a:r>
            </a:p>
            <a:p>
              <a:pPr>
                <a:spcBef>
                  <a:spcPts val="0"/>
                </a:spcBef>
                <a:buFont typeface="Wingdings" panose="05000000000000000000" pitchFamily="2" charset="2"/>
                <a:buChar char="§"/>
              </a:pPr>
              <a:r>
                <a:rPr lang="en-US" sz="1050" dirty="0">
                  <a:latin typeface="+mn-lt"/>
                </a:rPr>
                <a:t>Recreational Activities</a:t>
              </a:r>
            </a:p>
            <a:p>
              <a:pPr>
                <a:spcBef>
                  <a:spcPts val="0"/>
                </a:spcBef>
                <a:buFont typeface="Wingdings" panose="05000000000000000000" pitchFamily="2" charset="2"/>
                <a:buChar char="§"/>
              </a:pPr>
              <a:r>
                <a:rPr lang="en-US" sz="1050" dirty="0">
                  <a:latin typeface="+mn-lt"/>
                </a:rPr>
                <a:t>Social Services</a:t>
              </a:r>
            </a:p>
            <a:p>
              <a:pPr>
                <a:spcBef>
                  <a:spcPts val="0"/>
                </a:spcBef>
                <a:buFont typeface="Wingdings" panose="05000000000000000000" pitchFamily="2" charset="2"/>
                <a:buChar char="§"/>
              </a:pPr>
              <a:r>
                <a:rPr lang="en-US" sz="1050" dirty="0">
                  <a:latin typeface="+mn-lt"/>
                </a:rPr>
                <a:t>Volunteer Programs</a:t>
              </a:r>
            </a:p>
          </p:txBody>
        </p:sp>
        <p:sp>
          <p:nvSpPr>
            <p:cNvPr id="25" name="Rectangle 24">
              <a:extLst>
                <a:ext uri="{FF2B5EF4-FFF2-40B4-BE49-F238E27FC236}">
                  <a16:creationId xmlns:a16="http://schemas.microsoft.com/office/drawing/2014/main" id="{82830647-051D-EB6D-F5B4-6D67D640D0A6}"/>
                </a:ext>
              </a:extLst>
            </p:cNvPr>
            <p:cNvSpPr/>
            <p:nvPr/>
          </p:nvSpPr>
          <p:spPr>
            <a:xfrm>
              <a:off x="3510182" y="3645843"/>
              <a:ext cx="2320174" cy="1373156"/>
            </a:xfrm>
            <a:prstGeom prst="rect">
              <a:avLst/>
            </a:prstGeom>
          </p:spPr>
          <p:txBody>
            <a:bodyPr wrap="square">
              <a:spAutoFit/>
            </a:bodyPr>
            <a:lstStyle/>
            <a:p>
              <a:pPr marL="160735" indent="-160735">
                <a:buFont typeface="Wingdings" panose="05000000000000000000" pitchFamily="2" charset="2"/>
                <a:buChar char="§"/>
              </a:pPr>
              <a:r>
                <a:rPr lang="en-US" sz="1050"/>
                <a:t>Hospice</a:t>
              </a:r>
            </a:p>
            <a:p>
              <a:pPr marL="160735" indent="-160735">
                <a:buFont typeface="Wingdings" panose="05000000000000000000" pitchFamily="2" charset="2"/>
                <a:buChar char="§"/>
              </a:pPr>
              <a:r>
                <a:rPr lang="en-US" sz="1050"/>
                <a:t>Nutritious Meals</a:t>
              </a:r>
            </a:p>
            <a:p>
              <a:pPr marL="160735" indent="-160735">
                <a:buFont typeface="Wingdings" panose="05000000000000000000" pitchFamily="2" charset="2"/>
                <a:buChar char="§"/>
              </a:pPr>
              <a:r>
                <a:rPr lang="en-US" sz="1050"/>
                <a:t>Community Involvement</a:t>
              </a:r>
            </a:p>
            <a:p>
              <a:pPr marL="160735" indent="-160735">
                <a:buFont typeface="Wingdings" panose="05000000000000000000" pitchFamily="2" charset="2"/>
                <a:buChar char="§"/>
              </a:pPr>
              <a:r>
                <a:rPr lang="en-US" sz="1050"/>
                <a:t>Religious Programs</a:t>
              </a:r>
            </a:p>
            <a:p>
              <a:pPr marL="160735" indent="-160735">
                <a:buFont typeface="Wingdings" panose="05000000000000000000" pitchFamily="2" charset="2"/>
                <a:buChar char="§"/>
              </a:pPr>
              <a:r>
                <a:rPr lang="en-US" sz="1050"/>
                <a:t>Transportation</a:t>
              </a:r>
            </a:p>
          </p:txBody>
        </p:sp>
        <p:sp>
          <p:nvSpPr>
            <p:cNvPr id="26" name="Rectangle 25">
              <a:extLst>
                <a:ext uri="{FF2B5EF4-FFF2-40B4-BE49-F238E27FC236}">
                  <a16:creationId xmlns:a16="http://schemas.microsoft.com/office/drawing/2014/main" id="{704BB98B-4937-93D0-E352-C7D4F4D00383}"/>
                </a:ext>
              </a:extLst>
            </p:cNvPr>
            <p:cNvSpPr/>
            <p:nvPr/>
          </p:nvSpPr>
          <p:spPr>
            <a:xfrm>
              <a:off x="6030169" y="3645841"/>
              <a:ext cx="2340407" cy="880229"/>
            </a:xfrm>
            <a:prstGeom prst="rect">
              <a:avLst/>
            </a:prstGeom>
          </p:spPr>
          <p:txBody>
            <a:bodyPr wrap="square">
              <a:spAutoFit/>
            </a:bodyPr>
            <a:lstStyle/>
            <a:p>
              <a:pPr marL="160735" indent="-160735">
                <a:buFont typeface="Wingdings" panose="05000000000000000000" pitchFamily="2" charset="2"/>
                <a:buChar char="§"/>
              </a:pPr>
              <a:r>
                <a:rPr lang="en-US" sz="1050" dirty="0"/>
                <a:t>Laundry</a:t>
              </a:r>
            </a:p>
            <a:p>
              <a:pPr marL="160735" indent="-160735">
                <a:buFont typeface="Wingdings" panose="05000000000000000000" pitchFamily="2" charset="2"/>
                <a:buChar char="§"/>
              </a:pPr>
              <a:r>
                <a:rPr lang="en-US" sz="1050" dirty="0"/>
                <a:t>Beauty &amp; Barber Shops</a:t>
              </a:r>
            </a:p>
            <a:p>
              <a:pPr marL="160735" indent="-160735">
                <a:buFont typeface="Wingdings" panose="05000000000000000000" pitchFamily="2" charset="2"/>
                <a:buChar char="§"/>
              </a:pPr>
              <a:r>
                <a:rPr lang="en-US" sz="1050" dirty="0"/>
                <a:t>Fishing Pond (Orting)</a:t>
              </a:r>
            </a:p>
          </p:txBody>
        </p:sp>
      </p:grpSp>
      <p:sp>
        <p:nvSpPr>
          <p:cNvPr id="28" name="TextBox 27">
            <a:extLst>
              <a:ext uri="{FF2B5EF4-FFF2-40B4-BE49-F238E27FC236}">
                <a16:creationId xmlns:a16="http://schemas.microsoft.com/office/drawing/2014/main" id="{33122AE5-64EB-61E3-8621-FA938261FA12}"/>
              </a:ext>
            </a:extLst>
          </p:cNvPr>
          <p:cNvSpPr txBox="1"/>
          <p:nvPr/>
        </p:nvSpPr>
        <p:spPr>
          <a:xfrm>
            <a:off x="992605" y="4851945"/>
            <a:ext cx="7570871" cy="1061829"/>
          </a:xfrm>
          <a:prstGeom prst="rect">
            <a:avLst/>
          </a:prstGeom>
          <a:noFill/>
        </p:spPr>
        <p:txBody>
          <a:bodyPr wrap="square">
            <a:spAutoFit/>
          </a:bodyPr>
          <a:lstStyle/>
          <a:p>
            <a:r>
              <a:rPr lang="en-US" sz="1050" b="1" u="sng" dirty="0">
                <a:latin typeface="Cambria" panose="02040503050406030204" pitchFamily="18" charset="0"/>
                <a:ea typeface="Cambria" panose="02040503050406030204" pitchFamily="18" charset="0"/>
              </a:rPr>
              <a:t>To be eligible for admission, applicants must meet the following criteria:</a:t>
            </a:r>
          </a:p>
          <a:p>
            <a:pPr marL="128588" indent="-128588">
              <a:buFont typeface="Arial" panose="020B0604020202020204" pitchFamily="34" charset="0"/>
              <a:buChar char="•"/>
            </a:pPr>
            <a:r>
              <a:rPr lang="en-US" sz="1050" b="1" dirty="0">
                <a:latin typeface="Cambria" panose="02040503050406030204" pitchFamily="18" charset="0"/>
                <a:ea typeface="Cambria" panose="02040503050406030204" pitchFamily="18" charset="0"/>
                <a:cs typeface="Times New Roman" panose="02020603050405020304" pitchFamily="18" charset="0"/>
              </a:rPr>
              <a:t>Served at any time, in any branch of the United States Armed Forces including the National Guard;</a:t>
            </a:r>
          </a:p>
          <a:p>
            <a:pPr marL="128588" indent="-128588">
              <a:buFont typeface="Arial" panose="020B0604020202020204" pitchFamily="34" charset="0"/>
              <a:buChar char="•"/>
            </a:pPr>
            <a:r>
              <a:rPr lang="en-US" sz="1050" b="1" dirty="0">
                <a:latin typeface="Cambria" panose="02040503050406030204" pitchFamily="18" charset="0"/>
                <a:ea typeface="Cambria" panose="02040503050406030204" pitchFamily="18" charset="0"/>
                <a:cs typeface="Times New Roman" panose="02020603050405020304" pitchFamily="18" charset="0"/>
              </a:rPr>
              <a:t>Received an honorable discharge;</a:t>
            </a:r>
          </a:p>
          <a:p>
            <a:pPr marL="128588" indent="-128588">
              <a:buFont typeface="Arial" panose="020B0604020202020204" pitchFamily="34" charset="0"/>
              <a:buChar char="•"/>
            </a:pPr>
            <a:r>
              <a:rPr lang="en-US" sz="1050" b="1" dirty="0">
                <a:latin typeface="Cambria" panose="02040503050406030204" pitchFamily="18" charset="0"/>
                <a:ea typeface="Cambria" panose="02040503050406030204" pitchFamily="18" charset="0"/>
                <a:cs typeface="Times New Roman" panose="02020603050405020304" pitchFamily="18" charset="0"/>
              </a:rPr>
              <a:t>Reside in Washington State;</a:t>
            </a:r>
          </a:p>
          <a:p>
            <a:pPr marL="128588" indent="-128588">
              <a:buFont typeface="Arial" panose="020B0604020202020204" pitchFamily="34" charset="0"/>
              <a:buChar char="•"/>
            </a:pPr>
            <a:r>
              <a:rPr lang="en-US" sz="1050" b="1" dirty="0">
                <a:latin typeface="Cambria" panose="02040503050406030204" pitchFamily="18" charset="0"/>
                <a:ea typeface="Cambria" panose="02040503050406030204" pitchFamily="18" charset="0"/>
                <a:cs typeface="Times New Roman" panose="02020603050405020304" pitchFamily="18" charset="0"/>
              </a:rPr>
              <a:t>Be the spouse of a resident or widow of an eligible veteran;</a:t>
            </a:r>
          </a:p>
          <a:p>
            <a:pPr marL="128588" indent="-128588">
              <a:buFont typeface="Arial" panose="020B0604020202020204" pitchFamily="34" charset="0"/>
              <a:buChar char="•"/>
            </a:pPr>
            <a:r>
              <a:rPr lang="en-US" sz="1050" b="1" dirty="0">
                <a:latin typeface="Cambria" panose="02040503050406030204" pitchFamily="18" charset="0"/>
                <a:ea typeface="Cambria" panose="02040503050406030204" pitchFamily="18" charset="0"/>
                <a:cs typeface="Times New Roman" panose="02020603050405020304" pitchFamily="18" charset="0"/>
              </a:rPr>
              <a:t>Or be a Gold Star Parent who lost a child while serving in the armed forces.</a:t>
            </a:r>
          </a:p>
        </p:txBody>
      </p:sp>
      <p:pic>
        <p:nvPicPr>
          <p:cNvPr id="2" name="Picture 1">
            <a:extLst>
              <a:ext uri="{FF2B5EF4-FFF2-40B4-BE49-F238E27FC236}">
                <a16:creationId xmlns:a16="http://schemas.microsoft.com/office/drawing/2014/main" id="{B206BB79-6CAD-1DE3-57E5-BC1457FE13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49923" y="1461742"/>
            <a:ext cx="1332461" cy="887777"/>
          </a:xfrm>
          <a:prstGeom prst="rect">
            <a:avLst/>
          </a:prstGeom>
          <a:ln w="28575">
            <a:solidFill>
              <a:schemeClr val="bg1"/>
            </a:solidFill>
          </a:ln>
          <a:effectLst>
            <a:outerShdw blurRad="50800" dist="88900" dir="2700000" algn="tl" rotWithShape="0">
              <a:srgbClr val="333333">
                <a:alpha val="40000"/>
              </a:srgbClr>
            </a:outerShdw>
          </a:effectLst>
        </p:spPr>
      </p:pic>
      <p:pic>
        <p:nvPicPr>
          <p:cNvPr id="4" name="Picture 3">
            <a:extLst>
              <a:ext uri="{FF2B5EF4-FFF2-40B4-BE49-F238E27FC236}">
                <a16:creationId xmlns:a16="http://schemas.microsoft.com/office/drawing/2014/main" id="{D5E1F6D7-8BAF-522C-7535-A7E1988D864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37449" y="1471933"/>
            <a:ext cx="1331257" cy="888103"/>
          </a:xfrm>
          <a:prstGeom prst="rect">
            <a:avLst/>
          </a:prstGeom>
          <a:ln w="31750">
            <a:solidFill>
              <a:schemeClr val="bg1"/>
            </a:solidFill>
          </a:ln>
          <a:effectLst>
            <a:outerShdw blurRad="50800" dist="88900" dir="2700000" algn="tl" rotWithShape="0">
              <a:srgbClr val="333333">
                <a:alpha val="40000"/>
              </a:srgbClr>
            </a:outerShdw>
          </a:effectLst>
        </p:spPr>
      </p:pic>
      <p:pic>
        <p:nvPicPr>
          <p:cNvPr id="18" name="Picture 17">
            <a:extLst>
              <a:ext uri="{FF2B5EF4-FFF2-40B4-BE49-F238E27FC236}">
                <a16:creationId xmlns:a16="http://schemas.microsoft.com/office/drawing/2014/main" id="{30A72ED2-9DC7-3FA7-363E-6A1A17AF193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24340" y="1469652"/>
            <a:ext cx="1335448" cy="890298"/>
          </a:xfrm>
          <a:prstGeom prst="rect">
            <a:avLst/>
          </a:prstGeom>
          <a:ln w="31750">
            <a:solidFill>
              <a:schemeClr val="bg1"/>
            </a:solidFill>
          </a:ln>
          <a:effectLst>
            <a:outerShdw blurRad="50800" dist="88900" dir="2700000" algn="tl" rotWithShape="0">
              <a:srgbClr val="333333">
                <a:alpha val="40000"/>
              </a:srgbClr>
            </a:outerShdw>
          </a:effectLst>
        </p:spPr>
      </p:pic>
      <p:pic>
        <p:nvPicPr>
          <p:cNvPr id="20" name="Picture 19">
            <a:extLst>
              <a:ext uri="{FF2B5EF4-FFF2-40B4-BE49-F238E27FC236}">
                <a16:creationId xmlns:a16="http://schemas.microsoft.com/office/drawing/2014/main" id="{6C7B5A37-955E-DB49-BB24-A82544C793D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28679" y="1470410"/>
            <a:ext cx="1335448" cy="890298"/>
          </a:xfrm>
          <a:prstGeom prst="rect">
            <a:avLst/>
          </a:prstGeom>
          <a:ln w="31750">
            <a:solidFill>
              <a:schemeClr val="bg1"/>
            </a:solidFill>
          </a:ln>
          <a:effectLst>
            <a:outerShdw blurRad="50800" dist="88900" dir="2700000" algn="tl" rotWithShape="0">
              <a:srgbClr val="333333">
                <a:alpha val="40000"/>
              </a:srgbClr>
            </a:outerShdw>
          </a:effectLst>
        </p:spPr>
      </p:pic>
      <p:sp>
        <p:nvSpPr>
          <p:cNvPr id="27" name="Rectangle 26">
            <a:extLst>
              <a:ext uri="{FF2B5EF4-FFF2-40B4-BE49-F238E27FC236}">
                <a16:creationId xmlns:a16="http://schemas.microsoft.com/office/drawing/2014/main" id="{9CA0ACCE-7941-B0BF-3046-4C9CD8B6872A}"/>
              </a:ext>
            </a:extLst>
          </p:cNvPr>
          <p:cNvSpPr/>
          <p:nvPr/>
        </p:nvSpPr>
        <p:spPr>
          <a:xfrm>
            <a:off x="6413007" y="2375457"/>
            <a:ext cx="1950163" cy="669414"/>
          </a:xfrm>
          <a:prstGeom prst="rect">
            <a:avLst/>
          </a:prstGeom>
        </p:spPr>
        <p:txBody>
          <a:bodyPr wrap="square">
            <a:spAutoFit/>
          </a:bodyPr>
          <a:lstStyle/>
          <a:p>
            <a:pPr algn="ctr"/>
            <a:r>
              <a:rPr lang="en-US" sz="1050" b="1" dirty="0">
                <a:latin typeface="Cambria" panose="02040503050406030204" pitchFamily="18" charset="0"/>
                <a:ea typeface="Cambria" panose="02040503050406030204" pitchFamily="18" charset="0"/>
              </a:rPr>
              <a:t>Walla Walla Veterans Home</a:t>
            </a:r>
          </a:p>
          <a:p>
            <a:pPr algn="ctr"/>
            <a:r>
              <a:rPr lang="en-US" sz="900" dirty="0">
                <a:latin typeface="Cambria" panose="02040503050406030204" pitchFamily="18" charset="0"/>
                <a:ea typeface="Cambria" panose="02040503050406030204" pitchFamily="18" charset="0"/>
              </a:rPr>
              <a:t>Walla Walla</a:t>
            </a:r>
          </a:p>
          <a:p>
            <a:pPr algn="ctr"/>
            <a:r>
              <a:rPr lang="en-US" sz="900" dirty="0">
                <a:latin typeface="Cambria" panose="02040503050406030204" pitchFamily="18" charset="0"/>
                <a:ea typeface="Cambria" panose="02040503050406030204" pitchFamily="18" charset="0"/>
              </a:rPr>
              <a:t>Serving 80 Residents</a:t>
            </a:r>
          </a:p>
          <a:p>
            <a:pPr algn="ctr"/>
            <a:r>
              <a:rPr lang="en-US" sz="900" dirty="0">
                <a:latin typeface="Cambria" panose="02040503050406030204" pitchFamily="18" charset="0"/>
                <a:ea typeface="Cambria" panose="02040503050406030204" pitchFamily="18" charset="0"/>
              </a:rPr>
              <a:t>Memory Care Provided</a:t>
            </a:r>
          </a:p>
        </p:txBody>
      </p:sp>
      <p:sp>
        <p:nvSpPr>
          <p:cNvPr id="29" name="Rectangle 28">
            <a:extLst>
              <a:ext uri="{FF2B5EF4-FFF2-40B4-BE49-F238E27FC236}">
                <a16:creationId xmlns:a16="http://schemas.microsoft.com/office/drawing/2014/main" id="{4A9D391C-46BB-34F7-D772-08CACB3370CA}"/>
              </a:ext>
            </a:extLst>
          </p:cNvPr>
          <p:cNvSpPr/>
          <p:nvPr/>
        </p:nvSpPr>
        <p:spPr>
          <a:xfrm>
            <a:off x="4899406" y="2361128"/>
            <a:ext cx="1385316" cy="669414"/>
          </a:xfrm>
          <a:prstGeom prst="rect">
            <a:avLst/>
          </a:prstGeom>
        </p:spPr>
        <p:txBody>
          <a:bodyPr wrap="none">
            <a:spAutoFit/>
          </a:bodyPr>
          <a:lstStyle/>
          <a:p>
            <a:pPr algn="ctr"/>
            <a:r>
              <a:rPr lang="en-US" sz="1050" b="1" dirty="0">
                <a:latin typeface="Cambria" panose="02040503050406030204" pitchFamily="18" charset="0"/>
                <a:ea typeface="Cambria" panose="02040503050406030204" pitchFamily="18" charset="0"/>
              </a:rPr>
              <a:t>WA Veterans Home</a:t>
            </a:r>
          </a:p>
          <a:p>
            <a:pPr algn="ctr"/>
            <a:r>
              <a:rPr lang="en-US" sz="900" dirty="0">
                <a:latin typeface="Cambria" panose="02040503050406030204" pitchFamily="18" charset="0"/>
                <a:ea typeface="Cambria" panose="02040503050406030204" pitchFamily="18" charset="0"/>
              </a:rPr>
              <a:t>Port Orchard </a:t>
            </a:r>
          </a:p>
          <a:p>
            <a:pPr algn="ctr"/>
            <a:r>
              <a:rPr lang="en-US" sz="900" dirty="0">
                <a:latin typeface="Cambria" panose="02040503050406030204" pitchFamily="18" charset="0"/>
                <a:ea typeface="Cambria" panose="02040503050406030204" pitchFamily="18" charset="0"/>
              </a:rPr>
              <a:t>Serving 240 Residents</a:t>
            </a:r>
          </a:p>
          <a:p>
            <a:pPr algn="ctr"/>
            <a:r>
              <a:rPr lang="en-US" sz="900" dirty="0">
                <a:latin typeface="Cambria" panose="02040503050406030204" pitchFamily="18" charset="0"/>
                <a:ea typeface="Cambria" panose="02040503050406030204" pitchFamily="18" charset="0"/>
              </a:rPr>
              <a:t>Memory Care Provided</a:t>
            </a:r>
            <a:endParaRPr lang="en-US" sz="1050"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E41605D6-5BF7-012E-B86B-F02850F6BDEB}"/>
              </a:ext>
            </a:extLst>
          </p:cNvPr>
          <p:cNvSpPr/>
          <p:nvPr/>
        </p:nvSpPr>
        <p:spPr>
          <a:xfrm>
            <a:off x="3118237" y="2375458"/>
            <a:ext cx="1362874" cy="530915"/>
          </a:xfrm>
          <a:prstGeom prst="rect">
            <a:avLst/>
          </a:prstGeom>
        </p:spPr>
        <p:txBody>
          <a:bodyPr wrap="none">
            <a:spAutoFit/>
          </a:bodyPr>
          <a:lstStyle/>
          <a:p>
            <a:pPr algn="ctr"/>
            <a:r>
              <a:rPr lang="en-US" sz="1050" b="1" dirty="0">
                <a:latin typeface="Cambria" panose="02040503050406030204" pitchFamily="18" charset="0"/>
                <a:ea typeface="Cambria" panose="02040503050406030204" pitchFamily="18" charset="0"/>
              </a:rPr>
              <a:t>WA Soldiers Home </a:t>
            </a:r>
          </a:p>
          <a:p>
            <a:pPr algn="ctr"/>
            <a:r>
              <a:rPr lang="en-US" sz="900" dirty="0">
                <a:latin typeface="Cambria" panose="02040503050406030204" pitchFamily="18" charset="0"/>
                <a:ea typeface="Cambria" panose="02040503050406030204" pitchFamily="18" charset="0"/>
              </a:rPr>
              <a:t>Orting </a:t>
            </a:r>
          </a:p>
          <a:p>
            <a:pPr algn="ctr"/>
            <a:r>
              <a:rPr lang="en-US" sz="900" dirty="0">
                <a:latin typeface="Cambria" panose="02040503050406030204" pitchFamily="18" charset="0"/>
                <a:ea typeface="Cambria" panose="02040503050406030204" pitchFamily="18" charset="0"/>
              </a:rPr>
              <a:t>Serving 97 Residents</a:t>
            </a:r>
            <a:endParaRPr lang="en-US" sz="105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4759501"/>
      </p:ext>
    </p:extLst>
  </p:cSld>
  <p:clrMapOvr>
    <a:masterClrMapping/>
  </p:clrMapOvr>
</p:sld>
</file>

<file path=ppt/theme/theme1.xml><?xml version="1.0" encoding="utf-8"?>
<a:theme xmlns:a="http://schemas.openxmlformats.org/drawingml/2006/main" name="MASTER 1: standard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08PPTtemplate-widescreenV2" id="{CE5D76EA-F285-5C46-B7FC-10D67A87D625}" vid="{6584357F-6C1A-5F46-B421-E0E8B8DD0D40}"/>
    </a:ext>
  </a:extLst>
</a:theme>
</file>

<file path=ppt/theme/theme2.xml><?xml version="1.0" encoding="utf-8"?>
<a:theme xmlns:a="http://schemas.openxmlformats.org/drawingml/2006/main" name="MASTER 2: full color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08PPTtemplate-widescreenV2" id="{CE5D76EA-F285-5C46-B7FC-10D67A87D625}" vid="{0B011555-5D57-4640-BBEF-58C720999D0F}"/>
    </a:ext>
  </a:extLst>
</a:theme>
</file>

<file path=ppt/theme/theme3.xml><?xml version="1.0" encoding="utf-8"?>
<a:theme xmlns:a="http://schemas.openxmlformats.org/drawingml/2006/main" name="MASTER 3: simple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 4: blank">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MASTER 1: standard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08PPTtemplate-widescreenV2" id="{CE5D76EA-F285-5C46-B7FC-10D67A87D625}" vid="{6584357F-6C1A-5F46-B421-E0E8B8DD0D40}"/>
    </a:ext>
  </a:extLst>
</a:theme>
</file>

<file path=ppt/theme/theme6.xml><?xml version="1.0" encoding="utf-8"?>
<a:theme xmlns:a="http://schemas.openxmlformats.org/drawingml/2006/main" name="Custom">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 Pitch Deck_tm66722518_Win32_JB_SL_v3" id="{5E663E60-9241-454F-9D79-FA28B6B8E2E6}" vid="{C89703AC-DCB6-4757-83A4-6B2EB7B7FA6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ClarkCo_template</Template>
  <TotalTime>15114</TotalTime>
  <Words>5055</Words>
  <Application>Microsoft Office PowerPoint</Application>
  <PresentationFormat>On-screen Show (4:3)</PresentationFormat>
  <Paragraphs>500</Paragraphs>
  <Slides>46</Slides>
  <Notes>15</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46</vt:i4>
      </vt:variant>
    </vt:vector>
  </HeadingPairs>
  <TitlesOfParts>
    <vt:vector size="66" baseType="lpstr">
      <vt:lpstr>Arial</vt:lpstr>
      <vt:lpstr>ArialMT</vt:lpstr>
      <vt:lpstr>Bodoni MT</vt:lpstr>
      <vt:lpstr>Calibri</vt:lpstr>
      <vt:lpstr>Cambria</vt:lpstr>
      <vt:lpstr>Franklin Gothic Medium</vt:lpstr>
      <vt:lpstr>Garamond</vt:lpstr>
      <vt:lpstr>Gill Sans</vt:lpstr>
      <vt:lpstr>Gill Sans MT</vt:lpstr>
      <vt:lpstr>Helvetica Neue</vt:lpstr>
      <vt:lpstr>Source Sans Pro Light</vt:lpstr>
      <vt:lpstr>Symbol</vt:lpstr>
      <vt:lpstr>Times New Roman</vt:lpstr>
      <vt:lpstr>Wingdings</vt:lpstr>
      <vt:lpstr>MASTER 1: standard slide</vt:lpstr>
      <vt:lpstr>MASTER 2: full color slide</vt:lpstr>
      <vt:lpstr>MASTER 3: simple slide</vt:lpstr>
      <vt:lpstr>MASTER 4: blank</vt:lpstr>
      <vt:lpstr>1_MASTER 1: standard slide</vt:lpstr>
      <vt:lpstr>Custom</vt:lpstr>
      <vt:lpstr>VAB Agenda – January 11, 2024</vt:lpstr>
      <vt:lpstr>Agenda Item I. Call to Order/Pledge/Invocation/Roll Call</vt:lpstr>
      <vt:lpstr>Agenda Item II. Approval of December 14th minutes</vt:lpstr>
      <vt:lpstr>Agenda Item III. Committee Reports</vt:lpstr>
      <vt:lpstr>Proposed bylaws amendments</vt:lpstr>
      <vt:lpstr>Agenda Item IV.   WDVA Update David Puente, WDVA Director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About Veterans Death Benefits</vt:lpstr>
      <vt:lpstr>Thank YOU!</vt:lpstr>
      <vt:lpstr>Who am I…?</vt:lpstr>
      <vt:lpstr>         About Veterans Death Benefits  </vt:lpstr>
      <vt:lpstr>PowerPoint Presentation</vt:lpstr>
      <vt:lpstr>Burial </vt:lpstr>
      <vt:lpstr>Burial in a VA National Cemetery </vt:lpstr>
      <vt:lpstr>Burial At Sea </vt:lpstr>
      <vt:lpstr>United States Flag</vt:lpstr>
      <vt:lpstr>Presidential Memorial Certificate</vt:lpstr>
      <vt:lpstr>Full Military Honors</vt:lpstr>
      <vt:lpstr>Headstone/Marker </vt:lpstr>
      <vt:lpstr>Private Marker with Medallion </vt:lpstr>
      <vt:lpstr>Your loved ones can receive veterans’ benefits by contacting their local veterans’ office. </vt:lpstr>
      <vt:lpstr>Thank YOU!</vt:lpstr>
      <vt:lpstr>Agenda Item VI. November 2023 Contractor &amp; Fund Reports</vt:lpstr>
      <vt:lpstr>Agenda Item VII. CCVAC updates</vt:lpstr>
      <vt:lpstr>Agenda Items VIII. – XI. </vt:lpstr>
    </vt:vector>
  </TitlesOfParts>
  <Company>Clark County / Communications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Leigh Radford</dc:creator>
  <cp:lastModifiedBy>Abby Molloy</cp:lastModifiedBy>
  <cp:revision>255</cp:revision>
  <cp:lastPrinted>2017-08-07T16:32:17Z</cp:lastPrinted>
  <dcterms:created xsi:type="dcterms:W3CDTF">2017-07-26T13:51:17Z</dcterms:created>
  <dcterms:modified xsi:type="dcterms:W3CDTF">2024-01-11T21:13:10Z</dcterms:modified>
</cp:coreProperties>
</file>