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88" r:id="rId1"/>
    <p:sldMasterId id="2147483995" r:id="rId2"/>
    <p:sldMasterId id="2147484000" r:id="rId3"/>
    <p:sldMasterId id="2147484010" r:id="rId4"/>
    <p:sldMasterId id="2147484029" r:id="rId5"/>
  </p:sldMasterIdLst>
  <p:notesMasterIdLst>
    <p:notesMasterId r:id="rId21"/>
  </p:notesMasterIdLst>
  <p:handoutMasterIdLst>
    <p:handoutMasterId r:id="rId22"/>
  </p:handoutMasterIdLst>
  <p:sldIdLst>
    <p:sldId id="282" r:id="rId6"/>
    <p:sldId id="283" r:id="rId7"/>
    <p:sldId id="304" r:id="rId8"/>
    <p:sldId id="292" r:id="rId9"/>
    <p:sldId id="285" r:id="rId10"/>
    <p:sldId id="302" r:id="rId11"/>
    <p:sldId id="309" r:id="rId12"/>
    <p:sldId id="303" r:id="rId13"/>
    <p:sldId id="307" r:id="rId14"/>
    <p:sldId id="310" r:id="rId15"/>
    <p:sldId id="308" r:id="rId16"/>
    <p:sldId id="311" r:id="rId17"/>
    <p:sldId id="288" r:id="rId18"/>
    <p:sldId id="312"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53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ED7D31"/>
    <a:srgbClr val="EDCB8F"/>
    <a:srgbClr val="DFA333"/>
    <a:srgbClr val="005A5B"/>
    <a:srgbClr val="D8872A"/>
    <a:srgbClr val="FFFFFF"/>
    <a:srgbClr val="BCC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79" autoAdjust="0"/>
  </p:normalViewPr>
  <p:slideViewPr>
    <p:cSldViewPr snapToGrid="0" snapToObjects="1">
      <p:cViewPr varScale="1">
        <p:scale>
          <a:sx n="65" d="100"/>
          <a:sy n="65" d="100"/>
        </p:scale>
        <p:origin x="1258" y="48"/>
      </p:cViewPr>
      <p:guideLst>
        <p:guide orient="horz" pos="4152"/>
        <p:guide pos="536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19D85E-939B-F44F-A06B-8ADEE0F99366}" type="datetimeFigureOut">
              <a:rPr lang="en-US" smtClean="0"/>
              <a:t>2/8/2024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D8527-D853-AA43-922D-46269FE724BE}" type="slidenum">
              <a:rPr lang="en-US" smtClean="0"/>
              <a:t>‹#›</a:t>
            </a:fld>
            <a:endParaRPr lang="en-US" dirty="0"/>
          </a:p>
        </p:txBody>
      </p:sp>
    </p:spTree>
    <p:extLst>
      <p:ext uri="{BB962C8B-B14F-4D97-AF65-F5344CB8AC3E}">
        <p14:creationId xmlns:p14="http://schemas.microsoft.com/office/powerpoint/2010/main" val="120746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7CEB-8877-C748-AC58-FC405D8BA0F4}" type="datetimeFigureOut">
              <a:rPr lang="en-US" smtClean="0"/>
              <a:t>2/8/2024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BD1CD-C9A7-3343-AB3F-0F32B4D81F28}" type="slidenum">
              <a:rPr lang="en-US" smtClean="0"/>
              <a:t>‹#›</a:t>
            </a:fld>
            <a:endParaRPr lang="en-US" dirty="0"/>
          </a:p>
        </p:txBody>
      </p:sp>
    </p:spTree>
    <p:extLst>
      <p:ext uri="{BB962C8B-B14F-4D97-AF65-F5344CB8AC3E}">
        <p14:creationId xmlns:p14="http://schemas.microsoft.com/office/powerpoint/2010/main" val="148235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4</a:t>
            </a:fld>
            <a:endParaRPr lang="en-US" dirty="0"/>
          </a:p>
        </p:txBody>
      </p:sp>
    </p:spTree>
    <p:extLst>
      <p:ext uri="{BB962C8B-B14F-4D97-AF65-F5344CB8AC3E}">
        <p14:creationId xmlns:p14="http://schemas.microsoft.com/office/powerpoint/2010/main" val="110269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for our annual review of the VAB Member Roles and Responsibilities. Everything on these slides is pulled directly from the VAB handbook. This provides a pretty broad overview so I recommend reviewing the entire handbook in more detail if you need a refresher. I have hard copies in the room here today and sent out digital copies over email.</a:t>
            </a:r>
          </a:p>
          <a:p>
            <a:endParaRPr lang="en-US" dirty="0"/>
          </a:p>
          <a:p>
            <a:r>
              <a:rPr lang="en-US" dirty="0"/>
              <a:t>First we are going to start with an overview of the purpose of the CCVAB member advisory role and I will read this excerpt out loud.</a:t>
            </a:r>
          </a:p>
        </p:txBody>
      </p:sp>
      <p:sp>
        <p:nvSpPr>
          <p:cNvPr id="4" name="Slide Number Placeholder 3"/>
          <p:cNvSpPr>
            <a:spLocks noGrp="1"/>
          </p:cNvSpPr>
          <p:nvPr>
            <p:ph type="sldNum" sz="quarter" idx="5"/>
          </p:nvPr>
        </p:nvSpPr>
        <p:spPr/>
        <p:txBody>
          <a:bodyPr/>
          <a:lstStyle/>
          <a:p>
            <a:fld id="{63FBD1CD-C9A7-3343-AB3F-0F32B4D81F28}" type="slidenum">
              <a:rPr lang="en-US" smtClean="0"/>
              <a:t>5</a:t>
            </a:fld>
            <a:endParaRPr lang="en-US" dirty="0"/>
          </a:p>
        </p:txBody>
      </p:sp>
    </p:spTree>
    <p:extLst>
      <p:ext uri="{BB962C8B-B14F-4D97-AF65-F5344CB8AC3E}">
        <p14:creationId xmlns:p14="http://schemas.microsoft.com/office/powerpoint/2010/main" val="187567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Appointed members of the VAB, including organizational members and members at large are expected to…</a:t>
            </a:r>
          </a:p>
        </p:txBody>
      </p:sp>
      <p:sp>
        <p:nvSpPr>
          <p:cNvPr id="4" name="Slide Number Placeholder 3"/>
          <p:cNvSpPr>
            <a:spLocks noGrp="1"/>
          </p:cNvSpPr>
          <p:nvPr>
            <p:ph type="sldNum" sz="quarter" idx="5"/>
          </p:nvPr>
        </p:nvSpPr>
        <p:spPr/>
        <p:txBody>
          <a:bodyPr/>
          <a:lstStyle/>
          <a:p>
            <a:fld id="{63FBD1CD-C9A7-3343-AB3F-0F32B4D81F28}" type="slidenum">
              <a:rPr lang="en-US" smtClean="0"/>
              <a:t>6</a:t>
            </a:fld>
            <a:endParaRPr lang="en-US" dirty="0"/>
          </a:p>
        </p:txBody>
      </p:sp>
    </p:spTree>
    <p:extLst>
      <p:ext uri="{BB962C8B-B14F-4D97-AF65-F5344CB8AC3E}">
        <p14:creationId xmlns:p14="http://schemas.microsoft.com/office/powerpoint/2010/main" val="363623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a:t>
            </a:r>
          </a:p>
        </p:txBody>
      </p:sp>
      <p:sp>
        <p:nvSpPr>
          <p:cNvPr id="4" name="Slide Number Placeholder 3"/>
          <p:cNvSpPr>
            <a:spLocks noGrp="1"/>
          </p:cNvSpPr>
          <p:nvPr>
            <p:ph type="sldNum" sz="quarter" idx="5"/>
          </p:nvPr>
        </p:nvSpPr>
        <p:spPr/>
        <p:txBody>
          <a:bodyPr/>
          <a:lstStyle/>
          <a:p>
            <a:fld id="{63FBD1CD-C9A7-3343-AB3F-0F32B4D81F28}" type="slidenum">
              <a:rPr lang="en-US" smtClean="0"/>
              <a:t>7</a:t>
            </a:fld>
            <a:endParaRPr lang="en-US" dirty="0"/>
          </a:p>
        </p:txBody>
      </p:sp>
    </p:spTree>
    <p:extLst>
      <p:ext uri="{BB962C8B-B14F-4D97-AF65-F5344CB8AC3E}">
        <p14:creationId xmlns:p14="http://schemas.microsoft.com/office/powerpoint/2010/main" val="183380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handbook also outlines some guidance to being an effective board member.</a:t>
            </a:r>
          </a:p>
          <a:p>
            <a:endParaRPr lang="en-US" dirty="0"/>
          </a:p>
          <a:p>
            <a:r>
              <a:rPr lang="en-US" sz="1800" b="0" i="0" u="none" strike="noStrike" baseline="0" dirty="0">
                <a:solidFill>
                  <a:srgbClr val="211E1F"/>
                </a:solidFill>
                <a:latin typeface="Calibri" panose="020F0502020204030204" pitchFamily="34" charset="0"/>
              </a:rPr>
              <a:t>It is imperative that board members recognize they are in a critical position to shape and influence board decisions and actions. It is important that each member keeps informed and up to date on issues, legislative activity and statutes affecting the board. </a:t>
            </a:r>
          </a:p>
          <a:p>
            <a:endParaRPr lang="en-US" sz="1800" b="0" i="0" u="none" strike="noStrike" baseline="0" dirty="0">
              <a:solidFill>
                <a:srgbClr val="211E1F"/>
              </a:solidFill>
              <a:latin typeface="Calibri" panose="020F0502020204030204" pitchFamily="34" charset="0"/>
            </a:endParaRPr>
          </a:p>
          <a:p>
            <a:r>
              <a:rPr lang="en-US" sz="1800" b="0" i="0" u="none" strike="noStrike" baseline="0" dirty="0">
                <a:solidFill>
                  <a:srgbClr val="211E1F"/>
                </a:solidFill>
                <a:latin typeface="Calibri" panose="020F0502020204030204" pitchFamily="34" charset="0"/>
              </a:rPr>
              <a:t>In a nutshell, effective board members are expected to…</a:t>
            </a:r>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8</a:t>
            </a:fld>
            <a:endParaRPr lang="en-US" dirty="0"/>
          </a:p>
        </p:txBody>
      </p:sp>
    </p:spTree>
    <p:extLst>
      <p:ext uri="{BB962C8B-B14F-4D97-AF65-F5344CB8AC3E}">
        <p14:creationId xmlns:p14="http://schemas.microsoft.com/office/powerpoint/2010/main" val="216432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E1F"/>
                </a:solidFill>
                <a:latin typeface="Calibri" panose="020F0502020204030204" pitchFamily="34" charset="0"/>
              </a:rPr>
              <a:t>There are certain restrictions and requirements that may affect you during your tenure as a board member. The handbook has a longer list, but I have just included some highlights here:</a:t>
            </a:r>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9</a:t>
            </a:fld>
            <a:endParaRPr lang="en-US" dirty="0"/>
          </a:p>
        </p:txBody>
      </p:sp>
    </p:spTree>
    <p:extLst>
      <p:ext uri="{BB962C8B-B14F-4D97-AF65-F5344CB8AC3E}">
        <p14:creationId xmlns:p14="http://schemas.microsoft.com/office/powerpoint/2010/main" val="370767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to note that the OPMA applies to the VAB…</a:t>
            </a:r>
          </a:p>
        </p:txBody>
      </p:sp>
      <p:sp>
        <p:nvSpPr>
          <p:cNvPr id="4" name="Slide Number Placeholder 3"/>
          <p:cNvSpPr>
            <a:spLocks noGrp="1"/>
          </p:cNvSpPr>
          <p:nvPr>
            <p:ph type="sldNum" sz="quarter" idx="5"/>
          </p:nvPr>
        </p:nvSpPr>
        <p:spPr/>
        <p:txBody>
          <a:bodyPr/>
          <a:lstStyle/>
          <a:p>
            <a:fld id="{63FBD1CD-C9A7-3343-AB3F-0F32B4D81F28}" type="slidenum">
              <a:rPr lang="en-US" smtClean="0"/>
              <a:t>10</a:t>
            </a:fld>
            <a:endParaRPr lang="en-US" dirty="0"/>
          </a:p>
        </p:txBody>
      </p:sp>
    </p:spTree>
    <p:extLst>
      <p:ext uri="{BB962C8B-B14F-4D97-AF65-F5344CB8AC3E}">
        <p14:creationId xmlns:p14="http://schemas.microsoft.com/office/powerpoint/2010/main" val="145396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E1F"/>
                </a:solidFill>
                <a:latin typeface="Calibri" panose="020F0502020204030204" pitchFamily="34" charset="0"/>
              </a:rPr>
              <a:t>As a board member, you are expected to uphold a high ethical standard. It is extremely important that board members avoid conflicts of interest or even the appearance of conflicts of interest. Using a public position for private gain is improper and illegal. Similarly, actions benefiting close relatives are prohibited. There are penalties for violations of state ethics statutes. Up on the slide I have listed some examples of conflicts of interest…</a:t>
            </a:r>
          </a:p>
          <a:p>
            <a:endParaRPr lang="en-US" sz="1800" b="0" i="0" u="none" strike="noStrike" baseline="0" dirty="0">
              <a:solidFill>
                <a:srgbClr val="211E1F"/>
              </a:solidFill>
              <a:latin typeface="Calibri" panose="020F0502020204030204" pitchFamily="34" charset="0"/>
            </a:endParaRPr>
          </a:p>
          <a:p>
            <a:r>
              <a:rPr lang="en-US" sz="1800" b="0" i="0" u="none" strike="noStrike" baseline="0" dirty="0">
                <a:solidFill>
                  <a:srgbClr val="211E1F"/>
                </a:solidFill>
                <a:latin typeface="Calibri" panose="020F0502020204030204" pitchFamily="34" charset="0"/>
              </a:rPr>
              <a:t>This was a high level overview of the main VAB member roles, responsibilities, and expectations. Again, I recommend looking at the handbook more closely if you would like more information. Are there any questions at this time?</a:t>
            </a:r>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11</a:t>
            </a:fld>
            <a:endParaRPr lang="en-US" dirty="0"/>
          </a:p>
        </p:txBody>
      </p:sp>
    </p:spTree>
    <p:extLst>
      <p:ext uri="{BB962C8B-B14F-4D97-AF65-F5344CB8AC3E}">
        <p14:creationId xmlns:p14="http://schemas.microsoft.com/office/powerpoint/2010/main" val="257579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Batting average for claims approval</a:t>
            </a:r>
          </a:p>
        </p:txBody>
      </p:sp>
      <p:sp>
        <p:nvSpPr>
          <p:cNvPr id="4" name="Slide Number Placeholder 3"/>
          <p:cNvSpPr>
            <a:spLocks noGrp="1"/>
          </p:cNvSpPr>
          <p:nvPr>
            <p:ph type="sldNum" sz="quarter" idx="5"/>
          </p:nvPr>
        </p:nvSpPr>
        <p:spPr/>
        <p:txBody>
          <a:bodyPr/>
          <a:lstStyle/>
          <a:p>
            <a:fld id="{63FBD1CD-C9A7-3343-AB3F-0F32B4D81F28}" type="slidenum">
              <a:rPr lang="en-US" smtClean="0"/>
              <a:t>12</a:t>
            </a:fld>
            <a:endParaRPr lang="en-US" dirty="0"/>
          </a:p>
        </p:txBody>
      </p:sp>
    </p:spTree>
    <p:extLst>
      <p:ext uri="{BB962C8B-B14F-4D97-AF65-F5344CB8AC3E}">
        <p14:creationId xmlns:p14="http://schemas.microsoft.com/office/powerpoint/2010/main" val="421292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dirty="0"/>
              <a:t>Presenter</a:t>
            </a:r>
          </a:p>
        </p:txBody>
      </p:sp>
      <p:cxnSp>
        <p:nvCxnSpPr>
          <p:cNvPr id="9" name="Straight Connector 8"/>
          <p:cNvCxnSpPr/>
          <p:nvPr userDrawn="1"/>
        </p:nvCxnSpPr>
        <p:spPr>
          <a:xfrm>
            <a:off x="1143000" y="3279465"/>
            <a:ext cx="6858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1679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363802"/>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2/8/2024</a:t>
            </a:r>
            <a:endParaRPr lang="en-US" dirty="0"/>
          </a:p>
        </p:txBody>
      </p:sp>
      <p:sp>
        <p:nvSpPr>
          <p:cNvPr id="21" name="Footer Placeholder 20"/>
          <p:cNvSpPr>
            <a:spLocks noGrp="1"/>
          </p:cNvSpPr>
          <p:nvPr>
            <p:ph type="ftr" sz="quarter" idx="22"/>
          </p:nvPr>
        </p:nvSpPr>
        <p:spPr/>
        <p:txBody>
          <a:bodyPr/>
          <a:lstStyle/>
          <a:p>
            <a:r>
              <a:rPr lang="en-US"/>
              <a:t>Veterans Advisory Board - February 8, 2024</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292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2/8/2024</a:t>
            </a:r>
            <a:endParaRPr lang="en-US" dirty="0"/>
          </a:p>
        </p:txBody>
      </p:sp>
      <p:sp>
        <p:nvSpPr>
          <p:cNvPr id="9" name="Footer Placeholder 8"/>
          <p:cNvSpPr>
            <a:spLocks noGrp="1"/>
          </p:cNvSpPr>
          <p:nvPr>
            <p:ph type="ftr" sz="quarter" idx="21"/>
          </p:nvPr>
        </p:nvSpPr>
        <p:spPr/>
        <p:txBody>
          <a:bodyPr/>
          <a:lstStyle/>
          <a:p>
            <a:r>
              <a:rPr lang="en-US"/>
              <a:t>Veterans Advisory Board - February 8, 2024</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5548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February 8, 2024</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2958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rgbClr val="D8872A">
              <a:alpha val="29804"/>
            </a:srgb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February 8, 2024</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49091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2/8/2024</a:t>
            </a:r>
            <a:endParaRPr lang="en-US" dirty="0"/>
          </a:p>
        </p:txBody>
      </p:sp>
      <p:sp>
        <p:nvSpPr>
          <p:cNvPr id="14" name="Footer Placeholder 13"/>
          <p:cNvSpPr>
            <a:spLocks noGrp="1"/>
          </p:cNvSpPr>
          <p:nvPr>
            <p:ph type="ftr" sz="quarter" idx="17"/>
          </p:nvPr>
        </p:nvSpPr>
        <p:spPr/>
        <p:txBody>
          <a:bodyPr/>
          <a:lstStyle/>
          <a:p>
            <a:r>
              <a:rPr lang="en-US"/>
              <a:t>Veterans Advisory Board - February 8, 2024</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6029541" y="1243753"/>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58081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3"/>
            <a:ext cx="6858000" cy="2157102"/>
          </a:xfrm>
          <a:prstGeom prst="rect">
            <a:avLst/>
          </a:prstGeom>
        </p:spPr>
        <p:txBody>
          <a:bodyPr anchor="b"/>
          <a:lstStyle>
            <a:lvl1pPr algn="l">
              <a:defRPr sz="4500"/>
            </a:lvl1pPr>
          </a:lstStyle>
          <a:p>
            <a:r>
              <a:rPr lang="en-US" dirty="0"/>
              <a:t>Section title</a:t>
            </a:r>
          </a:p>
        </p:txBody>
      </p:sp>
      <p:sp>
        <p:nvSpPr>
          <p:cNvPr id="4" name="Date Placeholder 3"/>
          <p:cNvSpPr>
            <a:spLocks noGrp="1"/>
          </p:cNvSpPr>
          <p:nvPr>
            <p:ph type="dt" sz="half" idx="10"/>
          </p:nvPr>
        </p:nvSpPr>
        <p:spPr/>
        <p:txBody>
          <a:bodyPr/>
          <a:lstStyle/>
          <a:p>
            <a:r>
              <a:rPr lang="en-US"/>
              <a:t>2/8/2024</a:t>
            </a:r>
            <a:endParaRPr lang="en-US" dirty="0"/>
          </a:p>
        </p:txBody>
      </p:sp>
      <p:sp>
        <p:nvSpPr>
          <p:cNvPr id="5" name="Footer Placeholder 4"/>
          <p:cNvSpPr>
            <a:spLocks noGrp="1"/>
          </p:cNvSpPr>
          <p:nvPr>
            <p:ph type="ftr" sz="quarter" idx="11"/>
          </p:nvPr>
        </p:nvSpPr>
        <p:spPr/>
        <p:txBody>
          <a:bodyPr/>
          <a:lstStyle/>
          <a:p>
            <a:r>
              <a:rPr lang="en-US"/>
              <a:t>Veterans Advisory Board - February 8, 2024</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4691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831898" y="3687731"/>
            <a:ext cx="7539533" cy="659493"/>
          </a:xfrm>
        </p:spPr>
        <p:txBody>
          <a:bodyPr anchor="b">
            <a:normAutofit/>
          </a:bodyPr>
          <a:lstStyle>
            <a:lvl1pPr marL="0" indent="0" algn="r">
              <a:buNone/>
              <a:defRPr sz="135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831898" y="693739"/>
            <a:ext cx="7538991" cy="2860734"/>
          </a:xfrm>
        </p:spPr>
        <p:txBody>
          <a:bodyPr anchor="b">
            <a:normAutofit/>
          </a:bodyPr>
          <a:lstStyle>
            <a:lvl1pPr marL="0" indent="0">
              <a:buNone/>
              <a:defRPr sz="2700" b="0" i="1">
                <a:latin typeface="Garamond" charset="0"/>
                <a:ea typeface="Garamond" charset="0"/>
                <a:cs typeface="Garamon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2/8/2024</a:t>
            </a:r>
            <a:endParaRPr lang="en-US" dirty="0"/>
          </a:p>
        </p:txBody>
      </p:sp>
      <p:sp>
        <p:nvSpPr>
          <p:cNvPr id="13" name="Footer Placeholder 12"/>
          <p:cNvSpPr>
            <a:spLocks noGrp="1"/>
          </p:cNvSpPr>
          <p:nvPr>
            <p:ph type="ftr" sz="quarter" idx="20"/>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82833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5"/>
            <a:ext cx="6858000" cy="1531459"/>
          </a:xfrm>
          <a:prstGeom prst="rect">
            <a:avLst/>
          </a:prstGeom>
        </p:spPr>
        <p:txBody>
          <a:bodyPr anchor="b"/>
          <a:lstStyle>
            <a:lvl1pPr algn="l">
              <a:defRPr sz="4500" baseline="0"/>
            </a:lvl1pPr>
          </a:lstStyle>
          <a:p>
            <a:r>
              <a:rPr lang="en-US" dirty="0"/>
              <a:t>Final slide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r>
              <a:rPr lang="en-US"/>
              <a:t>2/8/2024</a:t>
            </a:r>
            <a:endParaRPr lang="en-US"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a:t>Veterans Advisory Board - February 8, 2024</a:t>
            </a:r>
            <a:endParaRPr lang="en-US" dirty="0"/>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143001" y="3262032"/>
            <a:ext cx="6876261" cy="756271"/>
          </a:xfrm>
        </p:spPr>
        <p:txBody>
          <a:bodyPr anchor="b">
            <a:normAutofit/>
          </a:bodyPr>
          <a:lstStyle>
            <a:lvl1pPr marL="0" indent="0">
              <a:buNone/>
              <a:defRPr sz="2700"/>
            </a:lvl1pPr>
            <a:lvl2pPr marL="342900" indent="0">
              <a:buNone/>
              <a:defRPr/>
            </a:lvl2pPr>
            <a:lvl3pPr marL="685800" indent="0">
              <a:buNone/>
              <a:defRPr/>
            </a:lvl3pPr>
            <a:lvl4pPr marL="1028700" indent="0">
              <a:buNone/>
              <a:defRPr/>
            </a:lvl4pPr>
            <a:lvl5pPr marL="1371600" indent="0">
              <a:buNone/>
              <a:defRPr/>
            </a:lvl5pPr>
          </a:lstStyle>
          <a:p>
            <a:pPr lvl="0"/>
            <a:r>
              <a:rPr lang="en-US" dirty="0"/>
              <a:t>Subhead</a:t>
            </a:r>
          </a:p>
        </p:txBody>
      </p:sp>
      <p:sp>
        <p:nvSpPr>
          <p:cNvPr id="8" name="Text Placeholder 4"/>
          <p:cNvSpPr>
            <a:spLocks noGrp="1"/>
          </p:cNvSpPr>
          <p:nvPr>
            <p:ph type="body" sz="quarter" idx="19" hasCustomPrompt="1"/>
          </p:nvPr>
        </p:nvSpPr>
        <p:spPr>
          <a:xfrm>
            <a:off x="1143001" y="4018305"/>
            <a:ext cx="6876261" cy="1478165"/>
          </a:xfrm>
        </p:spPr>
        <p:txBody>
          <a:bodyPr anchor="b">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Additional info</a:t>
            </a:r>
          </a:p>
        </p:txBody>
      </p:sp>
    </p:spTree>
    <p:extLst>
      <p:ext uri="{BB962C8B-B14F-4D97-AF65-F5344CB8AC3E}">
        <p14:creationId xmlns:p14="http://schemas.microsoft.com/office/powerpoint/2010/main" val="16361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95" y="365126"/>
            <a:ext cx="7700211"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t>2/8/2024</a:t>
            </a:r>
            <a:endParaRPr lang="en-US" dirty="0"/>
          </a:p>
        </p:txBody>
      </p:sp>
      <p:sp>
        <p:nvSpPr>
          <p:cNvPr id="4" name="Footer Placeholder 3"/>
          <p:cNvSpPr>
            <a:spLocks noGrp="1"/>
          </p:cNvSpPr>
          <p:nvPr>
            <p:ph type="ftr" sz="quarter" idx="11"/>
          </p:nvPr>
        </p:nvSpPr>
        <p:spPr/>
        <p:txBody>
          <a:bodyPr/>
          <a:lstStyle/>
          <a:p>
            <a:r>
              <a:rPr lang="en-US"/>
              <a:t>Veterans Advisory Board - February 8, 2024</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cxnSp>
        <p:nvCxnSpPr>
          <p:cNvPr id="6" name="Straight Connector 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02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heading, short under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2/8/2024</a:t>
            </a:r>
            <a:endParaRPr lang="en-US" dirty="0"/>
          </a:p>
        </p:txBody>
      </p:sp>
      <p:sp>
        <p:nvSpPr>
          <p:cNvPr id="6" name="Footer Placeholder 5"/>
          <p:cNvSpPr>
            <a:spLocks noGrp="1"/>
          </p:cNvSpPr>
          <p:nvPr>
            <p:ph type="ftr" sz="quarter" idx="11"/>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2"/>
          </p:nvPr>
        </p:nvSpPr>
        <p:spPr/>
        <p:txBody>
          <a:bodyPr/>
          <a:lstStyle/>
          <a:p>
            <a:fld id="{BD3A08C5-CC68-3947-88A8-A9E34C1A68A7}" type="slidenum">
              <a:rPr lang="en-US" smtClean="0"/>
              <a:pPr/>
              <a:t>‹#›</a:t>
            </a:fld>
            <a:endParaRPr lang="en-US" dirty="0"/>
          </a:p>
        </p:txBody>
      </p:sp>
      <p:sp>
        <p:nvSpPr>
          <p:cNvPr id="8" name="Title 1"/>
          <p:cNvSpPr>
            <a:spLocks noGrp="1"/>
          </p:cNvSpPr>
          <p:nvPr>
            <p:ph type="title" hasCustomPrompt="1"/>
          </p:nvPr>
        </p:nvSpPr>
        <p:spPr>
          <a:xfrm>
            <a:off x="721895" y="365126"/>
            <a:ext cx="7700211" cy="673029"/>
          </a:xfrm>
        </p:spPr>
        <p:txBody>
          <a:bodyPr/>
          <a:lstStyle/>
          <a:p>
            <a:r>
              <a:rPr lang="en-US" dirty="0"/>
              <a:t>Slide title</a:t>
            </a:r>
          </a:p>
        </p:txBody>
      </p:sp>
      <p:cxnSp>
        <p:nvCxnSpPr>
          <p:cNvPr id="9" name="Straight Connector 8"/>
          <p:cNvCxnSpPr/>
          <p:nvPr userDrawn="1"/>
        </p:nvCxnSpPr>
        <p:spPr>
          <a:xfrm>
            <a:off x="721895" y="1038154"/>
            <a:ext cx="4532468"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defRPr sz="21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2672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2/8/2024</a:t>
            </a:r>
            <a:endParaRPr lang="en-US" dirty="0"/>
          </a:p>
        </p:txBody>
      </p:sp>
      <p:sp>
        <p:nvSpPr>
          <p:cNvPr id="4" name="Footer Placeholder 3"/>
          <p:cNvSpPr>
            <a:spLocks noGrp="1"/>
          </p:cNvSpPr>
          <p:nvPr>
            <p:ph type="ftr" sz="quarter" idx="11"/>
          </p:nvPr>
        </p:nvSpPr>
        <p:spPr/>
        <p:txBody>
          <a:bodyPr/>
          <a:lstStyle/>
          <a:p>
            <a:r>
              <a:rPr lang="en-US"/>
              <a:t>Veterans Advisory Board - February 8, 2024</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7126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hoto slide, white footer">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2/8/2024</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Veterans Advisory Board - February 8, 2024</a:t>
            </a:r>
            <a:endParaRPr lang="en-US" dirty="0"/>
          </a:p>
        </p:txBody>
      </p:sp>
      <p:sp>
        <p:nvSpPr>
          <p:cNvPr id="14"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1697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full image, option 1">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lgn="l">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FFFFFF"/>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FFFFFF"/>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8"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bg1"/>
                </a:solidFill>
                <a:latin typeface="Arial" charset="0"/>
                <a:ea typeface="Arial" charset="0"/>
                <a:cs typeface="Arial" charset="0"/>
              </a:defRPr>
            </a:lvl1pPr>
          </a:lstStyle>
          <a:p>
            <a:r>
              <a:rPr lang="en-US"/>
              <a:t>2/8/2024</a:t>
            </a:r>
            <a:endParaRPr lang="en-US" dirty="0"/>
          </a:p>
        </p:txBody>
      </p:sp>
      <p:sp>
        <p:nvSpPr>
          <p:cNvPr id="10"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r>
              <a:rPr lang="en-US"/>
              <a:t>Veterans Advisory Board - February 8, 2024</a:t>
            </a:r>
            <a:endParaRPr lang="en-US" dirty="0"/>
          </a:p>
        </p:txBody>
      </p:sp>
      <p:sp>
        <p:nvSpPr>
          <p:cNvPr id="11"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82759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full image, option 2">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005A5B"/>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005A5B"/>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4" name="Content Placeholder 3"/>
          <p:cNvSpPr>
            <a:spLocks noGrp="1"/>
          </p:cNvSpPr>
          <p:nvPr>
            <p:ph sz="quarter" idx="19" hasCustomPrompt="1"/>
          </p:nvPr>
        </p:nvSpPr>
        <p:spPr>
          <a:xfrm>
            <a:off x="0" y="6254496"/>
            <a:ext cx="9141714" cy="603504"/>
          </a:xfrm>
          <a:prstGeom prst="rect">
            <a:avLst/>
          </a:prstGeom>
          <a:blipFill>
            <a:blip r:embed="rId3"/>
            <a:stretch>
              <a:fillRect/>
            </a:stretch>
          </a:blipFill>
        </p:spPr>
        <p:txBody>
          <a:bodyPr/>
          <a:lstStyle>
            <a:lvl1pPr marL="0" indent="0">
              <a:buNone/>
              <a:defRPr baseline="0"/>
            </a:lvl1pPr>
          </a:lstStyle>
          <a:p>
            <a:pPr lvl="0"/>
            <a:r>
              <a:rPr lang="en-US"/>
              <a:t> </a:t>
            </a:r>
            <a:endParaRPr lang="en-US" dirty="0"/>
          </a:p>
        </p:txBody>
      </p:sp>
      <p:sp>
        <p:nvSpPr>
          <p:cNvPr id="10"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accent1"/>
                </a:solidFill>
                <a:latin typeface="Arial" charset="0"/>
                <a:ea typeface="Arial" charset="0"/>
                <a:cs typeface="Arial" charset="0"/>
              </a:defRPr>
            </a:lvl1pPr>
          </a:lstStyle>
          <a:p>
            <a:r>
              <a:rPr lang="en-US"/>
              <a:t>2/8/2024</a:t>
            </a:r>
            <a:endParaRPr lang="en-US" dirty="0"/>
          </a:p>
        </p:txBody>
      </p:sp>
      <p:sp>
        <p:nvSpPr>
          <p:cNvPr id="11"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r>
              <a:rPr lang="en-US"/>
              <a:t>Veterans Advisory Board - February 8, 2024</a:t>
            </a:r>
            <a:endParaRPr lang="en-US" dirty="0"/>
          </a:p>
        </p:txBody>
      </p:sp>
      <p:sp>
        <p:nvSpPr>
          <p:cNvPr id="13"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03756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dirty="0"/>
              <a:t>Presenter</a:t>
            </a:r>
          </a:p>
        </p:txBody>
      </p:sp>
      <p:cxnSp>
        <p:nvCxnSpPr>
          <p:cNvPr id="9" name="Straight Connector 8"/>
          <p:cNvCxnSpPr/>
          <p:nvPr userDrawn="1"/>
        </p:nvCxnSpPr>
        <p:spPr>
          <a:xfrm>
            <a:off x="1143000" y="3279465"/>
            <a:ext cx="6858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984383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defRPr sz="21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9052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rgbClr val="D8872A">
              <a:alpha val="29804"/>
            </a:srgb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2/8/2024</a:t>
            </a:r>
            <a:endParaRPr lang="en-US" dirty="0"/>
          </a:p>
        </p:txBody>
      </p:sp>
      <p:sp>
        <p:nvSpPr>
          <p:cNvPr id="7" name="Footer Placeholder 6"/>
          <p:cNvSpPr>
            <a:spLocks noGrp="1"/>
          </p:cNvSpPr>
          <p:nvPr>
            <p:ph type="ftr" sz="quarter" idx="15"/>
          </p:nvPr>
        </p:nvSpPr>
        <p:spPr/>
        <p:txBody>
          <a:bodyPr/>
          <a:lstStyle/>
          <a:p>
            <a:r>
              <a:rPr lang="en-US"/>
              <a:t>Veterans Advisory Board - February 8, 2024</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248105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2/8/2024</a:t>
            </a:r>
            <a:endParaRPr lang="en-US" dirty="0"/>
          </a:p>
        </p:txBody>
      </p:sp>
      <p:sp>
        <p:nvSpPr>
          <p:cNvPr id="12" name="Footer Placeholder 11"/>
          <p:cNvSpPr>
            <a:spLocks noGrp="1"/>
          </p:cNvSpPr>
          <p:nvPr>
            <p:ph type="ftr" sz="quarter" idx="15"/>
          </p:nvPr>
        </p:nvSpPr>
        <p:spPr/>
        <p:txBody>
          <a:bodyPr/>
          <a:lstStyle/>
          <a:p>
            <a:r>
              <a:rPr lang="en-US"/>
              <a:t>Veterans Advisory Board - February 8, 2024</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193448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2/8/2024</a:t>
            </a:r>
            <a:endParaRPr lang="en-US" dirty="0"/>
          </a:p>
        </p:txBody>
      </p:sp>
      <p:sp>
        <p:nvSpPr>
          <p:cNvPr id="12" name="Footer Placeholder 11"/>
          <p:cNvSpPr>
            <a:spLocks noGrp="1"/>
          </p:cNvSpPr>
          <p:nvPr>
            <p:ph type="ftr" sz="quarter" idx="16"/>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628214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rgbClr val="D8872A">
              <a:alpha val="29804"/>
            </a:srgb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28999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rgbClr val="D8872A">
              <a:alpha val="29804"/>
            </a:srgb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2/8/2024</a:t>
            </a:r>
            <a:endParaRPr lang="en-US" dirty="0"/>
          </a:p>
        </p:txBody>
      </p:sp>
      <p:sp>
        <p:nvSpPr>
          <p:cNvPr id="7" name="Footer Placeholder 6"/>
          <p:cNvSpPr>
            <a:spLocks noGrp="1"/>
          </p:cNvSpPr>
          <p:nvPr>
            <p:ph type="ftr" sz="quarter" idx="15"/>
          </p:nvPr>
        </p:nvSpPr>
        <p:spPr/>
        <p:txBody>
          <a:bodyPr/>
          <a:lstStyle/>
          <a:p>
            <a:r>
              <a:rPr lang="en-US"/>
              <a:t>Veterans Advisory Board - February 8, 2024</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8033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3493645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704954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2/8/2024</a:t>
            </a:r>
            <a:endParaRPr lang="en-US" dirty="0"/>
          </a:p>
        </p:txBody>
      </p:sp>
      <p:sp>
        <p:nvSpPr>
          <p:cNvPr id="14" name="Footer Placeholder 13"/>
          <p:cNvSpPr>
            <a:spLocks noGrp="1"/>
          </p:cNvSpPr>
          <p:nvPr>
            <p:ph type="ftr" sz="quarter" idx="15"/>
          </p:nvPr>
        </p:nvSpPr>
        <p:spPr/>
        <p:txBody>
          <a:bodyPr/>
          <a:lstStyle/>
          <a:p>
            <a:r>
              <a:rPr lang="en-US"/>
              <a:t>Veterans Advisory Board - February 8, 2024</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525589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363802"/>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2/8/2024</a:t>
            </a:r>
            <a:endParaRPr lang="en-US" dirty="0"/>
          </a:p>
        </p:txBody>
      </p:sp>
      <p:sp>
        <p:nvSpPr>
          <p:cNvPr id="21" name="Footer Placeholder 20"/>
          <p:cNvSpPr>
            <a:spLocks noGrp="1"/>
          </p:cNvSpPr>
          <p:nvPr>
            <p:ph type="ftr" sz="quarter" idx="22"/>
          </p:nvPr>
        </p:nvSpPr>
        <p:spPr/>
        <p:txBody>
          <a:bodyPr/>
          <a:lstStyle/>
          <a:p>
            <a:r>
              <a:rPr lang="en-US"/>
              <a:t>Veterans Advisory Board - February 8, 2024</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414314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2/8/2024</a:t>
            </a:r>
            <a:endParaRPr lang="en-US" dirty="0"/>
          </a:p>
        </p:txBody>
      </p:sp>
      <p:sp>
        <p:nvSpPr>
          <p:cNvPr id="9" name="Footer Placeholder 8"/>
          <p:cNvSpPr>
            <a:spLocks noGrp="1"/>
          </p:cNvSpPr>
          <p:nvPr>
            <p:ph type="ftr" sz="quarter" idx="21"/>
          </p:nvPr>
        </p:nvSpPr>
        <p:spPr/>
        <p:txBody>
          <a:bodyPr/>
          <a:lstStyle/>
          <a:p>
            <a:r>
              <a:rPr lang="en-US"/>
              <a:t>Veterans Advisory Board - February 8, 2024</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702489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February 8, 2024</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3189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rgbClr val="D8872A">
              <a:alpha val="29804"/>
            </a:srgb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2/8/2024</a:t>
            </a:r>
            <a:endParaRPr lang="en-US" dirty="0"/>
          </a:p>
        </p:txBody>
      </p:sp>
      <p:sp>
        <p:nvSpPr>
          <p:cNvPr id="20" name="Footer Placeholder 19"/>
          <p:cNvSpPr>
            <a:spLocks noGrp="1"/>
          </p:cNvSpPr>
          <p:nvPr>
            <p:ph type="ftr" sz="quarter" idx="16"/>
          </p:nvPr>
        </p:nvSpPr>
        <p:spPr/>
        <p:txBody>
          <a:bodyPr/>
          <a:lstStyle/>
          <a:p>
            <a:r>
              <a:rPr lang="en-US"/>
              <a:t>Veterans Advisory Board - February 8, 2024</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106695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2/8/2024</a:t>
            </a:r>
            <a:endParaRPr lang="en-US" dirty="0"/>
          </a:p>
        </p:txBody>
      </p:sp>
      <p:sp>
        <p:nvSpPr>
          <p:cNvPr id="14" name="Footer Placeholder 13"/>
          <p:cNvSpPr>
            <a:spLocks noGrp="1"/>
          </p:cNvSpPr>
          <p:nvPr>
            <p:ph type="ftr" sz="quarter" idx="17"/>
          </p:nvPr>
        </p:nvSpPr>
        <p:spPr/>
        <p:txBody>
          <a:bodyPr/>
          <a:lstStyle/>
          <a:p>
            <a:r>
              <a:rPr lang="en-US"/>
              <a:t>Veterans Advisory Board - February 8, 2024</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6029541" y="1243753"/>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39783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2/8/2024</a:t>
            </a:r>
            <a:endParaRPr lang="en-US" dirty="0"/>
          </a:p>
        </p:txBody>
      </p:sp>
      <p:sp>
        <p:nvSpPr>
          <p:cNvPr id="12" name="Footer Placeholder 11"/>
          <p:cNvSpPr>
            <a:spLocks noGrp="1"/>
          </p:cNvSpPr>
          <p:nvPr>
            <p:ph type="ftr" sz="quarter" idx="15"/>
          </p:nvPr>
        </p:nvSpPr>
        <p:spPr/>
        <p:txBody>
          <a:bodyPr/>
          <a:lstStyle/>
          <a:p>
            <a:r>
              <a:rPr lang="en-US"/>
              <a:t>Veterans Advisory Board - February 8, 2024</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4919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2/8/2024</a:t>
            </a:r>
            <a:endParaRPr lang="en-US" dirty="0"/>
          </a:p>
        </p:txBody>
      </p:sp>
      <p:sp>
        <p:nvSpPr>
          <p:cNvPr id="12" name="Footer Placeholder 11"/>
          <p:cNvSpPr>
            <a:spLocks noGrp="1"/>
          </p:cNvSpPr>
          <p:nvPr>
            <p:ph type="ftr" sz="quarter" idx="16"/>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028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rgbClr val="D8872A">
              <a:alpha val="29804"/>
            </a:srgb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99532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2/8/2024</a:t>
            </a:r>
            <a:endParaRPr lang="en-US" dirty="0"/>
          </a:p>
        </p:txBody>
      </p:sp>
      <p:sp>
        <p:nvSpPr>
          <p:cNvPr id="13" name="Footer Placeholder 12"/>
          <p:cNvSpPr>
            <a:spLocks noGrp="1"/>
          </p:cNvSpPr>
          <p:nvPr>
            <p:ph type="ftr" sz="quarter" idx="18"/>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17220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2/8/2024</a:t>
            </a:r>
            <a:endParaRPr lang="en-US" dirty="0"/>
          </a:p>
        </p:txBody>
      </p:sp>
      <p:sp>
        <p:nvSpPr>
          <p:cNvPr id="13" name="Footer Placeholder 12"/>
          <p:cNvSpPr>
            <a:spLocks noGrp="1"/>
          </p:cNvSpPr>
          <p:nvPr>
            <p:ph type="ftr" sz="quarter" idx="15"/>
          </p:nvPr>
        </p:nvSpPr>
        <p:spPr/>
        <p:txBody>
          <a:bodyPr/>
          <a:lstStyle/>
          <a:p>
            <a:r>
              <a:rPr lang="en-US"/>
              <a:t>Veterans Advisory Board - February 8, 2024</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094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2/8/2024</a:t>
            </a:r>
            <a:endParaRPr lang="en-US" dirty="0"/>
          </a:p>
        </p:txBody>
      </p:sp>
      <p:sp>
        <p:nvSpPr>
          <p:cNvPr id="14" name="Footer Placeholder 13"/>
          <p:cNvSpPr>
            <a:spLocks noGrp="1"/>
          </p:cNvSpPr>
          <p:nvPr>
            <p:ph type="ftr" sz="quarter" idx="15"/>
          </p:nvPr>
        </p:nvSpPr>
        <p:spPr/>
        <p:txBody>
          <a:bodyPr/>
          <a:lstStyle/>
          <a:p>
            <a:r>
              <a:rPr lang="en-US"/>
              <a:t>Veterans Advisory Board - February 8, 2024</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961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5.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7"/>
            <a:ext cx="9144000" cy="603428"/>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2/8/2024</a:t>
            </a:r>
            <a:endParaRPr lang="en-US" dirty="0"/>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 - February 8, 2024</a:t>
            </a:r>
            <a:endParaRPr lang="en-US" dirty="0"/>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434697219"/>
      </p:ext>
    </p:extLst>
  </p:cSld>
  <p:clrMap bg1="lt1" tx1="dk1" bg2="lt2" tx2="dk2" accent1="accent1" accent2="accent2" accent3="accent3" accent4="accent4" accent5="accent5" accent6="accent6" hlink="hlink" folHlink="folHlink"/>
  <p:sldLayoutIdLst>
    <p:sldLayoutId id="2147483989" r:id="rId1"/>
    <p:sldLayoutId id="2147483991" r:id="rId2"/>
    <p:sldLayoutId id="2147483990" r:id="rId3"/>
    <p:sldLayoutId id="2147483992" r:id="rId4"/>
    <p:sldLayoutId id="2147483993" r:id="rId5"/>
    <p:sldLayoutId id="2147483975" r:id="rId6"/>
    <p:sldLayoutId id="2147483999" r:id="rId7"/>
    <p:sldLayoutId id="2147483978" r:id="rId8"/>
    <p:sldLayoutId id="2147483976" r:id="rId9"/>
    <p:sldLayoutId id="2147483986" r:id="rId10"/>
    <p:sldLayoutId id="2147483987" r:id="rId11"/>
    <p:sldLayoutId id="2147483984" r:id="rId12"/>
    <p:sldLayoutId id="2147483998" r:id="rId13"/>
    <p:sldLayoutId id="2147483977" r:id="rId14"/>
  </p:sldLayoutIdLst>
  <p:hf hdr="0" dt="0"/>
  <p:txStyles>
    <p:title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54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CC13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254572"/>
            <a:ext cx="9144000" cy="603428"/>
          </a:xfrm>
          <a:prstGeom prst="rect">
            <a:avLst/>
          </a:prstGeom>
        </p:spPr>
      </p:pic>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39557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2/8/2024</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 - February 8, 2024</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1192876982"/>
      </p:ext>
    </p:extLst>
  </p:cSld>
  <p:clrMap bg1="dk1" tx1="lt1" bg2="dk2" tx2="lt2" accent1="accent1" accent2="accent2" accent3="accent3" accent4="accent4" accent5="accent5" accent6="accent6" hlink="hlink" folHlink="folHlink"/>
  <p:sldLayoutIdLst>
    <p:sldLayoutId id="2147483996" r:id="rId1"/>
    <p:sldLayoutId id="2147483994" r:id="rId2"/>
    <p:sldLayoutId id="2147483997" r:id="rId3"/>
  </p:sldLayoutIdLst>
  <p:hf hdr="0" dt="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01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2/8/2024</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Veterans Advisory Board - February 8, 2024</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5">
            <a:alphaModFix amt="35000"/>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531472105"/>
      </p:ext>
    </p:extLst>
  </p:cSld>
  <p:clrMap bg1="lt1" tx1="dk1" bg2="lt2" tx2="dk2" accent1="accent1" accent2="accent2" accent3="accent3" accent4="accent4" accent5="accent5" accent6="accent6" hlink="hlink" folHlink="folHlink"/>
  <p:sldLayoutIdLst>
    <p:sldLayoutId id="2147484008" r:id="rId1"/>
    <p:sldLayoutId id="2147484007" r:id="rId2"/>
    <p:sldLayoutId id="2147484009" r:id="rId3"/>
  </p:sldLayoutIdLst>
  <p:hf hdr="0" dt="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51476"/>
      </p:ext>
    </p:extLst>
  </p:cSld>
  <p:clrMap bg1="lt1" tx1="dk1" bg2="lt2" tx2="dk2" accent1="accent1" accent2="accent2" accent3="accent3" accent4="accent4" accent5="accent5" accent6="accent6" hlink="hlink" folHlink="folHlink"/>
  <p:sldLayoutIdLst>
    <p:sldLayoutId id="2147484017" r:id="rId1"/>
    <p:sldLayoutId id="2147484027" r:id="rId2"/>
    <p:sldLayoutId id="2147484028" r:id="rId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7"/>
            <a:ext cx="9144000" cy="603428"/>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2/8/2024</a:t>
            </a:r>
            <a:endParaRPr lang="en-US" dirty="0"/>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 - February 8, 2024</a:t>
            </a:r>
            <a:endParaRPr lang="en-US" dirty="0"/>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283255125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Lst>
  <p:hf hdr="0" dt="0"/>
  <p:txStyles>
    <p:title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54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jeepersmedia/13297674175" TargetMode="External"/><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6" y="1237534"/>
            <a:ext cx="8069642" cy="4797505"/>
          </a:xfrm>
        </p:spPr>
        <p:txBody>
          <a:bodyPr>
            <a:normAutofit fontScale="92500" lnSpcReduction="20000"/>
          </a:bodyPr>
          <a:lstStyle/>
          <a:p>
            <a:pPr marL="514350" indent="-514350">
              <a:buFont typeface="+mj-lt"/>
              <a:buAutoNum type="romanUcPeriod"/>
            </a:pPr>
            <a:r>
              <a:rPr lang="en-US" dirty="0"/>
              <a:t>Call to Order, Pledge, Invocation, Roll Call</a:t>
            </a:r>
          </a:p>
          <a:p>
            <a:pPr marL="514350" indent="-514350">
              <a:buFont typeface="+mj-lt"/>
              <a:buAutoNum type="romanUcPeriod"/>
            </a:pPr>
            <a:r>
              <a:rPr lang="en-US" dirty="0"/>
              <a:t>Approval of January 11, 2024 minutes (action)</a:t>
            </a:r>
          </a:p>
          <a:p>
            <a:pPr marL="514350" indent="-514350">
              <a:buFont typeface="+mj-lt"/>
              <a:buAutoNum type="romanUcPeriod"/>
            </a:pPr>
            <a:r>
              <a:rPr lang="en-US" dirty="0"/>
              <a:t>Committee Reports (info and action)</a:t>
            </a:r>
          </a:p>
          <a:p>
            <a:pPr marL="514350" indent="-514350">
              <a:buFont typeface="+mj-lt"/>
              <a:buAutoNum type="romanUcPeriod"/>
            </a:pPr>
            <a:r>
              <a:rPr lang="en-US" dirty="0"/>
              <a:t>Member Roles and Responsibilities (info)</a:t>
            </a:r>
          </a:p>
          <a:p>
            <a:pPr marL="514350" indent="-514350">
              <a:buFont typeface="+mj-lt"/>
              <a:buAutoNum type="romanUcPeriod"/>
            </a:pPr>
            <a:r>
              <a:rPr lang="en-US" dirty="0"/>
              <a:t>December 2023 Contractor and Fund Reports (info)</a:t>
            </a:r>
          </a:p>
          <a:p>
            <a:pPr marL="514350" indent="-514350">
              <a:buFont typeface="+mj-lt"/>
              <a:buAutoNum type="romanUcPeriod"/>
            </a:pPr>
            <a:r>
              <a:rPr lang="en-US" dirty="0"/>
              <a:t>Veterans Assistance Center updates (info)</a:t>
            </a:r>
          </a:p>
          <a:p>
            <a:pPr marL="514350" indent="-514350">
              <a:buFont typeface="+mj-lt"/>
              <a:buAutoNum type="romanUcPeriod"/>
            </a:pPr>
            <a:r>
              <a:rPr lang="en-US" dirty="0"/>
              <a:t>Old Business (info)</a:t>
            </a:r>
          </a:p>
          <a:p>
            <a:pPr marL="514350" indent="-514350">
              <a:buFont typeface="+mj-lt"/>
              <a:buAutoNum type="romanUcPeriod"/>
            </a:pPr>
            <a:r>
              <a:rPr lang="en-US" dirty="0"/>
              <a:t>New Business (info)</a:t>
            </a:r>
          </a:p>
          <a:p>
            <a:pPr marL="514350" indent="-514350">
              <a:buFont typeface="+mj-lt"/>
              <a:buAutoNum type="romanUcPeriod"/>
            </a:pPr>
            <a:r>
              <a:rPr lang="en-US" dirty="0"/>
              <a:t>Open Forum (info)</a:t>
            </a:r>
          </a:p>
          <a:p>
            <a:pPr marL="514350" indent="-514350">
              <a:buFont typeface="+mj-lt"/>
              <a:buAutoNum type="romanUcPeriod"/>
            </a:pPr>
            <a:r>
              <a:rPr lang="en-US" dirty="0"/>
              <a:t>Adjourn</a:t>
            </a:r>
          </a:p>
          <a:p>
            <a:endParaRPr lang="en-US" dirty="0"/>
          </a:p>
        </p:txBody>
      </p:sp>
      <p:sp>
        <p:nvSpPr>
          <p:cNvPr id="13" name="Title 12"/>
          <p:cNvSpPr>
            <a:spLocks noGrp="1"/>
          </p:cNvSpPr>
          <p:nvPr>
            <p:ph type="title"/>
          </p:nvPr>
        </p:nvSpPr>
        <p:spPr/>
        <p:txBody>
          <a:bodyPr/>
          <a:lstStyle/>
          <a:p>
            <a:r>
              <a:rPr lang="en-US" b="1" dirty="0"/>
              <a:t>VAB Agenda – February 8, 2024</a:t>
            </a:r>
          </a:p>
        </p:txBody>
      </p:sp>
      <p:sp>
        <p:nvSpPr>
          <p:cNvPr id="6" name="Footer Placeholder 5"/>
          <p:cNvSpPr>
            <a:spLocks noGrp="1"/>
          </p:cNvSpPr>
          <p:nvPr>
            <p:ph type="ftr" sz="quarter" idx="17"/>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1</a:t>
            </a:fld>
            <a:endParaRPr lang="en-US" dirty="0"/>
          </a:p>
        </p:txBody>
      </p:sp>
    </p:spTree>
    <p:extLst>
      <p:ext uri="{BB962C8B-B14F-4D97-AF65-F5344CB8AC3E}">
        <p14:creationId xmlns:p14="http://schemas.microsoft.com/office/powerpoint/2010/main" val="112805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F14D1C-5D2F-604A-A407-7877A113B739}"/>
              </a:ext>
            </a:extLst>
          </p:cNvPr>
          <p:cNvSpPr>
            <a:spLocks noGrp="1"/>
          </p:cNvSpPr>
          <p:nvPr>
            <p:ph idx="1"/>
          </p:nvPr>
        </p:nvSpPr>
        <p:spPr>
          <a:xfrm>
            <a:off x="721896" y="1237535"/>
            <a:ext cx="7700209" cy="4494671"/>
          </a:xfrm>
        </p:spPr>
        <p:txBody>
          <a:bodyPr/>
          <a:lstStyle/>
          <a:p>
            <a:r>
              <a:rPr lang="en-US" sz="2000" b="0" i="0" u="none" strike="noStrike" baseline="0" dirty="0">
                <a:solidFill>
                  <a:srgbClr val="211E1F"/>
                </a:solidFill>
                <a:latin typeface="Calibri" panose="020F0502020204030204" pitchFamily="34" charset="0"/>
              </a:rPr>
              <a:t>The Open Public Meetings Act (OPMA) applies to the Veterans Advisory Board.</a:t>
            </a:r>
          </a:p>
          <a:p>
            <a:pPr lvl="1"/>
            <a:r>
              <a:rPr lang="en-US" b="0" i="0" u="none" strike="noStrike" baseline="0" dirty="0">
                <a:solidFill>
                  <a:srgbClr val="211E1F"/>
                </a:solidFill>
                <a:latin typeface="Calibri" panose="020F0502020204030204" pitchFamily="34" charset="0"/>
              </a:rPr>
              <a:t>The OPMA requires that all meetings of the governing body of a public agency, as well as some other meetings on policies affecting the public, be open to the public. In addition, the public must be notified of such meetings in a timely manner. </a:t>
            </a:r>
          </a:p>
          <a:p>
            <a:pPr lvl="1"/>
            <a:r>
              <a:rPr lang="en-US" b="0" i="0" u="none" strike="noStrike" baseline="0" dirty="0">
                <a:solidFill>
                  <a:srgbClr val="211E1F"/>
                </a:solidFill>
                <a:latin typeface="Calibri" panose="020F0502020204030204" pitchFamily="34" charset="0"/>
              </a:rPr>
              <a:t>If a quorum of the board members meets (or even emails) about board business without prior public notification, they are violating the OPMA. Board members also need to be aware of the perception of them meeting as well. This could cause issues, even if it’s not a violation of the law.  </a:t>
            </a:r>
          </a:p>
          <a:p>
            <a:pPr lvl="1"/>
            <a:r>
              <a:rPr lang="en-US" sz="1800" b="0" i="0" u="none" strike="noStrike" baseline="0" dirty="0">
                <a:solidFill>
                  <a:srgbClr val="211E1F"/>
                </a:solidFill>
                <a:latin typeface="Calibri" panose="020F0502020204030204" pitchFamily="34" charset="0"/>
              </a:rPr>
              <a:t>The minutes of all regular meetings must be recorded and made available for public inspection. </a:t>
            </a:r>
            <a:endParaRPr lang="en-US" sz="2400" dirty="0"/>
          </a:p>
        </p:txBody>
      </p:sp>
      <p:sp>
        <p:nvSpPr>
          <p:cNvPr id="3" name="Title 2">
            <a:extLst>
              <a:ext uri="{FF2B5EF4-FFF2-40B4-BE49-F238E27FC236}">
                <a16:creationId xmlns:a16="http://schemas.microsoft.com/office/drawing/2014/main" id="{94967573-0666-81B0-B0A7-F4CA991167E1}"/>
              </a:ext>
            </a:extLst>
          </p:cNvPr>
          <p:cNvSpPr>
            <a:spLocks noGrp="1"/>
          </p:cNvSpPr>
          <p:nvPr>
            <p:ph type="title"/>
          </p:nvPr>
        </p:nvSpPr>
        <p:spPr/>
        <p:txBody>
          <a:bodyPr/>
          <a:lstStyle/>
          <a:p>
            <a:r>
              <a:rPr lang="en-US" dirty="0"/>
              <a:t>Open Public Meetings Act</a:t>
            </a:r>
          </a:p>
        </p:txBody>
      </p:sp>
      <p:sp>
        <p:nvSpPr>
          <p:cNvPr id="4" name="Footer Placeholder 3">
            <a:extLst>
              <a:ext uri="{FF2B5EF4-FFF2-40B4-BE49-F238E27FC236}">
                <a16:creationId xmlns:a16="http://schemas.microsoft.com/office/drawing/2014/main" id="{EC9DA65E-5F34-CA6E-9D3D-0A3060FD6B0E}"/>
              </a:ext>
            </a:extLst>
          </p:cNvPr>
          <p:cNvSpPr>
            <a:spLocks noGrp="1"/>
          </p:cNvSpPr>
          <p:nvPr>
            <p:ph type="ftr" sz="quarter" idx="17"/>
          </p:nvPr>
        </p:nvSpPr>
        <p:spPr/>
        <p:txBody>
          <a:bodyPr/>
          <a:lstStyle/>
          <a:p>
            <a:r>
              <a:rPr lang="en-US"/>
              <a:t>Veterans Advisory Board - February 8, 2024</a:t>
            </a:r>
            <a:endParaRPr lang="en-US" dirty="0"/>
          </a:p>
        </p:txBody>
      </p:sp>
      <p:sp>
        <p:nvSpPr>
          <p:cNvPr id="5" name="Slide Number Placeholder 4">
            <a:extLst>
              <a:ext uri="{FF2B5EF4-FFF2-40B4-BE49-F238E27FC236}">
                <a16:creationId xmlns:a16="http://schemas.microsoft.com/office/drawing/2014/main" id="{10408507-F7CE-4E07-2636-C63D0D3156CA}"/>
              </a:ext>
            </a:extLst>
          </p:cNvPr>
          <p:cNvSpPr>
            <a:spLocks noGrp="1"/>
          </p:cNvSpPr>
          <p:nvPr>
            <p:ph type="sldNum" sz="quarter" idx="18"/>
          </p:nvPr>
        </p:nvSpPr>
        <p:spPr/>
        <p:txBody>
          <a:bodyPr/>
          <a:lstStyle/>
          <a:p>
            <a:fld id="{BD3A08C5-CC68-3947-88A8-A9E34C1A68A7}" type="slidenum">
              <a:rPr lang="en-US" smtClean="0"/>
              <a:pPr/>
              <a:t>10</a:t>
            </a:fld>
            <a:endParaRPr lang="en-US" dirty="0"/>
          </a:p>
        </p:txBody>
      </p:sp>
    </p:spTree>
    <p:extLst>
      <p:ext uri="{BB962C8B-B14F-4D97-AF65-F5344CB8AC3E}">
        <p14:creationId xmlns:p14="http://schemas.microsoft.com/office/powerpoint/2010/main" val="293963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BD56F-64D9-4FFE-9970-3A50B849B2AD}"/>
              </a:ext>
            </a:extLst>
          </p:cNvPr>
          <p:cNvSpPr>
            <a:spLocks noGrp="1"/>
          </p:cNvSpPr>
          <p:nvPr>
            <p:ph idx="1"/>
          </p:nvPr>
        </p:nvSpPr>
        <p:spPr>
          <a:xfrm>
            <a:off x="721896" y="1237535"/>
            <a:ext cx="7700210" cy="4763770"/>
          </a:xfrm>
        </p:spPr>
        <p:txBody>
          <a:bodyPr>
            <a:normAutofit fontScale="92500" lnSpcReduction="10000"/>
          </a:bodyPr>
          <a:lstStyle/>
          <a:p>
            <a:pPr marL="0" indent="0">
              <a:buNone/>
            </a:pPr>
            <a:r>
              <a:rPr lang="en-US" sz="1800" b="0" i="0" u="none" strike="noStrike" baseline="0" dirty="0">
                <a:solidFill>
                  <a:srgbClr val="211E1F"/>
                </a:solidFill>
                <a:latin typeface="Calibri" panose="020F0502020204030204" pitchFamily="34" charset="0"/>
              </a:rPr>
              <a:t>Examples of conflicts of interest: </a:t>
            </a:r>
          </a:p>
          <a:p>
            <a:pPr marL="0" indent="0">
              <a:buNone/>
            </a:pPr>
            <a:r>
              <a:rPr lang="en-US" sz="1800" b="0" i="0" u="none" strike="noStrike" baseline="0" dirty="0">
                <a:solidFill>
                  <a:srgbClr val="211E1F"/>
                </a:solidFill>
                <a:latin typeface="Calibri" panose="020F0502020204030204" pitchFamily="34" charset="0"/>
              </a:rPr>
              <a:t>• Directing contracts to a business in which you have a financial interest. </a:t>
            </a:r>
          </a:p>
          <a:p>
            <a:pPr marL="0" indent="0">
              <a:buNone/>
            </a:pPr>
            <a:r>
              <a:rPr lang="en-US" sz="1800" b="0" i="0" u="none" strike="noStrike" baseline="0" dirty="0">
                <a:solidFill>
                  <a:srgbClr val="211E1F"/>
                </a:solidFill>
                <a:latin typeface="Calibri" panose="020F0502020204030204" pitchFamily="34" charset="0"/>
              </a:rPr>
              <a:t>• Using confidential information for private investments. </a:t>
            </a:r>
          </a:p>
          <a:p>
            <a:pPr marL="0" indent="0">
              <a:buNone/>
            </a:pPr>
            <a:r>
              <a:rPr lang="en-US" sz="1800" b="0" i="0" u="none" strike="noStrike" baseline="0" dirty="0">
                <a:solidFill>
                  <a:srgbClr val="211E1F"/>
                </a:solidFill>
                <a:latin typeface="Calibri" panose="020F0502020204030204" pitchFamily="34" charset="0"/>
              </a:rPr>
              <a:t>• Accepting gifts or favors in exchange for certain regulatory rulings. </a:t>
            </a:r>
          </a:p>
          <a:p>
            <a:pPr marL="0" indent="0">
              <a:buNone/>
            </a:pPr>
            <a:r>
              <a:rPr lang="en-US" sz="1800" b="0" i="0" u="none" strike="noStrike" baseline="0" dirty="0">
                <a:solidFill>
                  <a:srgbClr val="211E1F"/>
                </a:solidFill>
                <a:latin typeface="Calibri" panose="020F0502020204030204" pitchFamily="34" charset="0"/>
              </a:rPr>
              <a:t>• Accepting gifts or favors in exchange for making certain purchases. </a:t>
            </a:r>
          </a:p>
          <a:p>
            <a:pPr marL="0" indent="0">
              <a:buNone/>
            </a:pPr>
            <a:r>
              <a:rPr lang="en-US" sz="1800" b="0" i="0" u="none" strike="noStrike" baseline="0" dirty="0">
                <a:solidFill>
                  <a:srgbClr val="211E1F"/>
                </a:solidFill>
                <a:latin typeface="Calibri" panose="020F0502020204030204" pitchFamily="34" charset="0"/>
              </a:rPr>
              <a:t>• Obtaining personal favors from employees. </a:t>
            </a:r>
          </a:p>
          <a:p>
            <a:pPr marL="0" indent="0">
              <a:buNone/>
            </a:pPr>
            <a:r>
              <a:rPr lang="en-US" sz="1800" b="0" i="0" u="none" strike="noStrike" baseline="0" dirty="0">
                <a:solidFill>
                  <a:srgbClr val="211E1F"/>
                </a:solidFill>
                <a:latin typeface="Calibri" panose="020F0502020204030204" pitchFamily="34" charset="0"/>
              </a:rPr>
              <a:t>• Accepting favors for disclosure of confidential information. </a:t>
            </a:r>
          </a:p>
          <a:p>
            <a:pPr marL="0" indent="0">
              <a:buNone/>
            </a:pPr>
            <a:r>
              <a:rPr lang="en-US" sz="1800" b="0" i="0" u="none" strike="noStrike" baseline="0" dirty="0">
                <a:solidFill>
                  <a:srgbClr val="211E1F"/>
                </a:solidFill>
                <a:latin typeface="Calibri" panose="020F0502020204030204" pitchFamily="34" charset="0"/>
              </a:rPr>
              <a:t>• Engaging in outside employment which assists non-governmental entities in their quests for business. </a:t>
            </a:r>
          </a:p>
          <a:p>
            <a:pPr marL="0" indent="0">
              <a:buNone/>
            </a:pPr>
            <a:r>
              <a:rPr lang="en-US" sz="1800" b="0" i="0" u="none" strike="noStrike" baseline="0" dirty="0">
                <a:solidFill>
                  <a:srgbClr val="211E1F"/>
                </a:solidFill>
                <a:latin typeface="Calibri" panose="020F0502020204030204" pitchFamily="34" charset="0"/>
              </a:rPr>
              <a:t>For additional information on provisions of the state ethics law, visit the Washington State Executive Ethics Board website at </a:t>
            </a:r>
            <a:r>
              <a:rPr lang="en-US" sz="1800" b="0" i="0" u="none" strike="noStrike" baseline="0" dirty="0">
                <a:solidFill>
                  <a:srgbClr val="223E8F"/>
                </a:solidFill>
                <a:latin typeface="Calibri" panose="020F0502020204030204" pitchFamily="34" charset="0"/>
              </a:rPr>
              <a:t>www.ethics.wa.gov/</a:t>
            </a:r>
            <a:r>
              <a:rPr lang="en-US" sz="1800" b="0" i="0" u="none" strike="noStrike" baseline="0" dirty="0">
                <a:solidFill>
                  <a:srgbClr val="211E1F"/>
                </a:solidFill>
                <a:latin typeface="Calibri" panose="020F0502020204030204" pitchFamily="34" charset="0"/>
              </a:rPr>
              <a:t>. </a:t>
            </a:r>
          </a:p>
        </p:txBody>
      </p:sp>
      <p:sp>
        <p:nvSpPr>
          <p:cNvPr id="3" name="Title 2">
            <a:extLst>
              <a:ext uri="{FF2B5EF4-FFF2-40B4-BE49-F238E27FC236}">
                <a16:creationId xmlns:a16="http://schemas.microsoft.com/office/drawing/2014/main" id="{F1A54DF2-1DA9-45BE-AFFF-BDB11CCA8EA3}"/>
              </a:ext>
            </a:extLst>
          </p:cNvPr>
          <p:cNvSpPr>
            <a:spLocks noGrp="1"/>
          </p:cNvSpPr>
          <p:nvPr>
            <p:ph type="title"/>
          </p:nvPr>
        </p:nvSpPr>
        <p:spPr/>
        <p:txBody>
          <a:bodyPr/>
          <a:lstStyle/>
          <a:p>
            <a:r>
              <a:rPr lang="en-US" dirty="0"/>
              <a:t>Ethics and the Appearance of Fairness</a:t>
            </a:r>
          </a:p>
        </p:txBody>
      </p:sp>
      <p:sp>
        <p:nvSpPr>
          <p:cNvPr id="5" name="Footer Placeholder 4">
            <a:extLst>
              <a:ext uri="{FF2B5EF4-FFF2-40B4-BE49-F238E27FC236}">
                <a16:creationId xmlns:a16="http://schemas.microsoft.com/office/drawing/2014/main" id="{63FBDAF5-48CC-40CC-A5EF-966D859C0FAF}"/>
              </a:ext>
            </a:extLst>
          </p:cNvPr>
          <p:cNvSpPr>
            <a:spLocks noGrp="1"/>
          </p:cNvSpPr>
          <p:nvPr>
            <p:ph type="ftr" sz="quarter" idx="17"/>
          </p:nvPr>
        </p:nvSpPr>
        <p:spPr/>
        <p:txBody>
          <a:bodyPr/>
          <a:lstStyle/>
          <a:p>
            <a:r>
              <a:rPr lang="en-US"/>
              <a:t>Veterans Advisory Board - February 8, 2024</a:t>
            </a:r>
            <a:endParaRPr lang="en-US" dirty="0"/>
          </a:p>
        </p:txBody>
      </p:sp>
      <p:sp>
        <p:nvSpPr>
          <p:cNvPr id="6" name="Slide Number Placeholder 5">
            <a:extLst>
              <a:ext uri="{FF2B5EF4-FFF2-40B4-BE49-F238E27FC236}">
                <a16:creationId xmlns:a16="http://schemas.microsoft.com/office/drawing/2014/main" id="{6C78D3DD-A5F1-41DC-9E67-4C98D6EC700A}"/>
              </a:ext>
            </a:extLst>
          </p:cNvPr>
          <p:cNvSpPr>
            <a:spLocks noGrp="1"/>
          </p:cNvSpPr>
          <p:nvPr>
            <p:ph type="sldNum" sz="quarter" idx="18"/>
          </p:nvPr>
        </p:nvSpPr>
        <p:spPr/>
        <p:txBody>
          <a:bodyPr/>
          <a:lstStyle/>
          <a:p>
            <a:fld id="{BD3A08C5-CC68-3947-88A8-A9E34C1A68A7}" type="slidenum">
              <a:rPr lang="en-US" smtClean="0"/>
              <a:pPr/>
              <a:t>11</a:t>
            </a:fld>
            <a:endParaRPr lang="en-US" dirty="0"/>
          </a:p>
        </p:txBody>
      </p:sp>
    </p:spTree>
    <p:extLst>
      <p:ext uri="{BB962C8B-B14F-4D97-AF65-F5344CB8AC3E}">
        <p14:creationId xmlns:p14="http://schemas.microsoft.com/office/powerpoint/2010/main" val="422602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6" y="1237535"/>
            <a:ext cx="7839378" cy="5019574"/>
          </a:xfrm>
        </p:spPr>
        <p:txBody>
          <a:bodyPr>
            <a:normAutofit fontScale="85000" lnSpcReduction="20000"/>
          </a:bodyPr>
          <a:lstStyle/>
          <a:p>
            <a:r>
              <a:rPr lang="en-US" dirty="0"/>
              <a:t>CCVAC </a:t>
            </a:r>
          </a:p>
          <a:p>
            <a:pPr lvl="1"/>
            <a:r>
              <a:rPr lang="en-US" dirty="0"/>
              <a:t>64 Veterans served in December, services totaling $36,017.48</a:t>
            </a:r>
          </a:p>
          <a:p>
            <a:pPr lvl="1"/>
            <a:r>
              <a:rPr lang="en-US" dirty="0"/>
              <a:t>48 men, 16 women, and 0 other Veterans served</a:t>
            </a:r>
          </a:p>
          <a:p>
            <a:pPr lvl="1"/>
            <a:r>
              <a:rPr lang="en-US" dirty="0"/>
              <a:t>8 denials, 0 subject to appeal</a:t>
            </a:r>
          </a:p>
          <a:p>
            <a:pPr lvl="1"/>
            <a:r>
              <a:rPr lang="en-US" dirty="0"/>
              <a:t>596 visits to the center for essentials and food, 696 meals served</a:t>
            </a:r>
          </a:p>
          <a:p>
            <a:pPr lvl="1"/>
            <a:r>
              <a:rPr lang="en-US" dirty="0"/>
              <a:t>900.5 volunteer hours, totaling $22,233 in value</a:t>
            </a:r>
          </a:p>
          <a:p>
            <a:r>
              <a:rPr lang="en-US" dirty="0"/>
              <a:t>Free Clinic</a:t>
            </a:r>
          </a:p>
          <a:p>
            <a:pPr lvl="1"/>
            <a:r>
              <a:rPr lang="en-US" dirty="0"/>
              <a:t>6 veterans served in December. Services totaled $2,954 in value. Billed $3,761.96.</a:t>
            </a:r>
          </a:p>
          <a:p>
            <a:r>
              <a:rPr lang="en-US" dirty="0"/>
              <a:t>WDVA</a:t>
            </a:r>
          </a:p>
          <a:p>
            <a:pPr lvl="1"/>
            <a:r>
              <a:rPr lang="en-US" b="0" dirty="0"/>
              <a:t>Third quarter: 898 claims, 90% “batting average”, $</a:t>
            </a:r>
            <a:r>
              <a:rPr lang="en-US" dirty="0"/>
              <a:t>498,254</a:t>
            </a:r>
            <a:r>
              <a:rPr lang="en-US" b="0" dirty="0"/>
              <a:t> VA payments</a:t>
            </a:r>
          </a:p>
          <a:p>
            <a:r>
              <a:rPr lang="en-US" dirty="0"/>
              <a:t>Fund</a:t>
            </a:r>
          </a:p>
          <a:p>
            <a:pPr lvl="1"/>
            <a:r>
              <a:rPr lang="en-US" dirty="0"/>
              <a:t>December revenue: $</a:t>
            </a:r>
            <a:r>
              <a:rPr lang="en-US" dirty="0">
                <a:latin typeface="ArialMT"/>
              </a:rPr>
              <a:t>23,860.88</a:t>
            </a:r>
            <a:r>
              <a:rPr lang="en-US" dirty="0"/>
              <a:t>; expenditures: $162,103.75; fund balance: $624,961.93</a:t>
            </a:r>
          </a:p>
        </p:txBody>
      </p:sp>
      <p:sp>
        <p:nvSpPr>
          <p:cNvPr id="13" name="Title 12"/>
          <p:cNvSpPr>
            <a:spLocks noGrp="1"/>
          </p:cNvSpPr>
          <p:nvPr>
            <p:ph type="title"/>
          </p:nvPr>
        </p:nvSpPr>
        <p:spPr>
          <a:xfrm>
            <a:off x="721895" y="365130"/>
            <a:ext cx="8145267" cy="673024"/>
          </a:xfrm>
        </p:spPr>
        <p:txBody>
          <a:bodyPr>
            <a:normAutofit fontScale="90000"/>
          </a:bodyPr>
          <a:lstStyle/>
          <a:p>
            <a:r>
              <a:rPr lang="en-US" sz="2800" b="1" dirty="0"/>
              <a:t>Agenda Item V. December 2023 Contractor &amp; Fund Reports</a:t>
            </a:r>
            <a:endParaRPr lang="en-US" b="1" dirty="0"/>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12</a:t>
            </a:fld>
            <a:endParaRPr lang="en-US" dirty="0"/>
          </a:p>
        </p:txBody>
      </p:sp>
      <p:sp>
        <p:nvSpPr>
          <p:cNvPr id="4" name="Date Placeholder 4">
            <a:extLst>
              <a:ext uri="{FF2B5EF4-FFF2-40B4-BE49-F238E27FC236}">
                <a16:creationId xmlns:a16="http://schemas.microsoft.com/office/drawing/2014/main" id="{1879FFFA-DE48-D62B-87B8-4C732FDD7FEE}"/>
              </a:ext>
            </a:extLst>
          </p:cNvPr>
          <p:cNvSpPr txBox="1">
            <a:spLocks/>
          </p:cNvSpPr>
          <p:nvPr/>
        </p:nvSpPr>
        <p:spPr>
          <a:xfrm>
            <a:off x="7750206" y="6459485"/>
            <a:ext cx="803642" cy="365125"/>
          </a:xfrm>
          <a:prstGeom prst="rect">
            <a:avLst/>
          </a:prstGeom>
        </p:spPr>
        <p:txBody>
          <a:bodyPr vert="horz" lIns="91440" tIns="45720" rIns="91440" bIns="45720" rtlCol="0" anchor="ctr"/>
          <a:lstStyle>
            <a:defPPr>
              <a:defRPr lang="en-US"/>
            </a:defPPr>
            <a:lvl1pPr marL="0" algn="r" defTabSz="914400" rtl="0" eaLnBrk="1" latinLnBrk="0" hangingPunct="1">
              <a:defRPr sz="900" b="1" i="0" kern="1200">
                <a:solidFill>
                  <a:srgbClr val="005A5B"/>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t>11/09/2023</a:t>
            </a:r>
            <a:endParaRPr lang="en-US" b="0" dirty="0"/>
          </a:p>
        </p:txBody>
      </p:sp>
    </p:spTree>
    <p:extLst>
      <p:ext uri="{BB962C8B-B14F-4D97-AF65-F5344CB8AC3E}">
        <p14:creationId xmlns:p14="http://schemas.microsoft.com/office/powerpoint/2010/main" val="401423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b="1" dirty="0"/>
              <a:t>Agenda Item VI. CCVAC updates</a:t>
            </a:r>
            <a:endParaRPr lang="en-US" b="1" dirty="0"/>
          </a:p>
        </p:txBody>
      </p:sp>
      <p:sp>
        <p:nvSpPr>
          <p:cNvPr id="6" name="Footer Placeholder 5"/>
          <p:cNvSpPr>
            <a:spLocks noGrp="1"/>
          </p:cNvSpPr>
          <p:nvPr>
            <p:ph type="ftr" sz="quarter" idx="17"/>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13</a:t>
            </a:fld>
            <a:endParaRPr lang="en-US" dirty="0"/>
          </a:p>
        </p:txBody>
      </p:sp>
      <p:pic>
        <p:nvPicPr>
          <p:cNvPr id="2" name="Picture 1">
            <a:extLst>
              <a:ext uri="{FF2B5EF4-FFF2-40B4-BE49-F238E27FC236}">
                <a16:creationId xmlns:a16="http://schemas.microsoft.com/office/drawing/2014/main" id="{CB95D0E0-E867-543E-0DA8-240460FE911F}"/>
              </a:ext>
            </a:extLst>
          </p:cNvPr>
          <p:cNvPicPr>
            <a:picLocks noChangeAspect="1"/>
          </p:cNvPicPr>
          <p:nvPr/>
        </p:nvPicPr>
        <p:blipFill>
          <a:blip r:embed="rId2"/>
          <a:stretch>
            <a:fillRect/>
          </a:stretch>
        </p:blipFill>
        <p:spPr>
          <a:xfrm>
            <a:off x="1249392" y="1697586"/>
            <a:ext cx="6645216" cy="3462828"/>
          </a:xfrm>
          <a:prstGeom prst="rect">
            <a:avLst/>
          </a:prstGeom>
        </p:spPr>
      </p:pic>
    </p:spTree>
    <p:extLst>
      <p:ext uri="{BB962C8B-B14F-4D97-AF65-F5344CB8AC3E}">
        <p14:creationId xmlns:p14="http://schemas.microsoft.com/office/powerpoint/2010/main" val="176117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C0548-BF51-DF45-3A10-CE48E0FA8D8B}"/>
              </a:ext>
            </a:extLst>
          </p:cNvPr>
          <p:cNvSpPr>
            <a:spLocks noGrp="1"/>
          </p:cNvSpPr>
          <p:nvPr>
            <p:ph type="title"/>
          </p:nvPr>
        </p:nvSpPr>
        <p:spPr/>
        <p:txBody>
          <a:bodyPr/>
          <a:lstStyle/>
          <a:p>
            <a:r>
              <a:rPr lang="en-US" sz="2400" b="1" dirty="0"/>
              <a:t>Agenda Item VI. CCVAC updates</a:t>
            </a:r>
            <a:endParaRPr lang="en-US" dirty="0"/>
          </a:p>
        </p:txBody>
      </p:sp>
      <p:sp>
        <p:nvSpPr>
          <p:cNvPr id="4" name="Footer Placeholder 3">
            <a:extLst>
              <a:ext uri="{FF2B5EF4-FFF2-40B4-BE49-F238E27FC236}">
                <a16:creationId xmlns:a16="http://schemas.microsoft.com/office/drawing/2014/main" id="{B1400442-D6FF-ECFD-411F-4F2026AADFFF}"/>
              </a:ext>
            </a:extLst>
          </p:cNvPr>
          <p:cNvSpPr>
            <a:spLocks noGrp="1"/>
          </p:cNvSpPr>
          <p:nvPr>
            <p:ph type="ftr" sz="quarter" idx="17"/>
          </p:nvPr>
        </p:nvSpPr>
        <p:spPr/>
        <p:txBody>
          <a:bodyPr/>
          <a:lstStyle/>
          <a:p>
            <a:r>
              <a:rPr lang="en-US"/>
              <a:t>Veterans Advisory Board - February 8, 2024</a:t>
            </a:r>
            <a:endParaRPr lang="en-US" dirty="0"/>
          </a:p>
        </p:txBody>
      </p:sp>
      <p:sp>
        <p:nvSpPr>
          <p:cNvPr id="5" name="Slide Number Placeholder 4">
            <a:extLst>
              <a:ext uri="{FF2B5EF4-FFF2-40B4-BE49-F238E27FC236}">
                <a16:creationId xmlns:a16="http://schemas.microsoft.com/office/drawing/2014/main" id="{661C0D0B-A8AE-47E4-C4C5-BC8D267BCF3C}"/>
              </a:ext>
            </a:extLst>
          </p:cNvPr>
          <p:cNvSpPr>
            <a:spLocks noGrp="1"/>
          </p:cNvSpPr>
          <p:nvPr>
            <p:ph type="sldNum" sz="quarter" idx="18"/>
          </p:nvPr>
        </p:nvSpPr>
        <p:spPr/>
        <p:txBody>
          <a:bodyPr/>
          <a:lstStyle/>
          <a:p>
            <a:fld id="{BD3A08C5-CC68-3947-88A8-A9E34C1A68A7}" type="slidenum">
              <a:rPr lang="en-US" smtClean="0"/>
              <a:pPr/>
              <a:t>14</a:t>
            </a:fld>
            <a:endParaRPr lang="en-US" dirty="0"/>
          </a:p>
        </p:txBody>
      </p:sp>
      <p:pic>
        <p:nvPicPr>
          <p:cNvPr id="10" name="Picture 9" descr="A close-up of a pair of tickets&#10;&#10;Description automatically generated">
            <a:extLst>
              <a:ext uri="{FF2B5EF4-FFF2-40B4-BE49-F238E27FC236}">
                <a16:creationId xmlns:a16="http://schemas.microsoft.com/office/drawing/2014/main" id="{A5809C1B-B068-5620-CDBE-7C8FF039116F}"/>
              </a:ext>
            </a:extLst>
          </p:cNvPr>
          <p:cNvPicPr>
            <a:picLocks noChangeAspect="1"/>
          </p:cNvPicPr>
          <p:nvPr/>
        </p:nvPicPr>
        <p:blipFill rotWithShape="1">
          <a:blip r:embed="rId2"/>
          <a:srcRect l="1330" t="47520" r="2376" b="2394"/>
          <a:stretch/>
        </p:blipFill>
        <p:spPr>
          <a:xfrm>
            <a:off x="923317" y="1172306"/>
            <a:ext cx="7297366" cy="4911971"/>
          </a:xfrm>
          <a:prstGeom prst="rect">
            <a:avLst/>
          </a:prstGeom>
        </p:spPr>
      </p:pic>
    </p:spTree>
    <p:extLst>
      <p:ext uri="{BB962C8B-B14F-4D97-AF65-F5344CB8AC3E}">
        <p14:creationId xmlns:p14="http://schemas.microsoft.com/office/powerpoint/2010/main" val="295557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b="1" dirty="0"/>
              <a:t>Agenda Items VII. – X. </a:t>
            </a:r>
            <a:endParaRPr lang="en-US" b="1" dirty="0"/>
          </a:p>
        </p:txBody>
      </p:sp>
      <p:sp>
        <p:nvSpPr>
          <p:cNvPr id="6" name="Footer Placeholder 5"/>
          <p:cNvSpPr>
            <a:spLocks noGrp="1"/>
          </p:cNvSpPr>
          <p:nvPr>
            <p:ph type="ftr" sz="quarter" idx="17"/>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15</a:t>
            </a:fld>
            <a:endParaRPr lang="en-US" dirty="0"/>
          </a:p>
        </p:txBody>
      </p:sp>
      <p:sp>
        <p:nvSpPr>
          <p:cNvPr id="2" name="Content Placeholder 1">
            <a:extLst>
              <a:ext uri="{FF2B5EF4-FFF2-40B4-BE49-F238E27FC236}">
                <a16:creationId xmlns:a16="http://schemas.microsoft.com/office/drawing/2014/main" id="{04ACDA1B-907C-40EC-A0EE-453565D8A029}"/>
              </a:ext>
            </a:extLst>
          </p:cNvPr>
          <p:cNvSpPr>
            <a:spLocks noGrp="1"/>
          </p:cNvSpPr>
          <p:nvPr>
            <p:ph idx="1"/>
          </p:nvPr>
        </p:nvSpPr>
        <p:spPr>
          <a:xfrm>
            <a:off x="721896" y="1237534"/>
            <a:ext cx="7098401" cy="4683871"/>
          </a:xfrm>
        </p:spPr>
        <p:txBody>
          <a:bodyPr>
            <a:normAutofit/>
          </a:bodyPr>
          <a:lstStyle/>
          <a:p>
            <a:pPr>
              <a:lnSpc>
                <a:spcPct val="200000"/>
              </a:lnSpc>
            </a:pPr>
            <a:r>
              <a:rPr lang="en-US" dirty="0"/>
              <a:t>Old Business</a:t>
            </a:r>
          </a:p>
          <a:p>
            <a:pPr>
              <a:lnSpc>
                <a:spcPct val="200000"/>
              </a:lnSpc>
            </a:pPr>
            <a:r>
              <a:rPr lang="en-US" dirty="0"/>
              <a:t>New Business</a:t>
            </a:r>
          </a:p>
          <a:p>
            <a:pPr>
              <a:lnSpc>
                <a:spcPct val="200000"/>
              </a:lnSpc>
            </a:pPr>
            <a:r>
              <a:rPr lang="en-US" dirty="0"/>
              <a:t>Open Forum</a:t>
            </a:r>
          </a:p>
          <a:p>
            <a:pPr>
              <a:lnSpc>
                <a:spcPct val="200000"/>
              </a:lnSpc>
            </a:pPr>
            <a:r>
              <a:rPr lang="en-US" dirty="0"/>
              <a:t>Adjourn</a:t>
            </a:r>
            <a:endParaRPr lang="en-US" i="1" dirty="0"/>
          </a:p>
          <a:p>
            <a:pPr marL="0" indent="0">
              <a:lnSpc>
                <a:spcPct val="200000"/>
              </a:lnSpc>
              <a:buNone/>
            </a:pPr>
            <a:r>
              <a:rPr lang="en-US" i="1" dirty="0"/>
              <a:t>Next meeting: March 14, 2024</a:t>
            </a:r>
          </a:p>
          <a:p>
            <a:pPr marL="0" indent="0">
              <a:buNone/>
            </a:pPr>
            <a:endParaRPr lang="en-US" dirty="0"/>
          </a:p>
        </p:txBody>
      </p:sp>
    </p:spTree>
    <p:extLst>
      <p:ext uri="{BB962C8B-B14F-4D97-AF65-F5344CB8AC3E}">
        <p14:creationId xmlns:p14="http://schemas.microsoft.com/office/powerpoint/2010/main" val="413106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2600" b="1" dirty="0"/>
              <a:t>Agenda Item I. Call to Order/Pledge/Invocation/Roll Call</a:t>
            </a:r>
          </a:p>
        </p:txBody>
      </p:sp>
      <p:sp>
        <p:nvSpPr>
          <p:cNvPr id="6" name="Footer Placeholder 5"/>
          <p:cNvSpPr>
            <a:spLocks noGrp="1"/>
          </p:cNvSpPr>
          <p:nvPr>
            <p:ph type="ftr" sz="quarter" idx="17"/>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2</a:t>
            </a:fld>
            <a:endParaRPr lang="en-US" dirty="0"/>
          </a:p>
        </p:txBody>
      </p:sp>
      <p:pic>
        <p:nvPicPr>
          <p:cNvPr id="10" name="Picture 9">
            <a:extLst>
              <a:ext uri="{FF2B5EF4-FFF2-40B4-BE49-F238E27FC236}">
                <a16:creationId xmlns:a16="http://schemas.microsoft.com/office/drawing/2014/main" id="{7B9E59FA-4B3D-4C21-956B-AF69C97075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91953" y="1289958"/>
            <a:ext cx="6960093" cy="4655922"/>
          </a:xfrm>
          <a:prstGeom prst="rect">
            <a:avLst/>
          </a:prstGeom>
        </p:spPr>
      </p:pic>
    </p:spTree>
    <p:extLst>
      <p:ext uri="{BB962C8B-B14F-4D97-AF65-F5344CB8AC3E}">
        <p14:creationId xmlns:p14="http://schemas.microsoft.com/office/powerpoint/2010/main" val="246051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600" b="1" dirty="0"/>
              <a:t>Agenda Item II. Approval of January 11</a:t>
            </a:r>
            <a:r>
              <a:rPr lang="en-US" sz="2600" b="1" baseline="30000" dirty="0"/>
              <a:t>th </a:t>
            </a:r>
            <a:r>
              <a:rPr lang="en-US" sz="2600" b="1" dirty="0"/>
              <a:t>minutes</a:t>
            </a:r>
          </a:p>
        </p:txBody>
      </p:sp>
      <p:sp>
        <p:nvSpPr>
          <p:cNvPr id="6" name="Footer Placeholder 5"/>
          <p:cNvSpPr>
            <a:spLocks noGrp="1"/>
          </p:cNvSpPr>
          <p:nvPr>
            <p:ph type="ftr" sz="quarter" idx="17"/>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8"/>
          </p:nvPr>
        </p:nvSpPr>
        <p:spPr>
          <a:xfrm>
            <a:off x="8577226" y="6459485"/>
            <a:ext cx="428625" cy="365125"/>
          </a:xfrm>
        </p:spPr>
        <p:txBody>
          <a:bodyPr/>
          <a:lstStyle/>
          <a:p>
            <a:fld id="{BD3A08C5-CC68-3947-88A8-A9E34C1A68A7}" type="slidenum">
              <a:rPr lang="en-US" smtClean="0"/>
              <a:pPr/>
              <a:t>3</a:t>
            </a:fld>
            <a:endParaRPr lang="en-US" dirty="0"/>
          </a:p>
        </p:txBody>
      </p:sp>
      <p:pic>
        <p:nvPicPr>
          <p:cNvPr id="3" name="Picture 2" descr="A close-up of a document&#10;&#10;Description automatically generated">
            <a:extLst>
              <a:ext uri="{FF2B5EF4-FFF2-40B4-BE49-F238E27FC236}">
                <a16:creationId xmlns:a16="http://schemas.microsoft.com/office/drawing/2014/main" id="{FC90D407-2D45-7F89-B57F-BB28EC9EBB8F}"/>
              </a:ext>
            </a:extLst>
          </p:cNvPr>
          <p:cNvPicPr>
            <a:picLocks noChangeAspect="1"/>
          </p:cNvPicPr>
          <p:nvPr/>
        </p:nvPicPr>
        <p:blipFill>
          <a:blip r:embed="rId2"/>
          <a:stretch>
            <a:fillRect/>
          </a:stretch>
        </p:blipFill>
        <p:spPr>
          <a:xfrm>
            <a:off x="860904" y="1180952"/>
            <a:ext cx="3820857" cy="4944639"/>
          </a:xfrm>
          <a:prstGeom prst="rect">
            <a:avLst/>
          </a:prstGeom>
        </p:spPr>
      </p:pic>
      <p:pic>
        <p:nvPicPr>
          <p:cNvPr id="5" name="Picture 4" descr="A close-up of a document&#10;&#10;Description automatically generated">
            <a:extLst>
              <a:ext uri="{FF2B5EF4-FFF2-40B4-BE49-F238E27FC236}">
                <a16:creationId xmlns:a16="http://schemas.microsoft.com/office/drawing/2014/main" id="{E78B7C89-5325-8E1A-0E76-A8B2D18C11E5}"/>
              </a:ext>
            </a:extLst>
          </p:cNvPr>
          <p:cNvPicPr>
            <a:picLocks noChangeAspect="1"/>
          </p:cNvPicPr>
          <p:nvPr/>
        </p:nvPicPr>
        <p:blipFill>
          <a:blip r:embed="rId3"/>
          <a:stretch>
            <a:fillRect/>
          </a:stretch>
        </p:blipFill>
        <p:spPr>
          <a:xfrm>
            <a:off x="4500166" y="1180953"/>
            <a:ext cx="3820857" cy="4944638"/>
          </a:xfrm>
          <a:prstGeom prst="rect">
            <a:avLst/>
          </a:prstGeom>
        </p:spPr>
      </p:pic>
    </p:spTree>
    <p:extLst>
      <p:ext uri="{BB962C8B-B14F-4D97-AF65-F5344CB8AC3E}">
        <p14:creationId xmlns:p14="http://schemas.microsoft.com/office/powerpoint/2010/main" val="125958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800" b="1" dirty="0"/>
              <a:t>Agenda Item III. Committee Reports</a:t>
            </a:r>
            <a:endParaRPr lang="en-US" b="1" dirty="0"/>
          </a:p>
        </p:txBody>
      </p:sp>
      <p:sp>
        <p:nvSpPr>
          <p:cNvPr id="6" name="Footer Placeholder 5"/>
          <p:cNvSpPr>
            <a:spLocks noGrp="1"/>
          </p:cNvSpPr>
          <p:nvPr>
            <p:ph type="ftr" sz="quarter" idx="15"/>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6"/>
          </p:nvPr>
        </p:nvSpPr>
        <p:spPr/>
        <p:txBody>
          <a:bodyPr/>
          <a:lstStyle/>
          <a:p>
            <a:fld id="{BD3A08C5-CC68-3947-88A8-A9E34C1A68A7}" type="slidenum">
              <a:rPr lang="en-US" smtClean="0"/>
              <a:pPr/>
              <a:t>4</a:t>
            </a:fld>
            <a:endParaRPr lang="en-US" dirty="0"/>
          </a:p>
        </p:txBody>
      </p:sp>
      <p:sp>
        <p:nvSpPr>
          <p:cNvPr id="2" name="TextBox 1">
            <a:extLst>
              <a:ext uri="{FF2B5EF4-FFF2-40B4-BE49-F238E27FC236}">
                <a16:creationId xmlns:a16="http://schemas.microsoft.com/office/drawing/2014/main" id="{FDA5FDF5-0B5C-4DC1-9A69-C8208C29DFE1}"/>
              </a:ext>
            </a:extLst>
          </p:cNvPr>
          <p:cNvSpPr txBox="1"/>
          <p:nvPr/>
        </p:nvSpPr>
        <p:spPr>
          <a:xfrm flipH="1">
            <a:off x="2201922" y="1905506"/>
            <a:ext cx="5897980" cy="3046988"/>
          </a:xfrm>
          <a:prstGeom prst="rect">
            <a:avLst/>
          </a:prstGeom>
          <a:noFill/>
        </p:spPr>
        <p:txBody>
          <a:bodyPr wrap="square" rtlCol="0">
            <a:spAutoFit/>
          </a:bodyPr>
          <a:lstStyle/>
          <a:p>
            <a:r>
              <a:rPr lang="en-US" sz="2400" b="1" dirty="0"/>
              <a:t>Appeals </a:t>
            </a:r>
            <a:r>
              <a:rPr lang="en-US" sz="2400" dirty="0"/>
              <a:t>– Gene Couture </a:t>
            </a:r>
          </a:p>
          <a:p>
            <a:endParaRPr lang="en-US" sz="2400" dirty="0"/>
          </a:p>
          <a:p>
            <a:endParaRPr lang="en-US" sz="2400" b="1" dirty="0"/>
          </a:p>
          <a:p>
            <a:r>
              <a:rPr lang="en-US" sz="2400" b="1" dirty="0"/>
              <a:t>Policies and Procedures </a:t>
            </a:r>
            <a:r>
              <a:rPr lang="en-US" sz="2400" dirty="0"/>
              <a:t>– Kelly Jones</a:t>
            </a:r>
          </a:p>
          <a:p>
            <a:endParaRPr lang="en-US" sz="2400" dirty="0"/>
          </a:p>
          <a:p>
            <a:endParaRPr lang="en-US" sz="2400" dirty="0"/>
          </a:p>
          <a:p>
            <a:r>
              <a:rPr lang="en-US" sz="2400" b="1" dirty="0"/>
              <a:t>Nominations</a:t>
            </a:r>
            <a:r>
              <a:rPr lang="en-US" sz="2400" dirty="0"/>
              <a:t> – Bruce Maas</a:t>
            </a:r>
          </a:p>
          <a:p>
            <a:endParaRPr lang="en-US" sz="2400" dirty="0"/>
          </a:p>
        </p:txBody>
      </p:sp>
      <p:sp>
        <p:nvSpPr>
          <p:cNvPr id="3" name="Arrow: Right 2">
            <a:extLst>
              <a:ext uri="{FF2B5EF4-FFF2-40B4-BE49-F238E27FC236}">
                <a16:creationId xmlns:a16="http://schemas.microsoft.com/office/drawing/2014/main" id="{462835CB-EB5D-4B80-1007-4BE07DF3A12D}"/>
              </a:ext>
            </a:extLst>
          </p:cNvPr>
          <p:cNvSpPr/>
          <p:nvPr/>
        </p:nvSpPr>
        <p:spPr>
          <a:xfrm>
            <a:off x="1133475" y="1915031"/>
            <a:ext cx="978408" cy="484632"/>
          </a:xfrm>
          <a:prstGeom prst="rightArrow">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0314D918-C4BD-711A-5790-4E56EA2D674E}"/>
              </a:ext>
            </a:extLst>
          </p:cNvPr>
          <p:cNvSpPr/>
          <p:nvPr/>
        </p:nvSpPr>
        <p:spPr>
          <a:xfrm>
            <a:off x="1133475" y="2980956"/>
            <a:ext cx="978408" cy="484632"/>
          </a:xfrm>
          <a:prstGeom prst="rightArrow">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43D1693-97F4-D508-AA9B-290DC879005A}"/>
              </a:ext>
            </a:extLst>
          </p:cNvPr>
          <p:cNvSpPr/>
          <p:nvPr/>
        </p:nvSpPr>
        <p:spPr>
          <a:xfrm>
            <a:off x="1133475" y="4102294"/>
            <a:ext cx="978408" cy="484632"/>
          </a:xfrm>
          <a:prstGeom prst="rightArrow">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82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7" y="1237535"/>
            <a:ext cx="7700210" cy="4744165"/>
          </a:xfrm>
        </p:spPr>
        <p:txBody>
          <a:bodyPr>
            <a:noAutofit/>
          </a:bodyPr>
          <a:lstStyle/>
          <a:p>
            <a:pPr marL="0" indent="0">
              <a:buNone/>
            </a:pPr>
            <a:r>
              <a:rPr lang="en-US" sz="2400" b="1" i="0" u="none" strike="noStrike" baseline="0" dirty="0">
                <a:solidFill>
                  <a:srgbClr val="211E1F"/>
                </a:solidFill>
                <a:latin typeface="Calibri" panose="020F0502020204030204" pitchFamily="34" charset="0"/>
              </a:rPr>
              <a:t>The Advisory Role </a:t>
            </a:r>
            <a:endParaRPr lang="en-US" sz="2400" b="0" i="0" u="none" strike="noStrike" baseline="0" dirty="0">
              <a:solidFill>
                <a:srgbClr val="211E1F"/>
              </a:solidFill>
              <a:latin typeface="Calibri" panose="020F0502020204030204" pitchFamily="34" charset="0"/>
            </a:endParaRPr>
          </a:p>
          <a:p>
            <a:pPr marL="0" indent="0">
              <a:buNone/>
            </a:pPr>
            <a:r>
              <a:rPr lang="en-US" sz="2000" b="0" i="0" u="none" strike="noStrike" baseline="0" dirty="0">
                <a:solidFill>
                  <a:srgbClr val="211E1F"/>
                </a:solidFill>
                <a:latin typeface="Calibri" panose="020F0502020204030204" pitchFamily="34" charset="0"/>
              </a:rPr>
              <a:t>Members of advisory boards provide an important link between the public and agencies, and the Clark County Council. The information that members provide about community needs and opinions can have a profound effect on policies and lead to better service. Advisory board members play a very special role in creating recommendations for Veteran services in Clark County. </a:t>
            </a:r>
            <a:endParaRPr lang="en-US" sz="2000" dirty="0">
              <a:latin typeface="Calibri" panose="020F0502020204030204" pitchFamily="34" charset="0"/>
              <a:cs typeface="Calibri" panose="020F0502020204030204" pitchFamily="34" charset="0"/>
            </a:endParaRPr>
          </a:p>
        </p:txBody>
      </p:sp>
      <p:sp>
        <p:nvSpPr>
          <p:cNvPr id="13" name="Title 12"/>
          <p:cNvSpPr>
            <a:spLocks noGrp="1"/>
          </p:cNvSpPr>
          <p:nvPr>
            <p:ph type="title"/>
          </p:nvPr>
        </p:nvSpPr>
        <p:spPr/>
        <p:txBody>
          <a:bodyPr>
            <a:normAutofit/>
          </a:bodyPr>
          <a:lstStyle/>
          <a:p>
            <a:r>
              <a:rPr lang="en-US" sz="2800" b="1" dirty="0"/>
              <a:t>Agenda Item IV. Roles and Responsibilities</a:t>
            </a:r>
            <a:endParaRPr lang="en-US" b="1" dirty="0"/>
          </a:p>
        </p:txBody>
      </p:sp>
      <p:sp>
        <p:nvSpPr>
          <p:cNvPr id="6" name="Footer Placeholder 5"/>
          <p:cNvSpPr>
            <a:spLocks noGrp="1"/>
          </p:cNvSpPr>
          <p:nvPr>
            <p:ph type="ftr" sz="quarter" idx="17"/>
          </p:nvPr>
        </p:nvSpPr>
        <p:spPr/>
        <p:txBody>
          <a:bodyPr/>
          <a:lstStyle/>
          <a:p>
            <a:r>
              <a:rPr lang="en-US"/>
              <a:t>Veterans Advisory Board - February 8, 2024</a:t>
            </a:r>
            <a:endParaRPr lang="en-US" dirty="0"/>
          </a:p>
        </p:txBody>
      </p:sp>
      <p:sp>
        <p:nvSpPr>
          <p:cNvPr id="7" name="Slide Number Placeholder 6"/>
          <p:cNvSpPr>
            <a:spLocks noGrp="1"/>
          </p:cNvSpPr>
          <p:nvPr>
            <p:ph type="sldNum" sz="quarter" idx="18"/>
          </p:nvPr>
        </p:nvSpPr>
        <p:spPr/>
        <p:txBody>
          <a:bodyPr/>
          <a:lstStyle/>
          <a:p>
            <a:fld id="{BD3A08C5-CC68-3947-88A8-A9E34C1A68A7}" type="slidenum">
              <a:rPr lang="en-US" smtClean="0"/>
              <a:pPr/>
              <a:t>5</a:t>
            </a:fld>
            <a:endParaRPr lang="en-US" dirty="0"/>
          </a:p>
        </p:txBody>
      </p:sp>
      <p:sp>
        <p:nvSpPr>
          <p:cNvPr id="3" name="Rectangle 2">
            <a:extLst>
              <a:ext uri="{FF2B5EF4-FFF2-40B4-BE49-F238E27FC236}">
                <a16:creationId xmlns:a16="http://schemas.microsoft.com/office/drawing/2014/main" id="{67667ADA-5D48-44F0-B3D1-F2B7A8E5DFDF}"/>
              </a:ext>
            </a:extLst>
          </p:cNvPr>
          <p:cNvSpPr/>
          <p:nvPr/>
        </p:nvSpPr>
        <p:spPr>
          <a:xfrm>
            <a:off x="1126329" y="1780896"/>
            <a:ext cx="5143842" cy="338554"/>
          </a:xfrm>
          <a:prstGeom prst="rect">
            <a:avLst/>
          </a:prstGeom>
        </p:spPr>
        <p:txBody>
          <a:bodyPr wrap="square">
            <a:spAutoFit/>
          </a:bodyPr>
          <a:lstStyle/>
          <a:p>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785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705324-0EE5-4A0D-AFC3-1A33C8A9C49D}"/>
              </a:ext>
            </a:extLst>
          </p:cNvPr>
          <p:cNvSpPr>
            <a:spLocks noGrp="1"/>
          </p:cNvSpPr>
          <p:nvPr>
            <p:ph idx="1"/>
          </p:nvPr>
        </p:nvSpPr>
        <p:spPr>
          <a:xfrm>
            <a:off x="721897" y="1237534"/>
            <a:ext cx="7700210" cy="4746015"/>
          </a:xfrm>
        </p:spPr>
        <p:txBody>
          <a:bodyPr>
            <a:normAutofit lnSpcReduction="10000"/>
          </a:bodyPr>
          <a:lstStyle/>
          <a:p>
            <a:pPr marL="0" indent="0">
              <a:buNone/>
            </a:pPr>
            <a:r>
              <a:rPr lang="en-US" sz="2400" b="0" dirty="0">
                <a:solidFill>
                  <a:srgbClr val="211E1F"/>
                </a:solidFill>
                <a:latin typeface="Calibri" panose="020F0502020204030204" pitchFamily="34" charset="0"/>
              </a:rPr>
              <a:t>Members of the Veterans Advisory Board are </a:t>
            </a:r>
            <a:r>
              <a:rPr lang="en-US" sz="2400" b="0" i="0" u="none" strike="noStrike" baseline="0" dirty="0">
                <a:solidFill>
                  <a:srgbClr val="211E1F"/>
                </a:solidFill>
                <a:latin typeface="Calibri" panose="020F0502020204030204" pitchFamily="34" charset="0"/>
              </a:rPr>
              <a:t>expected to: </a:t>
            </a:r>
          </a:p>
          <a:p>
            <a:r>
              <a:rPr lang="en-US" sz="2000" b="0" i="0" u="none" strike="noStrike" baseline="0" dirty="0">
                <a:solidFill>
                  <a:srgbClr val="211E1F"/>
                </a:solidFill>
                <a:latin typeface="Calibri" panose="020F0502020204030204" pitchFamily="34" charset="0"/>
              </a:rPr>
              <a:t>Interpret and communicate community opinions, attitudes, and needs to Clark County Community Services and the Clark County Council. </a:t>
            </a:r>
          </a:p>
          <a:p>
            <a:r>
              <a:rPr lang="en-US" sz="2000" b="0" i="0" u="none" strike="noStrike" baseline="0" dirty="0">
                <a:solidFill>
                  <a:srgbClr val="211E1F"/>
                </a:solidFill>
                <a:latin typeface="Calibri" panose="020F0502020204030204" pitchFamily="34" charset="0"/>
              </a:rPr>
              <a:t>Study programs and services and analyze issues and needs. </a:t>
            </a:r>
          </a:p>
          <a:p>
            <a:r>
              <a:rPr lang="en-US" sz="2000" b="0" i="0" u="none" strike="noStrike" baseline="0" dirty="0">
                <a:solidFill>
                  <a:srgbClr val="211E1F"/>
                </a:solidFill>
                <a:latin typeface="Calibri" panose="020F0502020204030204" pitchFamily="34" charset="0"/>
              </a:rPr>
              <a:t>Offer proposals and recommend changes in programs, policies, and standards. </a:t>
            </a:r>
          </a:p>
          <a:p>
            <a:r>
              <a:rPr lang="en-US" sz="2000" b="0" i="0" u="none" strike="noStrike" baseline="0" dirty="0">
                <a:solidFill>
                  <a:srgbClr val="211E1F"/>
                </a:solidFill>
                <a:latin typeface="Calibri" panose="020F0502020204030204" pitchFamily="34" charset="0"/>
              </a:rPr>
              <a:t>Provide the public with information on county policies, programs, and budgets. </a:t>
            </a:r>
          </a:p>
          <a:p>
            <a:r>
              <a:rPr lang="en-US" sz="2000" b="0" dirty="0">
                <a:solidFill>
                  <a:srgbClr val="211E1F"/>
                </a:solidFill>
                <a:latin typeface="Calibri" panose="020F0502020204030204" pitchFamily="34" charset="0"/>
              </a:rPr>
              <a:t>Remain knowledgeable about board policies and changes.</a:t>
            </a:r>
          </a:p>
          <a:p>
            <a:r>
              <a:rPr lang="en-US" sz="2000" b="0" i="0" u="none" strike="noStrike" baseline="0" dirty="0">
                <a:solidFill>
                  <a:srgbClr val="211E1F"/>
                </a:solidFill>
                <a:latin typeface="Calibri" panose="020F0502020204030204" pitchFamily="34" charset="0"/>
              </a:rPr>
              <a:t>Stay up-to-date on issues, legislative activity, and statutes affecting the board</a:t>
            </a:r>
          </a:p>
        </p:txBody>
      </p:sp>
      <p:sp>
        <p:nvSpPr>
          <p:cNvPr id="3" name="Title 2">
            <a:extLst>
              <a:ext uri="{FF2B5EF4-FFF2-40B4-BE49-F238E27FC236}">
                <a16:creationId xmlns:a16="http://schemas.microsoft.com/office/drawing/2014/main" id="{0DEBECF8-D674-4D57-AD54-00C851FAD799}"/>
              </a:ext>
            </a:extLst>
          </p:cNvPr>
          <p:cNvSpPr>
            <a:spLocks noGrp="1"/>
          </p:cNvSpPr>
          <p:nvPr>
            <p:ph type="title"/>
          </p:nvPr>
        </p:nvSpPr>
        <p:spPr/>
        <p:txBody>
          <a:bodyPr/>
          <a:lstStyle/>
          <a:p>
            <a:r>
              <a:rPr lang="en-US" dirty="0"/>
              <a:t>Expectations</a:t>
            </a:r>
          </a:p>
        </p:txBody>
      </p:sp>
      <p:sp>
        <p:nvSpPr>
          <p:cNvPr id="5" name="Footer Placeholder 4">
            <a:extLst>
              <a:ext uri="{FF2B5EF4-FFF2-40B4-BE49-F238E27FC236}">
                <a16:creationId xmlns:a16="http://schemas.microsoft.com/office/drawing/2014/main" id="{E253EA37-CB5C-44A7-8CCB-4D5A9FC4DB2A}"/>
              </a:ext>
            </a:extLst>
          </p:cNvPr>
          <p:cNvSpPr>
            <a:spLocks noGrp="1"/>
          </p:cNvSpPr>
          <p:nvPr>
            <p:ph type="ftr" sz="quarter" idx="17"/>
          </p:nvPr>
        </p:nvSpPr>
        <p:spPr>
          <a:xfrm>
            <a:off x="2288006" y="6459485"/>
            <a:ext cx="5736698" cy="365125"/>
          </a:xfrm>
        </p:spPr>
        <p:txBody>
          <a:bodyPr/>
          <a:lstStyle/>
          <a:p>
            <a:r>
              <a:rPr lang="en-US"/>
              <a:t>Veterans Advisory Board - February 8, 2024</a:t>
            </a:r>
            <a:endParaRPr lang="en-US" dirty="0"/>
          </a:p>
        </p:txBody>
      </p:sp>
      <p:sp>
        <p:nvSpPr>
          <p:cNvPr id="6" name="Slide Number Placeholder 5">
            <a:extLst>
              <a:ext uri="{FF2B5EF4-FFF2-40B4-BE49-F238E27FC236}">
                <a16:creationId xmlns:a16="http://schemas.microsoft.com/office/drawing/2014/main" id="{40D21B2E-AB61-41EC-BC70-106C7A04FDE7}"/>
              </a:ext>
            </a:extLst>
          </p:cNvPr>
          <p:cNvSpPr>
            <a:spLocks noGrp="1"/>
          </p:cNvSpPr>
          <p:nvPr>
            <p:ph type="sldNum" sz="quarter" idx="18"/>
          </p:nvPr>
        </p:nvSpPr>
        <p:spPr/>
        <p:txBody>
          <a:bodyPr/>
          <a:lstStyle/>
          <a:p>
            <a:fld id="{BD3A08C5-CC68-3947-88A8-A9E34C1A68A7}" type="slidenum">
              <a:rPr lang="en-US" smtClean="0"/>
              <a:pPr/>
              <a:t>6</a:t>
            </a:fld>
            <a:endParaRPr lang="en-US" dirty="0"/>
          </a:p>
        </p:txBody>
      </p:sp>
    </p:spTree>
    <p:extLst>
      <p:ext uri="{BB962C8B-B14F-4D97-AF65-F5344CB8AC3E}">
        <p14:creationId xmlns:p14="http://schemas.microsoft.com/office/powerpoint/2010/main" val="245438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37EDD-1761-7B42-F205-3991FE9C509E}"/>
              </a:ext>
            </a:extLst>
          </p:cNvPr>
          <p:cNvSpPr>
            <a:spLocks noGrp="1"/>
          </p:cNvSpPr>
          <p:nvPr>
            <p:ph idx="1"/>
          </p:nvPr>
        </p:nvSpPr>
        <p:spPr>
          <a:xfrm>
            <a:off x="721896" y="1237535"/>
            <a:ext cx="7765155" cy="4494671"/>
          </a:xfrm>
        </p:spPr>
        <p:txBody>
          <a:bodyPr/>
          <a:lstStyle/>
          <a:p>
            <a:r>
              <a:rPr lang="en-US" sz="2000" b="0" dirty="0"/>
              <a:t>Veterans Advisory Board members support and counsel staff and make important recommendations about policy. They do not administer policy, programs, or services. When presenting recommendations, it is essential that board members keep the following in mind:</a:t>
            </a:r>
          </a:p>
          <a:p>
            <a:pPr lvl="1"/>
            <a:r>
              <a:rPr lang="en-US" b="0" dirty="0"/>
              <a:t>Ideas should be expressed in clear and concise language.</a:t>
            </a:r>
          </a:p>
          <a:p>
            <a:pPr lvl="1"/>
            <a:r>
              <a:rPr lang="en-US" b="0" dirty="0"/>
              <a:t>Proposed solutions should be viable and cost-effective.</a:t>
            </a:r>
          </a:p>
          <a:p>
            <a:pPr lvl="1"/>
            <a:r>
              <a:rPr lang="en-US" b="0" dirty="0"/>
              <a:t>Recommendations should identify reasons for the changes suggested.</a:t>
            </a:r>
          </a:p>
          <a:p>
            <a:pPr lvl="1"/>
            <a:r>
              <a:rPr lang="en-US" b="0" dirty="0"/>
              <a:t>Advice should reflect the views of a consensus or a majority of board members.</a:t>
            </a:r>
          </a:p>
        </p:txBody>
      </p:sp>
      <p:sp>
        <p:nvSpPr>
          <p:cNvPr id="3" name="Title 2">
            <a:extLst>
              <a:ext uri="{FF2B5EF4-FFF2-40B4-BE49-F238E27FC236}">
                <a16:creationId xmlns:a16="http://schemas.microsoft.com/office/drawing/2014/main" id="{52A4EB7B-631E-A4B7-6BD2-DC03E8982B07}"/>
              </a:ext>
            </a:extLst>
          </p:cNvPr>
          <p:cNvSpPr>
            <a:spLocks noGrp="1"/>
          </p:cNvSpPr>
          <p:nvPr>
            <p:ph type="title"/>
          </p:nvPr>
        </p:nvSpPr>
        <p:spPr/>
        <p:txBody>
          <a:bodyPr/>
          <a:lstStyle/>
          <a:p>
            <a:r>
              <a:rPr lang="en-US" dirty="0"/>
              <a:t>Expectations</a:t>
            </a:r>
          </a:p>
        </p:txBody>
      </p:sp>
      <p:sp>
        <p:nvSpPr>
          <p:cNvPr id="4" name="Footer Placeholder 3">
            <a:extLst>
              <a:ext uri="{FF2B5EF4-FFF2-40B4-BE49-F238E27FC236}">
                <a16:creationId xmlns:a16="http://schemas.microsoft.com/office/drawing/2014/main" id="{30C5AEF9-0F12-F1F4-4A8F-C4E696B4E324}"/>
              </a:ext>
            </a:extLst>
          </p:cNvPr>
          <p:cNvSpPr>
            <a:spLocks noGrp="1"/>
          </p:cNvSpPr>
          <p:nvPr>
            <p:ph type="ftr" sz="quarter" idx="17"/>
          </p:nvPr>
        </p:nvSpPr>
        <p:spPr/>
        <p:txBody>
          <a:bodyPr/>
          <a:lstStyle/>
          <a:p>
            <a:r>
              <a:rPr lang="en-US"/>
              <a:t>Veterans Advisory Board - February 8, 2024</a:t>
            </a:r>
            <a:endParaRPr lang="en-US" dirty="0"/>
          </a:p>
        </p:txBody>
      </p:sp>
      <p:sp>
        <p:nvSpPr>
          <p:cNvPr id="5" name="Slide Number Placeholder 4">
            <a:extLst>
              <a:ext uri="{FF2B5EF4-FFF2-40B4-BE49-F238E27FC236}">
                <a16:creationId xmlns:a16="http://schemas.microsoft.com/office/drawing/2014/main" id="{D24BFCF4-41CB-D868-0855-81626ED5525C}"/>
              </a:ext>
            </a:extLst>
          </p:cNvPr>
          <p:cNvSpPr>
            <a:spLocks noGrp="1"/>
          </p:cNvSpPr>
          <p:nvPr>
            <p:ph type="sldNum" sz="quarter" idx="18"/>
          </p:nvPr>
        </p:nvSpPr>
        <p:spPr/>
        <p:txBody>
          <a:bodyPr/>
          <a:lstStyle/>
          <a:p>
            <a:fld id="{BD3A08C5-CC68-3947-88A8-A9E34C1A68A7}" type="slidenum">
              <a:rPr lang="en-US" smtClean="0"/>
              <a:pPr/>
              <a:t>7</a:t>
            </a:fld>
            <a:endParaRPr lang="en-US" dirty="0"/>
          </a:p>
        </p:txBody>
      </p:sp>
    </p:spTree>
    <p:extLst>
      <p:ext uri="{BB962C8B-B14F-4D97-AF65-F5344CB8AC3E}">
        <p14:creationId xmlns:p14="http://schemas.microsoft.com/office/powerpoint/2010/main" val="222953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306-0177-44DB-939A-DE85ACAB443D}"/>
              </a:ext>
            </a:extLst>
          </p:cNvPr>
          <p:cNvSpPr>
            <a:spLocks noGrp="1"/>
          </p:cNvSpPr>
          <p:nvPr>
            <p:ph idx="1"/>
          </p:nvPr>
        </p:nvSpPr>
        <p:spPr>
          <a:xfrm>
            <a:off x="721896" y="1137557"/>
            <a:ext cx="7700209" cy="4914901"/>
          </a:xfrm>
        </p:spPr>
        <p:txBody>
          <a:bodyPr>
            <a:normAutofit fontScale="77500" lnSpcReduction="20000"/>
          </a:bodyPr>
          <a:lstStyle/>
          <a:p>
            <a:r>
              <a:rPr lang="en-US" b="0" dirty="0"/>
              <a:t>Attend all board meetings.</a:t>
            </a:r>
          </a:p>
          <a:p>
            <a:r>
              <a:rPr lang="en-US" b="0" dirty="0"/>
              <a:t>Are well prepared for meetings.</a:t>
            </a:r>
          </a:p>
          <a:p>
            <a:r>
              <a:rPr lang="en-US" b="0" dirty="0"/>
              <a:t>Recognize that serving the public interest is the top priority.</a:t>
            </a:r>
          </a:p>
          <a:p>
            <a:r>
              <a:rPr lang="en-US" b="0" dirty="0"/>
              <a:t>Recognize that the board must operate in an open and public manner.</a:t>
            </a:r>
          </a:p>
          <a:p>
            <a:r>
              <a:rPr lang="en-US" b="0" dirty="0"/>
              <a:t>Are knowledgeable about the issues affecting the board.</a:t>
            </a:r>
          </a:p>
          <a:p>
            <a:r>
              <a:rPr lang="en-US" b="0" dirty="0"/>
              <a:t>Examine all available evidence before making a judgment.</a:t>
            </a:r>
          </a:p>
          <a:p>
            <a:r>
              <a:rPr lang="en-US" b="0" dirty="0"/>
              <a:t>Communicate well and participate in group discussions.</a:t>
            </a:r>
          </a:p>
          <a:p>
            <a:r>
              <a:rPr lang="en-US" b="0" dirty="0"/>
              <a:t>Are aware that authority to act is granted to the board as a whole, not to individual members.</a:t>
            </a:r>
          </a:p>
          <a:p>
            <a:r>
              <a:rPr lang="en-US" b="0" dirty="0"/>
              <a:t>Exhibit a willingness to work with the group in making decisions.</a:t>
            </a:r>
          </a:p>
          <a:p>
            <a:r>
              <a:rPr lang="en-US" b="0" dirty="0"/>
              <a:t>Recognize that compromise may be necessary to reach consensus.</a:t>
            </a:r>
          </a:p>
          <a:p>
            <a:r>
              <a:rPr lang="en-US" b="0" dirty="0"/>
              <a:t>Do not let personal feelings toward other board members or staff interfere with their judgment.</a:t>
            </a:r>
          </a:p>
        </p:txBody>
      </p:sp>
      <p:sp>
        <p:nvSpPr>
          <p:cNvPr id="3" name="Title 2">
            <a:extLst>
              <a:ext uri="{FF2B5EF4-FFF2-40B4-BE49-F238E27FC236}">
                <a16:creationId xmlns:a16="http://schemas.microsoft.com/office/drawing/2014/main" id="{447E9636-6EB7-48A5-8679-1134C0AFDEAC}"/>
              </a:ext>
            </a:extLst>
          </p:cNvPr>
          <p:cNvSpPr>
            <a:spLocks noGrp="1"/>
          </p:cNvSpPr>
          <p:nvPr>
            <p:ph type="title"/>
          </p:nvPr>
        </p:nvSpPr>
        <p:spPr/>
        <p:txBody>
          <a:bodyPr/>
          <a:lstStyle/>
          <a:p>
            <a:r>
              <a:rPr lang="en-US" dirty="0"/>
              <a:t>Effective Board Members…</a:t>
            </a:r>
          </a:p>
        </p:txBody>
      </p:sp>
      <p:sp>
        <p:nvSpPr>
          <p:cNvPr id="5" name="Footer Placeholder 4">
            <a:extLst>
              <a:ext uri="{FF2B5EF4-FFF2-40B4-BE49-F238E27FC236}">
                <a16:creationId xmlns:a16="http://schemas.microsoft.com/office/drawing/2014/main" id="{3B294C6C-92D9-40A0-BEAC-561335A6BC8F}"/>
              </a:ext>
            </a:extLst>
          </p:cNvPr>
          <p:cNvSpPr>
            <a:spLocks noGrp="1"/>
          </p:cNvSpPr>
          <p:nvPr>
            <p:ph type="ftr" sz="quarter" idx="17"/>
          </p:nvPr>
        </p:nvSpPr>
        <p:spPr/>
        <p:txBody>
          <a:bodyPr/>
          <a:lstStyle/>
          <a:p>
            <a:r>
              <a:rPr lang="en-US"/>
              <a:t>Veterans Advisory Board - February 8, 2024</a:t>
            </a:r>
            <a:endParaRPr lang="en-US" dirty="0"/>
          </a:p>
        </p:txBody>
      </p:sp>
      <p:sp>
        <p:nvSpPr>
          <p:cNvPr id="6" name="Slide Number Placeholder 5">
            <a:extLst>
              <a:ext uri="{FF2B5EF4-FFF2-40B4-BE49-F238E27FC236}">
                <a16:creationId xmlns:a16="http://schemas.microsoft.com/office/drawing/2014/main" id="{EB56054D-F818-4D07-B258-D30EB83E41F3}"/>
              </a:ext>
            </a:extLst>
          </p:cNvPr>
          <p:cNvSpPr>
            <a:spLocks noGrp="1"/>
          </p:cNvSpPr>
          <p:nvPr>
            <p:ph type="sldNum" sz="quarter" idx="18"/>
          </p:nvPr>
        </p:nvSpPr>
        <p:spPr/>
        <p:txBody>
          <a:bodyPr/>
          <a:lstStyle/>
          <a:p>
            <a:fld id="{BD3A08C5-CC68-3947-88A8-A9E34C1A68A7}" type="slidenum">
              <a:rPr lang="en-US" smtClean="0"/>
              <a:pPr/>
              <a:t>8</a:t>
            </a:fld>
            <a:endParaRPr lang="en-US" dirty="0"/>
          </a:p>
        </p:txBody>
      </p:sp>
    </p:spTree>
    <p:extLst>
      <p:ext uri="{BB962C8B-B14F-4D97-AF65-F5344CB8AC3E}">
        <p14:creationId xmlns:p14="http://schemas.microsoft.com/office/powerpoint/2010/main" val="349472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D2B8C-7F88-41C9-8752-E52AB799BA6F}"/>
              </a:ext>
            </a:extLst>
          </p:cNvPr>
          <p:cNvSpPr>
            <a:spLocks noGrp="1"/>
          </p:cNvSpPr>
          <p:nvPr>
            <p:ph idx="1"/>
          </p:nvPr>
        </p:nvSpPr>
        <p:spPr>
          <a:xfrm>
            <a:off x="721896" y="1237535"/>
            <a:ext cx="7700209" cy="4674993"/>
          </a:xfrm>
        </p:spPr>
        <p:txBody>
          <a:bodyPr>
            <a:normAutofit fontScale="92500" lnSpcReduction="10000"/>
          </a:bodyPr>
          <a:lstStyle/>
          <a:p>
            <a:pPr marL="0" indent="0">
              <a:buNone/>
            </a:pPr>
            <a:r>
              <a:rPr lang="en-US" sz="1800" b="0" i="0" u="none" strike="noStrike" baseline="0" dirty="0">
                <a:solidFill>
                  <a:srgbClr val="211E1F"/>
                </a:solidFill>
                <a:latin typeface="Calibri" panose="020F0502020204030204" pitchFamily="34" charset="0"/>
              </a:rPr>
              <a:t>Some highlights: </a:t>
            </a:r>
          </a:p>
          <a:p>
            <a:r>
              <a:rPr lang="en-US" sz="1800" b="0" i="0" u="none" strike="noStrike" baseline="0" dirty="0">
                <a:solidFill>
                  <a:srgbClr val="211E1F"/>
                </a:solidFill>
                <a:latin typeface="Calibri" panose="020F0502020204030204" pitchFamily="34" charset="0"/>
              </a:rPr>
              <a:t>Board members must be familiar with and operate within their board’s governing statutes and bylaws, as well as state and federal laws. </a:t>
            </a:r>
            <a:endParaRPr lang="en-US" sz="1800" b="0" i="0" u="none" strike="noStrike" baseline="0" dirty="0">
              <a:solidFill>
                <a:srgbClr val="000000"/>
              </a:solidFill>
              <a:latin typeface="Calibri" panose="020F0502020204030204" pitchFamily="34" charset="0"/>
            </a:endParaRPr>
          </a:p>
          <a:p>
            <a:pPr algn="l"/>
            <a:r>
              <a:rPr lang="en-US" sz="1800" b="0" i="0" u="none" strike="noStrike" baseline="0" dirty="0">
                <a:solidFill>
                  <a:srgbClr val="211E1F"/>
                </a:solidFill>
                <a:latin typeface="Calibri" panose="020F0502020204030204" pitchFamily="34" charset="0"/>
              </a:rPr>
              <a:t>No board member may make unilateral decisions or take action without the consent of the board as a whole. </a:t>
            </a:r>
            <a:endParaRPr lang="en-US" sz="1800" b="0" i="0" u="none" strike="noStrike" baseline="0" dirty="0">
              <a:solidFill>
                <a:srgbClr val="000000"/>
              </a:solidFill>
              <a:latin typeface="Calibri" panose="020F0502020204030204" pitchFamily="34" charset="0"/>
            </a:endParaRPr>
          </a:p>
          <a:p>
            <a:r>
              <a:rPr lang="en-US" sz="1800" b="0" dirty="0">
                <a:solidFill>
                  <a:srgbClr val="211E1F"/>
                </a:solidFill>
                <a:latin typeface="Calibri" panose="020F0502020204030204" pitchFamily="34" charset="0"/>
              </a:rPr>
              <a:t>I</a:t>
            </a:r>
            <a:r>
              <a:rPr lang="en-US" sz="1800" b="0" i="0" u="none" strike="noStrike" baseline="0" dirty="0">
                <a:solidFill>
                  <a:srgbClr val="211E1F"/>
                </a:solidFill>
                <a:latin typeface="Calibri" panose="020F0502020204030204" pitchFamily="34" charset="0"/>
              </a:rPr>
              <a:t>ndividual board members must use discretion to avoid the appearance of speaking for the board.</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211E1F"/>
                </a:solidFill>
                <a:latin typeface="Calibri" panose="020F0502020204030204" pitchFamily="34" charset="0"/>
              </a:rPr>
              <a:t>Members are restricted from accepting or soliciting anything of economic value as a gift, gratuity or favor if it is given only because the member holds a responsible position with the county. </a:t>
            </a:r>
          </a:p>
          <a:p>
            <a:r>
              <a:rPr lang="en-US" sz="1800" b="0" dirty="0">
                <a:solidFill>
                  <a:srgbClr val="211E1F"/>
                </a:solidFill>
                <a:latin typeface="Calibri" panose="020F0502020204030204" pitchFamily="34" charset="0"/>
              </a:rPr>
              <a:t>If you are unable to complete your term, it is important to inform Community Services staff. A letter of resignation should be sent indicating the date your resignation is effective and whether you are able to serve until a replacement is named.</a:t>
            </a:r>
            <a:endParaRPr lang="en-US" sz="1800" b="0" i="0" u="none" strike="noStrike" baseline="0" dirty="0">
              <a:solidFill>
                <a:srgbClr val="211E1F"/>
              </a:solidFill>
              <a:latin typeface="Calibri" panose="020F0502020204030204" pitchFamily="34" charset="0"/>
            </a:endParaRPr>
          </a:p>
          <a:p>
            <a:endParaRPr lang="en-US" sz="1800" b="0" i="0" u="none" strike="noStrike" baseline="0" dirty="0">
              <a:solidFill>
                <a:srgbClr val="211E1F"/>
              </a:solidFill>
              <a:latin typeface="Calibri" panose="020F0502020204030204" pitchFamily="34" charset="0"/>
            </a:endParaRPr>
          </a:p>
          <a:p>
            <a:endParaRPr lang="en-US" sz="1800" b="0" i="0" u="none" strike="noStrike" baseline="0" dirty="0">
              <a:solidFill>
                <a:srgbClr val="211E1F"/>
              </a:solidFill>
              <a:latin typeface="Calibri" panose="020F0502020204030204" pitchFamily="34" charset="0"/>
            </a:endParaRPr>
          </a:p>
          <a:p>
            <a:endParaRPr lang="en-US" sz="1800" b="0" i="0" u="none" strike="noStrike" baseline="0" dirty="0">
              <a:solidFill>
                <a:srgbClr val="211E1F"/>
              </a:solidFill>
              <a:latin typeface="Calibri" panose="020F0502020204030204" pitchFamily="34" charset="0"/>
            </a:endParaRPr>
          </a:p>
          <a:p>
            <a:pPr marL="0" indent="0">
              <a:buNone/>
            </a:pPr>
            <a:endParaRPr lang="en-US" dirty="0"/>
          </a:p>
        </p:txBody>
      </p:sp>
      <p:sp>
        <p:nvSpPr>
          <p:cNvPr id="3" name="Title 2">
            <a:extLst>
              <a:ext uri="{FF2B5EF4-FFF2-40B4-BE49-F238E27FC236}">
                <a16:creationId xmlns:a16="http://schemas.microsoft.com/office/drawing/2014/main" id="{123A5961-F2A2-406C-819D-047ADC39C350}"/>
              </a:ext>
            </a:extLst>
          </p:cNvPr>
          <p:cNvSpPr>
            <a:spLocks noGrp="1"/>
          </p:cNvSpPr>
          <p:nvPr>
            <p:ph type="title"/>
          </p:nvPr>
        </p:nvSpPr>
        <p:spPr/>
        <p:txBody>
          <a:bodyPr/>
          <a:lstStyle/>
          <a:p>
            <a:r>
              <a:rPr lang="en-US" dirty="0"/>
              <a:t>Restrictions and Requirements</a:t>
            </a:r>
          </a:p>
        </p:txBody>
      </p:sp>
      <p:sp>
        <p:nvSpPr>
          <p:cNvPr id="5" name="Footer Placeholder 4">
            <a:extLst>
              <a:ext uri="{FF2B5EF4-FFF2-40B4-BE49-F238E27FC236}">
                <a16:creationId xmlns:a16="http://schemas.microsoft.com/office/drawing/2014/main" id="{6A09BBBE-446B-4DB1-8C9F-345DD5A1486C}"/>
              </a:ext>
            </a:extLst>
          </p:cNvPr>
          <p:cNvSpPr>
            <a:spLocks noGrp="1"/>
          </p:cNvSpPr>
          <p:nvPr>
            <p:ph type="ftr" sz="quarter" idx="17"/>
          </p:nvPr>
        </p:nvSpPr>
        <p:spPr/>
        <p:txBody>
          <a:bodyPr/>
          <a:lstStyle/>
          <a:p>
            <a:r>
              <a:rPr lang="en-US"/>
              <a:t>Veterans Advisory Board - February 8, 2024</a:t>
            </a:r>
            <a:endParaRPr lang="en-US" dirty="0"/>
          </a:p>
        </p:txBody>
      </p:sp>
      <p:sp>
        <p:nvSpPr>
          <p:cNvPr id="6" name="Slide Number Placeholder 5">
            <a:extLst>
              <a:ext uri="{FF2B5EF4-FFF2-40B4-BE49-F238E27FC236}">
                <a16:creationId xmlns:a16="http://schemas.microsoft.com/office/drawing/2014/main" id="{87CCF6A4-EE87-489D-BE56-39E369A6AB92}"/>
              </a:ext>
            </a:extLst>
          </p:cNvPr>
          <p:cNvSpPr>
            <a:spLocks noGrp="1"/>
          </p:cNvSpPr>
          <p:nvPr>
            <p:ph type="sldNum" sz="quarter" idx="18"/>
          </p:nvPr>
        </p:nvSpPr>
        <p:spPr/>
        <p:txBody>
          <a:bodyPr/>
          <a:lstStyle/>
          <a:p>
            <a:fld id="{BD3A08C5-CC68-3947-88A8-A9E34C1A68A7}" type="slidenum">
              <a:rPr lang="en-US" smtClean="0"/>
              <a:pPr/>
              <a:t>9</a:t>
            </a:fld>
            <a:endParaRPr lang="en-US" dirty="0"/>
          </a:p>
        </p:txBody>
      </p:sp>
    </p:spTree>
    <p:extLst>
      <p:ext uri="{BB962C8B-B14F-4D97-AF65-F5344CB8AC3E}">
        <p14:creationId xmlns:p14="http://schemas.microsoft.com/office/powerpoint/2010/main" val="3002206630"/>
      </p:ext>
    </p:extLst>
  </p:cSld>
  <p:clrMapOvr>
    <a:masterClrMapping/>
  </p:clrMapOvr>
</p:sld>
</file>

<file path=ppt/theme/theme1.xml><?xml version="1.0" encoding="utf-8"?>
<a:theme xmlns:a="http://schemas.openxmlformats.org/drawingml/2006/main" name="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2.xml><?xml version="1.0" encoding="utf-8"?>
<a:theme xmlns:a="http://schemas.openxmlformats.org/drawingml/2006/main" name="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ppt/theme/theme3.xml><?xml version="1.0" encoding="utf-8"?>
<a:theme xmlns:a="http://schemas.openxmlformats.org/drawingml/2006/main" name="MASTER 3: simple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4: blank">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ClarkCo_template</Template>
  <TotalTime>15069</TotalTime>
  <Words>1533</Words>
  <Application>Microsoft Office PowerPoint</Application>
  <PresentationFormat>On-screen Show (4:3)</PresentationFormat>
  <Paragraphs>151</Paragraphs>
  <Slides>15</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ArialMT</vt:lpstr>
      <vt:lpstr>Calibri</vt:lpstr>
      <vt:lpstr>Garamond</vt:lpstr>
      <vt:lpstr>Gill Sans</vt:lpstr>
      <vt:lpstr>MASTER 1: standard slide</vt:lpstr>
      <vt:lpstr>MASTER 2: full color slide</vt:lpstr>
      <vt:lpstr>MASTER 3: simple slide</vt:lpstr>
      <vt:lpstr>MASTER 4: blank</vt:lpstr>
      <vt:lpstr>1_MASTER 1: standard slide</vt:lpstr>
      <vt:lpstr>VAB Agenda – February 8, 2024</vt:lpstr>
      <vt:lpstr>Agenda Item I. Call to Order/Pledge/Invocation/Roll Call</vt:lpstr>
      <vt:lpstr>Agenda Item II. Approval of January 11th minutes</vt:lpstr>
      <vt:lpstr>Agenda Item III. Committee Reports</vt:lpstr>
      <vt:lpstr>Agenda Item IV. Roles and Responsibilities</vt:lpstr>
      <vt:lpstr>Expectations</vt:lpstr>
      <vt:lpstr>Expectations</vt:lpstr>
      <vt:lpstr>Effective Board Members…</vt:lpstr>
      <vt:lpstr>Restrictions and Requirements</vt:lpstr>
      <vt:lpstr>Open Public Meetings Act</vt:lpstr>
      <vt:lpstr>Ethics and the Appearance of Fairness</vt:lpstr>
      <vt:lpstr>Agenda Item V. December 2023 Contractor &amp; Fund Reports</vt:lpstr>
      <vt:lpstr>Agenda Item VI. CCVAC updates</vt:lpstr>
      <vt:lpstr>Agenda Item VI. CCVAC updates</vt:lpstr>
      <vt:lpstr>Agenda Items VII. – X. </vt:lpstr>
    </vt:vector>
  </TitlesOfParts>
  <Company>Clark County / Communications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Leigh Radford</dc:creator>
  <cp:lastModifiedBy>Abby Molloy</cp:lastModifiedBy>
  <cp:revision>254</cp:revision>
  <cp:lastPrinted>2017-08-07T16:32:17Z</cp:lastPrinted>
  <dcterms:created xsi:type="dcterms:W3CDTF">2017-07-26T13:51:17Z</dcterms:created>
  <dcterms:modified xsi:type="dcterms:W3CDTF">2024-02-08T18:03:53Z</dcterms:modified>
</cp:coreProperties>
</file>