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1"/>
  </p:sldMasterIdLst>
  <p:notesMasterIdLst>
    <p:notesMasterId r:id="rId7"/>
  </p:notesMasterIdLst>
  <p:sldIdLst>
    <p:sldId id="258" r:id="rId2"/>
    <p:sldId id="313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5BF6C-379A-86DD-6BBF-F3332768844E}" v="26" dt="2025-03-03T19:42:09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925" autoAdjust="0"/>
  </p:normalViewPr>
  <p:slideViewPr>
    <p:cSldViewPr snapToGrid="0">
      <p:cViewPr varScale="1">
        <p:scale>
          <a:sx n="79" d="100"/>
          <a:sy n="79" d="100"/>
        </p:scale>
        <p:origin x="18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hyperlink" Target="mailto:Emily@gowise.or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hyperlink" Target="mailto:Emily@gowise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097FE-6EC6-4650-BF03-B2070822D33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EAE6285-6EA7-4DAA-B83B-9A718EA98057}">
      <dgm:prSet/>
      <dgm:spPr/>
      <dgm:t>
        <a:bodyPr/>
        <a:lstStyle/>
        <a:p>
          <a:r>
            <a:rPr lang="en-US" dirty="0"/>
            <a:t>October 8, 2025</a:t>
          </a:r>
        </a:p>
      </dgm:t>
    </dgm:pt>
    <dgm:pt modelId="{84180382-4661-48F2-812A-4D3438220FAB}" type="parTrans" cxnId="{D7B6816F-2DB8-4D38-B70A-CABD5D563C65}">
      <dgm:prSet/>
      <dgm:spPr/>
      <dgm:t>
        <a:bodyPr/>
        <a:lstStyle/>
        <a:p>
          <a:endParaRPr lang="en-US"/>
        </a:p>
      </dgm:t>
    </dgm:pt>
    <dgm:pt modelId="{68EC0314-5903-486A-B822-D030E7411637}" type="sibTrans" cxnId="{D7B6816F-2DB8-4D38-B70A-CABD5D563C65}">
      <dgm:prSet/>
      <dgm:spPr/>
      <dgm:t>
        <a:bodyPr/>
        <a:lstStyle/>
        <a:p>
          <a:endParaRPr lang="en-US"/>
        </a:p>
      </dgm:t>
    </dgm:pt>
    <dgm:pt modelId="{7429B3F1-29ED-411E-993A-CC3D279B6C9E}">
      <dgm:prSet/>
      <dgm:spPr/>
      <dgm:t>
        <a:bodyPr/>
        <a:lstStyle/>
        <a:p>
          <a:r>
            <a:rPr lang="en-US" baseline="0"/>
            <a:t>Who is interested? </a:t>
          </a:r>
          <a:endParaRPr lang="en-US"/>
        </a:p>
      </dgm:t>
    </dgm:pt>
    <dgm:pt modelId="{C7DD0ACA-414E-4A09-A504-B03536507531}" type="parTrans" cxnId="{F8C308D4-2C90-40C7-996B-3EC27CDCBA4A}">
      <dgm:prSet/>
      <dgm:spPr/>
      <dgm:t>
        <a:bodyPr/>
        <a:lstStyle/>
        <a:p>
          <a:endParaRPr lang="en-US"/>
        </a:p>
      </dgm:t>
    </dgm:pt>
    <dgm:pt modelId="{AF9DBEF3-DBE3-4B6E-914B-83C02EF69C22}" type="sibTrans" cxnId="{F8C308D4-2C90-40C7-996B-3EC27CDCBA4A}">
      <dgm:prSet/>
      <dgm:spPr/>
      <dgm:t>
        <a:bodyPr/>
        <a:lstStyle/>
        <a:p>
          <a:endParaRPr lang="en-US"/>
        </a:p>
      </dgm:t>
    </dgm:pt>
    <dgm:pt modelId="{E6713860-7DCD-44F6-B10B-76B3B809AE5F}">
      <dgm:prSet/>
      <dgm:spPr/>
      <dgm:t>
        <a:bodyPr/>
        <a:lstStyle/>
        <a:p>
          <a:r>
            <a:rPr lang="en-US" baseline="0"/>
            <a:t>Let’s be in touch</a:t>
          </a:r>
          <a:endParaRPr lang="en-US"/>
        </a:p>
      </dgm:t>
    </dgm:pt>
    <dgm:pt modelId="{74BB6F23-BC91-4E29-A1F0-B8FC3CEA89AB}" type="parTrans" cxnId="{8BE11654-F484-4F81-8E9B-079EA6ED8428}">
      <dgm:prSet/>
      <dgm:spPr/>
      <dgm:t>
        <a:bodyPr/>
        <a:lstStyle/>
        <a:p>
          <a:endParaRPr lang="en-US"/>
        </a:p>
      </dgm:t>
    </dgm:pt>
    <dgm:pt modelId="{8EB7E9B6-6680-4ED9-BDA7-3ED6B3710CE3}" type="sibTrans" cxnId="{8BE11654-F484-4F81-8E9B-079EA6ED8428}">
      <dgm:prSet/>
      <dgm:spPr/>
      <dgm:t>
        <a:bodyPr/>
        <a:lstStyle/>
        <a:p>
          <a:endParaRPr lang="en-US"/>
        </a:p>
      </dgm:t>
    </dgm:pt>
    <dgm:pt modelId="{DD104DFD-B48F-4241-BE45-32F810D77EFB}">
      <dgm:prSet/>
      <dgm:spPr/>
      <dgm:t>
        <a:bodyPr/>
        <a:lstStyle/>
        <a:p>
          <a:r>
            <a:rPr lang="en-US" baseline="0"/>
            <a:t>Emily Harris, </a:t>
          </a:r>
          <a:r>
            <a:rPr lang="en-US" baseline="0">
              <a:hlinkClick xmlns:r="http://schemas.openxmlformats.org/officeDocument/2006/relationships" r:id="rId1"/>
            </a:rPr>
            <a:t>Emily@gowise.org</a:t>
          </a:r>
          <a:r>
            <a:rPr lang="en-US" baseline="0"/>
            <a:t> </a:t>
          </a:r>
          <a:endParaRPr lang="en-US"/>
        </a:p>
      </dgm:t>
    </dgm:pt>
    <dgm:pt modelId="{F7DEC4E8-B28F-442B-89C5-AA81BEF1F88F}" type="parTrans" cxnId="{500B0A4E-0C19-40CF-9AD9-5F35FD72C9F7}">
      <dgm:prSet/>
      <dgm:spPr/>
      <dgm:t>
        <a:bodyPr/>
        <a:lstStyle/>
        <a:p>
          <a:endParaRPr lang="en-US"/>
        </a:p>
      </dgm:t>
    </dgm:pt>
    <dgm:pt modelId="{A0EF4195-D6AC-4414-9A62-21F9F13E4DA6}" type="sibTrans" cxnId="{500B0A4E-0C19-40CF-9AD9-5F35FD72C9F7}">
      <dgm:prSet/>
      <dgm:spPr/>
      <dgm:t>
        <a:bodyPr/>
        <a:lstStyle/>
        <a:p>
          <a:endParaRPr lang="en-US"/>
        </a:p>
      </dgm:t>
    </dgm:pt>
    <dgm:pt modelId="{6D77DC32-4ADB-4B41-941E-163187B78A68}" type="pres">
      <dgm:prSet presAssocID="{5A6097FE-6EC6-4650-BF03-B2070822D33C}" presName="root" presStyleCnt="0">
        <dgm:presLayoutVars>
          <dgm:dir/>
          <dgm:resizeHandles val="exact"/>
        </dgm:presLayoutVars>
      </dgm:prSet>
      <dgm:spPr/>
    </dgm:pt>
    <dgm:pt modelId="{7C5A8956-A90C-4521-AC87-8DD48F426F45}" type="pres">
      <dgm:prSet presAssocID="{4EAE6285-6EA7-4DAA-B83B-9A718EA98057}" presName="compNode" presStyleCnt="0"/>
      <dgm:spPr/>
    </dgm:pt>
    <dgm:pt modelId="{AA28BEB8-0875-42FF-84B2-1EC920FE6B15}" type="pres">
      <dgm:prSet presAssocID="{4EAE6285-6EA7-4DAA-B83B-9A718EA98057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CD4BD3-7CDE-4BF8-9974-CD8369DF299A}" type="pres">
      <dgm:prSet presAssocID="{4EAE6285-6EA7-4DAA-B83B-9A718EA98057}" presName="spaceRect" presStyleCnt="0"/>
      <dgm:spPr/>
    </dgm:pt>
    <dgm:pt modelId="{8CF1D668-3D3E-4CC6-AB79-B1DD5E13071D}" type="pres">
      <dgm:prSet presAssocID="{4EAE6285-6EA7-4DAA-B83B-9A718EA98057}" presName="textRect" presStyleLbl="revTx" presStyleIdx="0" presStyleCnt="4">
        <dgm:presLayoutVars>
          <dgm:chMax val="1"/>
          <dgm:chPref val="1"/>
        </dgm:presLayoutVars>
      </dgm:prSet>
      <dgm:spPr/>
    </dgm:pt>
    <dgm:pt modelId="{FE7C6906-935A-4766-B713-0D04B670F11C}" type="pres">
      <dgm:prSet presAssocID="{68EC0314-5903-486A-B822-D030E7411637}" presName="sibTrans" presStyleCnt="0"/>
      <dgm:spPr/>
    </dgm:pt>
    <dgm:pt modelId="{8F0BF148-D6CA-44D7-B950-AD75EB726247}" type="pres">
      <dgm:prSet presAssocID="{7429B3F1-29ED-411E-993A-CC3D279B6C9E}" presName="compNode" presStyleCnt="0"/>
      <dgm:spPr/>
    </dgm:pt>
    <dgm:pt modelId="{258D2689-CA76-42DC-A80D-0097D018F116}" type="pres">
      <dgm:prSet presAssocID="{7429B3F1-29ED-411E-993A-CC3D279B6C9E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70C6173-F6E4-4641-9C53-CB8C4C92DCFB}" type="pres">
      <dgm:prSet presAssocID="{7429B3F1-29ED-411E-993A-CC3D279B6C9E}" presName="spaceRect" presStyleCnt="0"/>
      <dgm:spPr/>
    </dgm:pt>
    <dgm:pt modelId="{5E72C932-1DDA-4EE4-BE7D-DA8B05F3DBEF}" type="pres">
      <dgm:prSet presAssocID="{7429B3F1-29ED-411E-993A-CC3D279B6C9E}" presName="textRect" presStyleLbl="revTx" presStyleIdx="1" presStyleCnt="4">
        <dgm:presLayoutVars>
          <dgm:chMax val="1"/>
          <dgm:chPref val="1"/>
        </dgm:presLayoutVars>
      </dgm:prSet>
      <dgm:spPr/>
    </dgm:pt>
    <dgm:pt modelId="{CB1064D7-826A-49CA-80E7-B00380984826}" type="pres">
      <dgm:prSet presAssocID="{AF9DBEF3-DBE3-4B6E-914B-83C02EF69C22}" presName="sibTrans" presStyleCnt="0"/>
      <dgm:spPr/>
    </dgm:pt>
    <dgm:pt modelId="{638EA2C7-0839-4867-8CEA-6DEB19B3F8C0}" type="pres">
      <dgm:prSet presAssocID="{E6713860-7DCD-44F6-B10B-76B3B809AE5F}" presName="compNode" presStyleCnt="0"/>
      <dgm:spPr/>
    </dgm:pt>
    <dgm:pt modelId="{DB6DB1E7-395D-4175-98BE-83D29DDB00D6}" type="pres">
      <dgm:prSet presAssocID="{E6713860-7DCD-44F6-B10B-76B3B809AE5F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A31DC79-C901-4A34-92D8-E8885D68108E}" type="pres">
      <dgm:prSet presAssocID="{E6713860-7DCD-44F6-B10B-76B3B809AE5F}" presName="spaceRect" presStyleCnt="0"/>
      <dgm:spPr/>
    </dgm:pt>
    <dgm:pt modelId="{07103DB0-0DF8-4ECC-9D17-6B358F797D6E}" type="pres">
      <dgm:prSet presAssocID="{E6713860-7DCD-44F6-B10B-76B3B809AE5F}" presName="textRect" presStyleLbl="revTx" presStyleIdx="2" presStyleCnt="4">
        <dgm:presLayoutVars>
          <dgm:chMax val="1"/>
          <dgm:chPref val="1"/>
        </dgm:presLayoutVars>
      </dgm:prSet>
      <dgm:spPr/>
    </dgm:pt>
    <dgm:pt modelId="{B2AE0790-698A-4DC3-B24F-EB5B927278BC}" type="pres">
      <dgm:prSet presAssocID="{8EB7E9B6-6680-4ED9-BDA7-3ED6B3710CE3}" presName="sibTrans" presStyleCnt="0"/>
      <dgm:spPr/>
    </dgm:pt>
    <dgm:pt modelId="{4D8E15B2-ABD2-4205-945A-54E4F6FE3633}" type="pres">
      <dgm:prSet presAssocID="{DD104DFD-B48F-4241-BE45-32F810D77EFB}" presName="compNode" presStyleCnt="0"/>
      <dgm:spPr/>
    </dgm:pt>
    <dgm:pt modelId="{0B787BED-2404-454D-A18F-2001BB98471D}" type="pres">
      <dgm:prSet presAssocID="{DD104DFD-B48F-4241-BE45-32F810D77EF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6F228606-79CD-407B-8CEA-3348CA2D6190}" type="pres">
      <dgm:prSet presAssocID="{DD104DFD-B48F-4241-BE45-32F810D77EFB}" presName="spaceRect" presStyleCnt="0"/>
      <dgm:spPr/>
    </dgm:pt>
    <dgm:pt modelId="{A23AD1AB-9A2F-41B1-97D4-F4ED3D70E3EE}" type="pres">
      <dgm:prSet presAssocID="{DD104DFD-B48F-4241-BE45-32F810D77E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14A123-2E79-4EE1-A2E4-5D09C13979EE}" type="presOf" srcId="{4EAE6285-6EA7-4DAA-B83B-9A718EA98057}" destId="{8CF1D668-3D3E-4CC6-AB79-B1DD5E13071D}" srcOrd="0" destOrd="0" presId="urn:microsoft.com/office/officeart/2018/2/layout/IconLabelList"/>
    <dgm:cxn modelId="{500B0A4E-0C19-40CF-9AD9-5F35FD72C9F7}" srcId="{5A6097FE-6EC6-4650-BF03-B2070822D33C}" destId="{DD104DFD-B48F-4241-BE45-32F810D77EFB}" srcOrd="3" destOrd="0" parTransId="{F7DEC4E8-B28F-442B-89C5-AA81BEF1F88F}" sibTransId="{A0EF4195-D6AC-4414-9A62-21F9F13E4DA6}"/>
    <dgm:cxn modelId="{D7B6816F-2DB8-4D38-B70A-CABD5D563C65}" srcId="{5A6097FE-6EC6-4650-BF03-B2070822D33C}" destId="{4EAE6285-6EA7-4DAA-B83B-9A718EA98057}" srcOrd="0" destOrd="0" parTransId="{84180382-4661-48F2-812A-4D3438220FAB}" sibTransId="{68EC0314-5903-486A-B822-D030E7411637}"/>
    <dgm:cxn modelId="{8BE11654-F484-4F81-8E9B-079EA6ED8428}" srcId="{5A6097FE-6EC6-4650-BF03-B2070822D33C}" destId="{E6713860-7DCD-44F6-B10B-76B3B809AE5F}" srcOrd="2" destOrd="0" parTransId="{74BB6F23-BC91-4E29-A1F0-B8FC3CEA89AB}" sibTransId="{8EB7E9B6-6680-4ED9-BDA7-3ED6B3710CE3}"/>
    <dgm:cxn modelId="{B0A4A39B-8FC6-4C91-82DF-E065AABC1E42}" type="presOf" srcId="{5A6097FE-6EC6-4650-BF03-B2070822D33C}" destId="{6D77DC32-4ADB-4B41-941E-163187B78A68}" srcOrd="0" destOrd="0" presId="urn:microsoft.com/office/officeart/2018/2/layout/IconLabelList"/>
    <dgm:cxn modelId="{07A47FA9-750A-4D27-81BC-82BB2E04D951}" type="presOf" srcId="{7429B3F1-29ED-411E-993A-CC3D279B6C9E}" destId="{5E72C932-1DDA-4EE4-BE7D-DA8B05F3DBEF}" srcOrd="0" destOrd="0" presId="urn:microsoft.com/office/officeart/2018/2/layout/IconLabelList"/>
    <dgm:cxn modelId="{1AFB3DCD-729F-491D-BCD4-14EFA9542A6D}" type="presOf" srcId="{E6713860-7DCD-44F6-B10B-76B3B809AE5F}" destId="{07103DB0-0DF8-4ECC-9D17-6B358F797D6E}" srcOrd="0" destOrd="0" presId="urn:microsoft.com/office/officeart/2018/2/layout/IconLabelList"/>
    <dgm:cxn modelId="{F8C308D4-2C90-40C7-996B-3EC27CDCBA4A}" srcId="{5A6097FE-6EC6-4650-BF03-B2070822D33C}" destId="{7429B3F1-29ED-411E-993A-CC3D279B6C9E}" srcOrd="1" destOrd="0" parTransId="{C7DD0ACA-414E-4A09-A504-B03536507531}" sibTransId="{AF9DBEF3-DBE3-4B6E-914B-83C02EF69C22}"/>
    <dgm:cxn modelId="{BFCE37FF-2FD0-4ED4-9C82-8C5ECF10B835}" type="presOf" srcId="{DD104DFD-B48F-4241-BE45-32F810D77EFB}" destId="{A23AD1AB-9A2F-41B1-97D4-F4ED3D70E3EE}" srcOrd="0" destOrd="0" presId="urn:microsoft.com/office/officeart/2018/2/layout/IconLabelList"/>
    <dgm:cxn modelId="{CD0161F9-62D4-4FBC-A60B-FBEE6A12D515}" type="presParOf" srcId="{6D77DC32-4ADB-4B41-941E-163187B78A68}" destId="{7C5A8956-A90C-4521-AC87-8DD48F426F45}" srcOrd="0" destOrd="0" presId="urn:microsoft.com/office/officeart/2018/2/layout/IconLabelList"/>
    <dgm:cxn modelId="{FBFE22BD-6641-4169-9DA5-F8B0E7082A49}" type="presParOf" srcId="{7C5A8956-A90C-4521-AC87-8DD48F426F45}" destId="{AA28BEB8-0875-42FF-84B2-1EC920FE6B15}" srcOrd="0" destOrd="0" presId="urn:microsoft.com/office/officeart/2018/2/layout/IconLabelList"/>
    <dgm:cxn modelId="{E03E803D-BCB8-45F4-9DDD-9F30FA0CE1B0}" type="presParOf" srcId="{7C5A8956-A90C-4521-AC87-8DD48F426F45}" destId="{92CD4BD3-7CDE-4BF8-9974-CD8369DF299A}" srcOrd="1" destOrd="0" presId="urn:microsoft.com/office/officeart/2018/2/layout/IconLabelList"/>
    <dgm:cxn modelId="{D1FE6F93-9ABE-4FDF-B2A4-668912F06E5A}" type="presParOf" srcId="{7C5A8956-A90C-4521-AC87-8DD48F426F45}" destId="{8CF1D668-3D3E-4CC6-AB79-B1DD5E13071D}" srcOrd="2" destOrd="0" presId="urn:microsoft.com/office/officeart/2018/2/layout/IconLabelList"/>
    <dgm:cxn modelId="{AD8B8CB3-44C2-4261-8013-85CC8EA76671}" type="presParOf" srcId="{6D77DC32-4ADB-4B41-941E-163187B78A68}" destId="{FE7C6906-935A-4766-B713-0D04B670F11C}" srcOrd="1" destOrd="0" presId="urn:microsoft.com/office/officeart/2018/2/layout/IconLabelList"/>
    <dgm:cxn modelId="{6C938774-166D-484F-ACAA-517FD4981114}" type="presParOf" srcId="{6D77DC32-4ADB-4B41-941E-163187B78A68}" destId="{8F0BF148-D6CA-44D7-B950-AD75EB726247}" srcOrd="2" destOrd="0" presId="urn:microsoft.com/office/officeart/2018/2/layout/IconLabelList"/>
    <dgm:cxn modelId="{9CA631D3-7B98-4CE0-95EC-7A8B11B83E86}" type="presParOf" srcId="{8F0BF148-D6CA-44D7-B950-AD75EB726247}" destId="{258D2689-CA76-42DC-A80D-0097D018F116}" srcOrd="0" destOrd="0" presId="urn:microsoft.com/office/officeart/2018/2/layout/IconLabelList"/>
    <dgm:cxn modelId="{68799B3C-7BBE-45A0-99FF-021F07498B60}" type="presParOf" srcId="{8F0BF148-D6CA-44D7-B950-AD75EB726247}" destId="{970C6173-F6E4-4641-9C53-CB8C4C92DCFB}" srcOrd="1" destOrd="0" presId="urn:microsoft.com/office/officeart/2018/2/layout/IconLabelList"/>
    <dgm:cxn modelId="{6CD5DB1F-D25F-40AE-B576-58D6464B28FA}" type="presParOf" srcId="{8F0BF148-D6CA-44D7-B950-AD75EB726247}" destId="{5E72C932-1DDA-4EE4-BE7D-DA8B05F3DBEF}" srcOrd="2" destOrd="0" presId="urn:microsoft.com/office/officeart/2018/2/layout/IconLabelList"/>
    <dgm:cxn modelId="{06DC714B-FD09-48F3-B20B-9EA5BB762EC7}" type="presParOf" srcId="{6D77DC32-4ADB-4B41-941E-163187B78A68}" destId="{CB1064D7-826A-49CA-80E7-B00380984826}" srcOrd="3" destOrd="0" presId="urn:microsoft.com/office/officeart/2018/2/layout/IconLabelList"/>
    <dgm:cxn modelId="{699F8ADE-C0BD-49D0-A8F9-87371A207A5A}" type="presParOf" srcId="{6D77DC32-4ADB-4B41-941E-163187B78A68}" destId="{638EA2C7-0839-4867-8CEA-6DEB19B3F8C0}" srcOrd="4" destOrd="0" presId="urn:microsoft.com/office/officeart/2018/2/layout/IconLabelList"/>
    <dgm:cxn modelId="{3C583FF5-42DC-44F8-A38D-CCB40940A61B}" type="presParOf" srcId="{638EA2C7-0839-4867-8CEA-6DEB19B3F8C0}" destId="{DB6DB1E7-395D-4175-98BE-83D29DDB00D6}" srcOrd="0" destOrd="0" presId="urn:microsoft.com/office/officeart/2018/2/layout/IconLabelList"/>
    <dgm:cxn modelId="{AF5A91F8-3C58-403E-99EE-4440FD1BE5BC}" type="presParOf" srcId="{638EA2C7-0839-4867-8CEA-6DEB19B3F8C0}" destId="{3A31DC79-C901-4A34-92D8-E8885D68108E}" srcOrd="1" destOrd="0" presId="urn:microsoft.com/office/officeart/2018/2/layout/IconLabelList"/>
    <dgm:cxn modelId="{B3AD9FEF-17A1-485B-B60F-D82FA2199057}" type="presParOf" srcId="{638EA2C7-0839-4867-8CEA-6DEB19B3F8C0}" destId="{07103DB0-0DF8-4ECC-9D17-6B358F797D6E}" srcOrd="2" destOrd="0" presId="urn:microsoft.com/office/officeart/2018/2/layout/IconLabelList"/>
    <dgm:cxn modelId="{35FA0D4C-11AA-4FA5-8D8F-4904C9093DCD}" type="presParOf" srcId="{6D77DC32-4ADB-4B41-941E-163187B78A68}" destId="{B2AE0790-698A-4DC3-B24F-EB5B927278BC}" srcOrd="5" destOrd="0" presId="urn:microsoft.com/office/officeart/2018/2/layout/IconLabelList"/>
    <dgm:cxn modelId="{4AA2C5DE-AA3B-4D5D-B85B-1C7A03749172}" type="presParOf" srcId="{6D77DC32-4ADB-4B41-941E-163187B78A68}" destId="{4D8E15B2-ABD2-4205-945A-54E4F6FE3633}" srcOrd="6" destOrd="0" presId="urn:microsoft.com/office/officeart/2018/2/layout/IconLabelList"/>
    <dgm:cxn modelId="{FC010B83-7757-4E17-8661-E08B0A4E8A61}" type="presParOf" srcId="{4D8E15B2-ABD2-4205-945A-54E4F6FE3633}" destId="{0B787BED-2404-454D-A18F-2001BB98471D}" srcOrd="0" destOrd="0" presId="urn:microsoft.com/office/officeart/2018/2/layout/IconLabelList"/>
    <dgm:cxn modelId="{C8260F88-8967-4B11-AE0D-94BB6F9A172C}" type="presParOf" srcId="{4D8E15B2-ABD2-4205-945A-54E4F6FE3633}" destId="{6F228606-79CD-407B-8CEA-3348CA2D6190}" srcOrd="1" destOrd="0" presId="urn:microsoft.com/office/officeart/2018/2/layout/IconLabelList"/>
    <dgm:cxn modelId="{E7C5A435-B3C8-42DC-8F69-2D7282DB6468}" type="presParOf" srcId="{4D8E15B2-ABD2-4205-945A-54E4F6FE3633}" destId="{A23AD1AB-9A2F-41B1-97D4-F4ED3D70E3E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8BEB8-0875-42FF-84B2-1EC920FE6B15}">
      <dsp:nvSpPr>
        <dsp:cNvPr id="0" name=""/>
        <dsp:cNvSpPr/>
      </dsp:nvSpPr>
      <dsp:spPr>
        <a:xfrm>
          <a:off x="649559" y="1249793"/>
          <a:ext cx="1059010" cy="1059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1D668-3D3E-4CC6-AB79-B1DD5E13071D}">
      <dsp:nvSpPr>
        <dsp:cNvPr id="0" name=""/>
        <dsp:cNvSpPr/>
      </dsp:nvSpPr>
      <dsp:spPr>
        <a:xfrm>
          <a:off x="2386" y="2622843"/>
          <a:ext cx="2353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October 8, 2025</a:t>
          </a:r>
        </a:p>
      </dsp:txBody>
      <dsp:txXfrm>
        <a:off x="2386" y="2622843"/>
        <a:ext cx="2353357" cy="720000"/>
      </dsp:txXfrm>
    </dsp:sp>
    <dsp:sp modelId="{258D2689-CA76-42DC-A80D-0097D018F116}">
      <dsp:nvSpPr>
        <dsp:cNvPr id="0" name=""/>
        <dsp:cNvSpPr/>
      </dsp:nvSpPr>
      <dsp:spPr>
        <a:xfrm>
          <a:off x="3414753" y="1249793"/>
          <a:ext cx="1059010" cy="10590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2C932-1DDA-4EE4-BE7D-DA8B05F3DBEF}">
      <dsp:nvSpPr>
        <dsp:cNvPr id="0" name=""/>
        <dsp:cNvSpPr/>
      </dsp:nvSpPr>
      <dsp:spPr>
        <a:xfrm>
          <a:off x="2767580" y="2622843"/>
          <a:ext cx="2353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Who is interested? </a:t>
          </a:r>
          <a:endParaRPr lang="en-US" sz="2100" kern="1200"/>
        </a:p>
      </dsp:txBody>
      <dsp:txXfrm>
        <a:off x="2767580" y="2622843"/>
        <a:ext cx="2353357" cy="720000"/>
      </dsp:txXfrm>
    </dsp:sp>
    <dsp:sp modelId="{DB6DB1E7-395D-4175-98BE-83D29DDB00D6}">
      <dsp:nvSpPr>
        <dsp:cNvPr id="0" name=""/>
        <dsp:cNvSpPr/>
      </dsp:nvSpPr>
      <dsp:spPr>
        <a:xfrm>
          <a:off x="6179948" y="1249793"/>
          <a:ext cx="1059010" cy="10590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03DB0-0DF8-4ECC-9D17-6B358F797D6E}">
      <dsp:nvSpPr>
        <dsp:cNvPr id="0" name=""/>
        <dsp:cNvSpPr/>
      </dsp:nvSpPr>
      <dsp:spPr>
        <a:xfrm>
          <a:off x="5532775" y="2622843"/>
          <a:ext cx="2353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Let’s be in touch</a:t>
          </a:r>
          <a:endParaRPr lang="en-US" sz="2100" kern="1200"/>
        </a:p>
      </dsp:txBody>
      <dsp:txXfrm>
        <a:off x="5532775" y="2622843"/>
        <a:ext cx="2353357" cy="720000"/>
      </dsp:txXfrm>
    </dsp:sp>
    <dsp:sp modelId="{0B787BED-2404-454D-A18F-2001BB98471D}">
      <dsp:nvSpPr>
        <dsp:cNvPr id="0" name=""/>
        <dsp:cNvSpPr/>
      </dsp:nvSpPr>
      <dsp:spPr>
        <a:xfrm>
          <a:off x="8945142" y="1249793"/>
          <a:ext cx="1059010" cy="10590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D1AB-9A2F-41B1-97D4-F4ED3D70E3EE}">
      <dsp:nvSpPr>
        <dsp:cNvPr id="0" name=""/>
        <dsp:cNvSpPr/>
      </dsp:nvSpPr>
      <dsp:spPr>
        <a:xfrm>
          <a:off x="8297969" y="2622843"/>
          <a:ext cx="235335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Emily Harris, </a:t>
          </a:r>
          <a:r>
            <a:rPr lang="en-US" sz="2100" kern="1200" baseline="0">
              <a:hlinkClick xmlns:r="http://schemas.openxmlformats.org/officeDocument/2006/relationships" r:id="rId9"/>
            </a:rPr>
            <a:t>Emily@gowise.org</a:t>
          </a:r>
          <a:r>
            <a:rPr lang="en-US" sz="2100" kern="1200" baseline="0"/>
            <a:t> </a:t>
          </a:r>
          <a:endParaRPr lang="en-US" sz="2100" kern="1200"/>
        </a:p>
      </dsp:txBody>
      <dsp:txXfrm>
        <a:off x="8297969" y="2622843"/>
        <a:ext cx="235335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446FC-DF2C-49AF-8890-45C2EE6F3FB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B9D6D-9D58-4B61-8026-B24570C6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4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This is the summary of the  attendance so far this year. This event is a hybrid event. </a:t>
            </a:r>
          </a:p>
          <a:p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</a:rPr>
              <a:t>November- February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Online attendance 50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latin typeface="Montserrat" panose="00000500000000000000" pitchFamily="2" charset="0"/>
              </a:rPr>
              <a:t>In person attendance 76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Studen</a:t>
            </a:r>
            <a:r>
              <a:rPr lang="en-US" i="0" dirty="0">
                <a:solidFill>
                  <a:srgbClr val="000000"/>
                </a:solidFill>
                <a:latin typeface="Montserrat" panose="00000500000000000000" pitchFamily="2" charset="0"/>
              </a:rPr>
              <a:t>t component in person 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Website </a:t>
            </a:r>
            <a:r>
              <a:rPr lang="en-US" i="0" dirty="0">
                <a:solidFill>
                  <a:srgbClr val="000000"/>
                </a:solidFill>
                <a:latin typeface="Montserrat" panose="00000500000000000000" pitchFamily="2" charset="0"/>
              </a:rPr>
              <a:t>with additional training/ resources- There was  website developed by Wise/ the committee to capture online training needs and growing resources </a:t>
            </a:r>
            <a:endParaRPr lang="en-US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Mar. 18th, 2025- "Guardianship, the ABLE ACT, and WA’s Endowment Trust Fund“</a:t>
            </a:r>
          </a:p>
          <a:p>
            <a:r>
              <a:rPr lang="en-US" dirty="0"/>
              <a:t>Recorded training available for use afterwards </a:t>
            </a:r>
          </a:p>
          <a:p>
            <a:pPr lvl="1"/>
            <a:r>
              <a:rPr lang="en-US" dirty="0"/>
              <a:t>English</a:t>
            </a:r>
          </a:p>
          <a:p>
            <a:pPr lvl="1"/>
            <a:r>
              <a:rPr lang="en-US" dirty="0"/>
              <a:t>Spanish </a:t>
            </a:r>
          </a:p>
          <a:p>
            <a:pPr lvl="1"/>
            <a:r>
              <a:rPr lang="en-US" dirty="0"/>
              <a:t>ASL </a:t>
            </a:r>
          </a:p>
          <a:p>
            <a:pPr lvl="1"/>
            <a:r>
              <a:rPr lang="en-US" dirty="0"/>
              <a:t>Hybrid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B9D6D-9D58-4B61-8026-B24570C6DE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https://clarkfamilyresources.org/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3C4B0-A82C-497E-A667-41FFA619A4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resource fair at </a:t>
            </a:r>
            <a:r>
              <a:rPr lang="en-US" dirty="0" err="1"/>
              <a:t>Henrieta</a:t>
            </a:r>
            <a:r>
              <a:rPr lang="en-US" dirty="0"/>
              <a:t> Lacks HS.</a:t>
            </a:r>
          </a:p>
          <a:p>
            <a:r>
              <a:rPr lang="en-US" dirty="0"/>
              <a:t>Currently already have over 20 interested vendors. Last year 175 people attended this event.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B9D6D-9D58-4B61-8026-B24570C6DE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who attended.</a:t>
            </a:r>
          </a:p>
          <a:p>
            <a:r>
              <a:rPr lang="en-US" dirty="0"/>
              <a:t>This event was hybrid and streamed by </a:t>
            </a:r>
            <a:r>
              <a:rPr lang="en-US" dirty="0" err="1"/>
              <a:t>cvtv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B9D6D-9D58-4B61-8026-B24570C6DE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6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interested in joining this event?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B9D6D-9D58-4B61-8026-B24570C6D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6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2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822960"/>
            <a:ext cx="4389120" cy="19202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0C9AC2-080F-B7EB-E5D9-98A11923C1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3529584"/>
            <a:ext cx="4389120" cy="2350008"/>
          </a:xfrm>
        </p:spPr>
        <p:txBody>
          <a:bodyPr/>
          <a:lstStyle>
            <a:lvl1pPr marL="285750" indent="-28575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A6C9DAC2-F86A-0D7B-2EA8-DAE9CF8E03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0616" y="0"/>
            <a:ext cx="6501384" cy="6857999"/>
          </a:xfrm>
          <a:noFill/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DF0DBE-FBE3-E653-13B1-8A27023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39096C-E86B-C5A9-1F2F-E4FD0552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2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1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0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8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8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larkfamilyresources.org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099F-7E44-418D-8948-9C5899E8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31" y="621406"/>
            <a:ext cx="8942742" cy="1485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 Light"/>
              </a:rPr>
              <a:t>Families &amp; Educators Training Series </a:t>
            </a:r>
          </a:p>
        </p:txBody>
      </p:sp>
      <p:pic>
        <p:nvPicPr>
          <p:cNvPr id="5" name="Picture 4" descr="A red apple with white text&#10;&#10;Description automatically generated">
            <a:extLst>
              <a:ext uri="{FF2B5EF4-FFF2-40B4-BE49-F238E27FC236}">
                <a16:creationId xmlns:a16="http://schemas.microsoft.com/office/drawing/2014/main" id="{EF3C3A9B-E802-A333-017A-30B8804D5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74" y="1251531"/>
            <a:ext cx="4904706" cy="4923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4A3DB-8EE8-B3BC-7482-F85DB245E9DA}"/>
              </a:ext>
            </a:extLst>
          </p:cNvPr>
          <p:cNvSpPr txBox="1"/>
          <p:nvPr/>
        </p:nvSpPr>
        <p:spPr>
          <a:xfrm>
            <a:off x="5110766" y="1429555"/>
            <a:ext cx="6317087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venir Next LT Pro Light"/>
                <a:cs typeface="Arial"/>
              </a:rPr>
              <a:t>Sessions: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latin typeface="Avenir Next LT Pro Light"/>
                <a:cs typeface="Arial"/>
              </a:rPr>
              <a:t>Orientation</a:t>
            </a:r>
            <a:r>
              <a:rPr lang="en-US" dirty="0">
                <a:solidFill>
                  <a:srgbClr val="FFFFFF"/>
                </a:solidFill>
                <a:latin typeface="Avenir Next LT Pro Light"/>
                <a:cs typeface="Arial"/>
              </a:rPr>
              <a:t> - 10/15/24</a:t>
            </a:r>
            <a:endParaRPr lang="en-US">
              <a:latin typeface="Avenir Next LT Pro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latin typeface="Avenir Next LT Pro Light"/>
                <a:cs typeface="Arial"/>
              </a:rPr>
              <a:t>Adult Life, What Can it Look Like?</a:t>
            </a:r>
            <a:r>
              <a:rPr lang="en-US" dirty="0">
                <a:solidFill>
                  <a:srgbClr val="FFFFFF"/>
                </a:solidFill>
                <a:latin typeface="Avenir Next LT Pro Light"/>
                <a:cs typeface="Arial"/>
              </a:rPr>
              <a:t> - 11/19/24</a:t>
            </a:r>
            <a:endParaRPr lang="en-US" dirty="0">
              <a:latin typeface="Avenir Next LT Pro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latin typeface="Avenir Next LT Pro Light"/>
                <a:cs typeface="Arial"/>
              </a:rPr>
              <a:t>Navigating the Adult System</a:t>
            </a:r>
            <a:r>
              <a:rPr lang="en-US" dirty="0">
                <a:solidFill>
                  <a:srgbClr val="FFFFFF"/>
                </a:solidFill>
                <a:latin typeface="Avenir Next LT Pro Light"/>
                <a:cs typeface="Arial"/>
              </a:rPr>
              <a:t> – 1/21/25</a:t>
            </a:r>
            <a:endParaRPr lang="en-US" dirty="0">
              <a:latin typeface="Avenir Next LT Pro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latin typeface="Avenir Next LT Pro Light"/>
                <a:cs typeface="Arial"/>
              </a:rPr>
              <a:t>Introduction to SSI &amp; Benefits Planning</a:t>
            </a:r>
            <a:r>
              <a:rPr lang="en-US" dirty="0">
                <a:solidFill>
                  <a:srgbClr val="FFFFFF"/>
                </a:solidFill>
                <a:latin typeface="Avenir Next LT Pro Light"/>
                <a:cs typeface="Arial"/>
              </a:rPr>
              <a:t> – 2/18/25</a:t>
            </a:r>
            <a:endParaRPr lang="en-US" dirty="0">
              <a:latin typeface="Avenir Next LT Pro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latin typeface="Avenir Next LT Pro Light"/>
                <a:cs typeface="Arial"/>
              </a:rPr>
              <a:t>Guardianship, ABLE &amp; WA's Endowment Trust Fund </a:t>
            </a:r>
            <a:r>
              <a:rPr lang="en-US" dirty="0">
                <a:solidFill>
                  <a:srgbClr val="FFFFFF"/>
                </a:solidFill>
                <a:latin typeface="Avenir Next LT Pro Light"/>
                <a:cs typeface="Arial"/>
              </a:rPr>
              <a:t>– 3/18/25</a:t>
            </a:r>
            <a:endParaRPr lang="en-US" dirty="0">
              <a:latin typeface="Avenir Next LT Pro Light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latin typeface="Avenir Next LT Pro Light"/>
                <a:cs typeface="Arial"/>
              </a:rPr>
              <a:t>Community Resource Fair </a:t>
            </a:r>
            <a:r>
              <a:rPr lang="en-US" dirty="0">
                <a:solidFill>
                  <a:srgbClr val="FFFFFF"/>
                </a:solidFill>
                <a:latin typeface="Avenir Next LT Pro Light"/>
                <a:cs typeface="Arial"/>
              </a:rPr>
              <a:t>– 5/17/25, 10am-1pm </a:t>
            </a:r>
          </a:p>
          <a:p>
            <a:endParaRPr lang="en-US" dirty="0">
              <a:solidFill>
                <a:schemeClr val="bg1"/>
              </a:solidFill>
              <a:latin typeface="Avenir Next LT Pro Light"/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latin typeface="Avenir Next LT Pro Light"/>
                <a:cs typeface="Arial"/>
              </a:rPr>
              <a:t>Series Information: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Next LT Pro Light"/>
                <a:cs typeface="Arial"/>
              </a:rPr>
              <a:t>October-February total attendance: 50 online, 76 in-person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Next LT Pro Light"/>
                <a:cs typeface="Arial"/>
              </a:rPr>
              <a:t>In-person student workshops at each session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Next LT Pro Light"/>
                <a:cs typeface="Arial"/>
              </a:rPr>
              <a:t>Series website with on-demand trainings, presentation materials, community organizations, and further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Avenir Next LT Pro Light"/>
                <a:cs typeface="Arial"/>
              </a:rPr>
              <a:t>All sessions provided virtual and in-person with ASL and Spanish interpreters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rgbClr val="FFFFFF"/>
              </a:solidFill>
              <a:latin typeface="Avenir Next LT Pro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67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with text on it&#10;&#10;Description automatically generated">
            <a:extLst>
              <a:ext uri="{FF2B5EF4-FFF2-40B4-BE49-F238E27FC236}">
                <a16:creationId xmlns:a16="http://schemas.microsoft.com/office/drawing/2014/main" id="{B5D97956-47EC-93CC-FFEE-70376196D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90" y="99950"/>
            <a:ext cx="5480462" cy="5480462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F8AC1E7-9029-7061-B97D-7A4EF1AD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74" y="1198461"/>
            <a:ext cx="4389120" cy="675962"/>
          </a:xfrm>
        </p:spPr>
        <p:txBody>
          <a:bodyPr>
            <a:normAutofit fontScale="90000"/>
          </a:bodyPr>
          <a:lstStyle/>
          <a:p>
            <a:r>
              <a:rPr lang="en-US"/>
              <a:t>Families &amp; Educators Resource Website:</a:t>
            </a:r>
          </a:p>
        </p:txBody>
      </p:sp>
      <p:pic>
        <p:nvPicPr>
          <p:cNvPr id="9" name="Picture 8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56378516-2E0F-20D4-A55F-3AF5ADE2E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18" y="1871353"/>
            <a:ext cx="4263242" cy="4263242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AF2716F6-91FF-86E2-464B-DE705EFF101A}"/>
              </a:ext>
            </a:extLst>
          </p:cNvPr>
          <p:cNvSpPr txBox="1">
            <a:spLocks/>
          </p:cNvSpPr>
          <p:nvPr/>
        </p:nvSpPr>
        <p:spPr>
          <a:xfrm>
            <a:off x="5952704" y="5126775"/>
            <a:ext cx="5259581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www.clarkfamilyresources.org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7926-EE73-5205-8D4F-DDB80A99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661" y="2265551"/>
            <a:ext cx="4795703" cy="117035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Montserrat"/>
              </a:rPr>
              <a:t>"</a:t>
            </a:r>
            <a:r>
              <a:rPr lang="en-US" i="0" dirty="0">
                <a:solidFill>
                  <a:schemeClr val="bg1"/>
                </a:solidFill>
                <a:effectLst/>
                <a:latin typeface="Montserrat"/>
              </a:rPr>
              <a:t>Putting it all Together - Creating Your Plan &amp; Resource Fair"</a:t>
            </a:r>
            <a:r>
              <a:rPr lang="en-US" dirty="0">
                <a:solidFill>
                  <a:schemeClr val="bg1"/>
                </a:solidFill>
                <a:latin typeface="Montserrat"/>
              </a:rPr>
              <a:t> </a:t>
            </a:r>
            <a:br>
              <a:rPr lang="en-US" dirty="0"/>
            </a:br>
            <a:r>
              <a:rPr lang="en-US" b="0" dirty="0">
                <a:solidFill>
                  <a:schemeClr val="bg1"/>
                </a:solidFill>
                <a:latin typeface="Montserrat"/>
              </a:rPr>
              <a:t>May 17, 2025</a:t>
            </a:r>
            <a:endParaRPr lang="en-US" b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401AC-9A59-3204-6703-6B354E2C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48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7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330D-127B-43A0-96B3-7ABBFD24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053539" cy="14859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venir Next LT Pro Light"/>
              </a:rPr>
              <a:t>National Disability Employment Awareness Month Celebration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9FA5-38F6-40F6-8D38-56CF4CBA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venir Next LT Pro Light"/>
              </a:rPr>
              <a:t>October 9, 2024</a:t>
            </a:r>
          </a:p>
          <a:p>
            <a:r>
              <a:rPr lang="en-US" b="1" dirty="0">
                <a:latin typeface="Avenir Next LT Pro Light"/>
              </a:rPr>
              <a:t>Mario Eiland </a:t>
            </a:r>
            <a:r>
              <a:rPr lang="en-US" dirty="0">
                <a:latin typeface="Avenir Next LT Pro Light"/>
              </a:rPr>
              <a:t>was the Keynote speaker </a:t>
            </a:r>
          </a:p>
          <a:p>
            <a:r>
              <a:rPr lang="en-US" dirty="0">
                <a:latin typeface="Avenir Next LT Pro Light"/>
              </a:rPr>
              <a:t>Community Showed up!</a:t>
            </a:r>
            <a:r>
              <a:rPr lang="en-US" b="1" dirty="0">
                <a:latin typeface="Avenir Next LT Pro Light"/>
              </a:rPr>
              <a:t> 233 registrants</a:t>
            </a:r>
          </a:p>
          <a:p>
            <a:r>
              <a:rPr lang="en-US" b="1" dirty="0">
                <a:latin typeface="Avenir Next LT Pro Light"/>
              </a:rPr>
              <a:t>Streamed virtually by CCTV</a:t>
            </a:r>
          </a:p>
          <a:p>
            <a:endParaRPr lang="en-US" b="1" dirty="0">
              <a:latin typeface="Avenir Next LT Pro Light"/>
            </a:endParaRPr>
          </a:p>
          <a:p>
            <a:endParaRPr lang="en-US" b="1" dirty="0">
              <a:latin typeface="Avenir Next LT Pro Light"/>
            </a:endParaRPr>
          </a:p>
          <a:p>
            <a:endParaRPr lang="en-US" b="1" dirty="0">
              <a:latin typeface="Avenir Next LT Pro Light"/>
            </a:endParaRPr>
          </a:p>
          <a:p>
            <a:endParaRPr lang="en-US" dirty="0">
              <a:latin typeface="Avenir Next LT Pro Light"/>
            </a:endParaRPr>
          </a:p>
          <a:p>
            <a:endParaRPr lang="en-US" dirty="0">
              <a:latin typeface="Avenir Next LT Pro Light"/>
            </a:endParaRPr>
          </a:p>
        </p:txBody>
      </p:sp>
      <p:pic>
        <p:nvPicPr>
          <p:cNvPr id="4" name="Picture 3" descr="A group of men standing on a stage&#10;&#10;AI-generated content may be incorrect.">
            <a:extLst>
              <a:ext uri="{FF2B5EF4-FFF2-40B4-BE49-F238E27FC236}">
                <a16:creationId xmlns:a16="http://schemas.microsoft.com/office/drawing/2014/main" id="{243C439D-D3D3-C0AA-43DA-64280F5F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14" y="-172524"/>
            <a:ext cx="5475831" cy="72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11D149-E607-40A4-90BC-732CB0F8D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103810"/>
              </p:ext>
            </p:extLst>
          </p:nvPr>
        </p:nvGraphicFramePr>
        <p:xfrm>
          <a:off x="612775" y="1716088"/>
          <a:ext cx="10653713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BE3C9803-BC35-A5B9-7B55-A1F8D0AD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648" y="1072515"/>
            <a:ext cx="10653578" cy="1132258"/>
          </a:xfrm>
        </p:spPr>
        <p:txBody>
          <a:bodyPr/>
          <a:lstStyle/>
          <a:p>
            <a:r>
              <a:rPr lang="en-US" dirty="0">
                <a:latin typeface="Avenir Next LT Pro Light"/>
              </a:rPr>
              <a:t>2025</a:t>
            </a:r>
          </a:p>
        </p:txBody>
      </p:sp>
      <p:pic>
        <p:nvPicPr>
          <p:cNvPr id="24" name="Picture 23" descr="A blue and black logo&#10;&#10;AI-generated content may be incorrect.">
            <a:extLst>
              <a:ext uri="{FF2B5EF4-FFF2-40B4-BE49-F238E27FC236}">
                <a16:creationId xmlns:a16="http://schemas.microsoft.com/office/drawing/2014/main" id="{CD06717C-98FC-07AA-1B7F-38E0B24F40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588" y="800100"/>
            <a:ext cx="46767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4597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557ddc6-8039-4d0d-9c83-01b88e066624}" enabled="1" method="Standard" siteId="{f44d0d9c-9011-4fbd-9641-1b36e93768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410</TotalTime>
  <Words>311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Avenir Next LT Pro Light</vt:lpstr>
      <vt:lpstr>Montserrat</vt:lpstr>
      <vt:lpstr>Neue Haas Grotesk Text Pro</vt:lpstr>
      <vt:lpstr>VanillaVTI</vt:lpstr>
      <vt:lpstr>Families &amp; Educators Training Series </vt:lpstr>
      <vt:lpstr>Families &amp; Educators Resource Website:</vt:lpstr>
      <vt:lpstr>"Putting it all Together - Creating Your Plan &amp; Resource Fair"  May 17, 2025</vt:lpstr>
      <vt:lpstr>National Disability Employment Awareness Month Celebration </vt:lpstr>
      <vt:lpstr>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Training Series 2020-2021</dc:title>
  <dc:creator>Emily Harris</dc:creator>
  <cp:lastModifiedBy>Cheri Osterman</cp:lastModifiedBy>
  <cp:revision>135</cp:revision>
  <dcterms:created xsi:type="dcterms:W3CDTF">2021-05-05T16:18:20Z</dcterms:created>
  <dcterms:modified xsi:type="dcterms:W3CDTF">2025-03-10T18:51:30Z</dcterms:modified>
</cp:coreProperties>
</file>