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88" r:id="rId1"/>
    <p:sldMasterId id="2147483995" r:id="rId2"/>
    <p:sldMasterId id="2147484000" r:id="rId3"/>
    <p:sldMasterId id="2147484010" r:id="rId4"/>
    <p:sldMasterId id="2147484029" r:id="rId5"/>
    <p:sldMasterId id="2147484044" r:id="rId6"/>
  </p:sldMasterIdLst>
  <p:notesMasterIdLst>
    <p:notesMasterId r:id="rId32"/>
  </p:notesMasterIdLst>
  <p:handoutMasterIdLst>
    <p:handoutMasterId r:id="rId33"/>
  </p:handoutMasterIdLst>
  <p:sldIdLst>
    <p:sldId id="282" r:id="rId7"/>
    <p:sldId id="283" r:id="rId8"/>
    <p:sldId id="328" r:id="rId9"/>
    <p:sldId id="329" r:id="rId10"/>
    <p:sldId id="304" r:id="rId11"/>
    <p:sldId id="292" r:id="rId12"/>
    <p:sldId id="315" r:id="rId13"/>
    <p:sldId id="285" r:id="rId14"/>
    <p:sldId id="302" r:id="rId15"/>
    <p:sldId id="303" r:id="rId16"/>
    <p:sldId id="307" r:id="rId17"/>
    <p:sldId id="332" r:id="rId18"/>
    <p:sldId id="308" r:id="rId19"/>
    <p:sldId id="334" r:id="rId20"/>
    <p:sldId id="336" r:id="rId21"/>
    <p:sldId id="325" r:id="rId22"/>
    <p:sldId id="310" r:id="rId23"/>
    <p:sldId id="333" r:id="rId24"/>
    <p:sldId id="326" r:id="rId25"/>
    <p:sldId id="331" r:id="rId26"/>
    <p:sldId id="311" r:id="rId27"/>
    <p:sldId id="314" r:id="rId28"/>
    <p:sldId id="288" r:id="rId29"/>
    <p:sldId id="335"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53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C62580-296D-1BFD-6E8E-318AC8874CDA}" name="Wentross, Jacoba L. (they/them/theirs)" initials="WJL(" userId="S::Jacoba.Wentross@va.gov::ece7c6e1-0b0b-472b-8b61-7e204c07cfd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ED7D31"/>
    <a:srgbClr val="EDCB8F"/>
    <a:srgbClr val="DFA333"/>
    <a:srgbClr val="005A5B"/>
    <a:srgbClr val="D8872A"/>
    <a:srgbClr val="FFFFFF"/>
    <a:srgbClr val="BCC1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11" autoAdjust="0"/>
  </p:normalViewPr>
  <p:slideViewPr>
    <p:cSldViewPr snapToGrid="0" snapToObjects="1">
      <p:cViewPr varScale="1">
        <p:scale>
          <a:sx n="97" d="100"/>
          <a:sy n="97" d="100"/>
        </p:scale>
        <p:origin x="2040" y="78"/>
      </p:cViewPr>
      <p:guideLst>
        <p:guide orient="horz" pos="4152"/>
        <p:guide pos="536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19D85E-939B-F44F-A06B-8ADEE0F99366}" type="datetimeFigureOut">
              <a:rPr lang="en-US" smtClean="0"/>
              <a:t>3/10/2025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0D8527-D853-AA43-922D-46269FE724BE}" type="slidenum">
              <a:rPr lang="en-US" smtClean="0"/>
              <a:t>‹#›</a:t>
            </a:fld>
            <a:endParaRPr lang="en-US" dirty="0"/>
          </a:p>
        </p:txBody>
      </p:sp>
    </p:spTree>
    <p:extLst>
      <p:ext uri="{BB962C8B-B14F-4D97-AF65-F5344CB8AC3E}">
        <p14:creationId xmlns:p14="http://schemas.microsoft.com/office/powerpoint/2010/main" val="1207463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D7CEB-8877-C748-AC58-FC405D8BA0F4}" type="datetimeFigureOut">
              <a:rPr lang="en-US" smtClean="0"/>
              <a:t>3/10/2025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BD1CD-C9A7-3343-AB3F-0F32B4D81F28}" type="slidenum">
              <a:rPr lang="en-US" smtClean="0"/>
              <a:t>‹#›</a:t>
            </a:fld>
            <a:endParaRPr lang="en-US" dirty="0"/>
          </a:p>
        </p:txBody>
      </p:sp>
    </p:spTree>
    <p:extLst>
      <p:ext uri="{BB962C8B-B14F-4D97-AF65-F5344CB8AC3E}">
        <p14:creationId xmlns:p14="http://schemas.microsoft.com/office/powerpoint/2010/main" val="148235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96Damodm-e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cc02.safelinks.protection.outlook.com/?url=https%3A%2F%2Fwww.dva.wa.gov%2Fabout-wdva%2Flaws-legislation%2Flegislative-updates&amp;data=05%7C02%7CAbby.Molloy%40clark.wa.gov%7C310458d50fe840e1feb808dd2d646f28%7C389c6904b0734843a92d4a72a350cf02%7C1%7C0%7C638716631581841100%7CUnknown%7CTWFpbGZsb3d8eyJFbXB0eU1hcGkiOnRydWUsIlYiOiIwLjAuMDAwMCIsIlAiOiJXaW4zMiIsIkFOIjoiTWFpbCIsIldUIjoyfQ%3D%3D%7C0%7C%7C%7C&amp;sdata=FvR%2BwSxEVEUQPgwsCUyokLnz%2F4l1xb%2F%2Ffv0lgb9Wq8M%3D&amp;reserved=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5</a:t>
            </a:fld>
            <a:endParaRPr lang="en-US" dirty="0"/>
          </a:p>
        </p:txBody>
      </p:sp>
    </p:spTree>
    <p:extLst>
      <p:ext uri="{BB962C8B-B14F-4D97-AF65-F5344CB8AC3E}">
        <p14:creationId xmlns:p14="http://schemas.microsoft.com/office/powerpoint/2010/main" val="44250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extLst>
                    <a:ext uri="{A12FA001-AC4F-418D-AE19-62706E023703}">
                      <ahyp:hlinkClr xmlns:ahyp="http://schemas.microsoft.com/office/drawing/2018/hyperlinkcolor" val="tx"/>
                    </a:ext>
                  </a:extLst>
                </a:hlinkClick>
              </a:rPr>
              <a:t>https://www.youtube.com/watch?v=96Damodm-ec</a:t>
            </a:r>
            <a:endParaRPr lang="en-US" dirty="0"/>
          </a:p>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16</a:t>
            </a:fld>
            <a:endParaRPr lang="en-US" dirty="0"/>
          </a:p>
        </p:txBody>
      </p:sp>
    </p:spTree>
    <p:extLst>
      <p:ext uri="{BB962C8B-B14F-4D97-AF65-F5344CB8AC3E}">
        <p14:creationId xmlns:p14="http://schemas.microsoft.com/office/powerpoint/2010/main" val="2035009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important to note that the OPMA applies to the VAB…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BD1CD-C9A7-3343-AB3F-0F32B4D81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96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21</a:t>
            </a:fld>
            <a:endParaRPr lang="en-US" dirty="0"/>
          </a:p>
        </p:txBody>
      </p:sp>
    </p:spTree>
    <p:extLst>
      <p:ext uri="{BB962C8B-B14F-4D97-AF65-F5344CB8AC3E}">
        <p14:creationId xmlns:p14="http://schemas.microsoft.com/office/powerpoint/2010/main" val="421292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fund balance will be updated</a:t>
            </a:r>
          </a:p>
        </p:txBody>
      </p:sp>
      <p:sp>
        <p:nvSpPr>
          <p:cNvPr id="4" name="Slide Number Placeholder 3"/>
          <p:cNvSpPr>
            <a:spLocks noGrp="1"/>
          </p:cNvSpPr>
          <p:nvPr>
            <p:ph type="sldNum" sz="quarter" idx="5"/>
          </p:nvPr>
        </p:nvSpPr>
        <p:spPr/>
        <p:txBody>
          <a:bodyPr/>
          <a:lstStyle/>
          <a:p>
            <a:fld id="{63FBD1CD-C9A7-3343-AB3F-0F32B4D81F28}" type="slidenum">
              <a:rPr lang="en-US" smtClean="0"/>
              <a:t>22</a:t>
            </a:fld>
            <a:endParaRPr lang="en-US" dirty="0"/>
          </a:p>
        </p:txBody>
      </p:sp>
    </p:spTree>
    <p:extLst>
      <p:ext uri="{BB962C8B-B14F-4D97-AF65-F5344CB8AC3E}">
        <p14:creationId xmlns:p14="http://schemas.microsoft.com/office/powerpoint/2010/main" val="177333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23</a:t>
            </a:fld>
            <a:endParaRPr lang="en-US" dirty="0"/>
          </a:p>
        </p:txBody>
      </p:sp>
    </p:spTree>
    <p:extLst>
      <p:ext uri="{BB962C8B-B14F-4D97-AF65-F5344CB8AC3E}">
        <p14:creationId xmlns:p14="http://schemas.microsoft.com/office/powerpoint/2010/main" val="277540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WDVA - Legislative Updates</a:t>
            </a:r>
          </a:p>
          <a:p>
            <a:pPr marL="0" marR="0"/>
            <a:r>
              <a:rPr lang="en-US" sz="1800" u="sng" kern="100" dirty="0">
                <a:solidFill>
                  <a:srgbClr val="467886"/>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gcc02.safelinks.protection.outlook.com/?url=https%3A%2F%2Fwww.dva.wa.gov%2Fabout-wdva%2Flaws-legislation%2Flegislative-updates&amp;data=05%7C02%7CAbby.Molloy%40clark.wa.gov%7C310458d50fe840e1feb808dd2d646f28%7C389c6904b0734843a92d4a72a350cf02%7C1%7C0%7C638716631581841100%7CUnknown%7CTWFpbGZsb3d8eyJFbXB0eU1hcGkiOnRydWUsIlYiOiIwLjAuMDAwMCIsIlAiOiJXaW4zMiIsIkFOIjoiTWFpbCIsIldUIjoyfQ%3D%3D%7C0%7C%7C%7C&amp;sdata=FvR%2BwSxEVEUQPgwsCUyokLnz%2F4l1xb%2F%2Ffv0lgb9Wq8M%3D&amp;reserved=0</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Governor's Veterans Affairs Advisory Committee.  Will be holding a town hall meeting.  On February 5, 2024.  From 10:00 AM - 12:30 PM.  Location will be in Kelso or Longview.  Meeting site pending.</a:t>
            </a:r>
          </a:p>
          <a:p>
            <a:pPr marL="0" marR="0"/>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Bob Knight's retired US Army Officer.  And past President of Clark College.  We be having a public memorial service is on Monday Jan 13 at</a:t>
            </a:r>
          </a:p>
          <a:p>
            <a:pPr marL="0" marR="0"/>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11:00 AM, AC MARRIOTT on the Waterfront. Entire first floor is dedicated to the service.</a:t>
            </a:r>
            <a:endParaRPr lang="en-US" dirty="0"/>
          </a:p>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25</a:t>
            </a:fld>
            <a:endParaRPr lang="en-US" dirty="0"/>
          </a:p>
        </p:txBody>
      </p:sp>
    </p:spTree>
    <p:extLst>
      <p:ext uri="{BB962C8B-B14F-4D97-AF65-F5344CB8AC3E}">
        <p14:creationId xmlns:p14="http://schemas.microsoft.com/office/powerpoint/2010/main" val="271209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6</a:t>
            </a:fld>
            <a:endParaRPr lang="en-US" dirty="0"/>
          </a:p>
        </p:txBody>
      </p:sp>
    </p:spTree>
    <p:extLst>
      <p:ext uri="{BB962C8B-B14F-4D97-AF65-F5344CB8AC3E}">
        <p14:creationId xmlns:p14="http://schemas.microsoft.com/office/powerpoint/2010/main" val="110269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all pulled from the VAB handbook and state advisory board handbook</a:t>
            </a:r>
          </a:p>
        </p:txBody>
      </p:sp>
      <p:sp>
        <p:nvSpPr>
          <p:cNvPr id="4" name="Slide Number Placeholder 3"/>
          <p:cNvSpPr>
            <a:spLocks noGrp="1"/>
          </p:cNvSpPr>
          <p:nvPr>
            <p:ph type="sldNum" sz="quarter" idx="5"/>
          </p:nvPr>
        </p:nvSpPr>
        <p:spPr/>
        <p:txBody>
          <a:bodyPr/>
          <a:lstStyle/>
          <a:p>
            <a:fld id="{63FBD1CD-C9A7-3343-AB3F-0F32B4D81F28}" type="slidenum">
              <a:rPr lang="en-US" smtClean="0"/>
              <a:t>7</a:t>
            </a:fld>
            <a:endParaRPr lang="en-US" dirty="0"/>
          </a:p>
        </p:txBody>
      </p:sp>
    </p:spTree>
    <p:extLst>
      <p:ext uri="{BB962C8B-B14F-4D97-AF65-F5344CB8AC3E}">
        <p14:creationId xmlns:p14="http://schemas.microsoft.com/office/powerpoint/2010/main" val="352322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for our annual review of the VAB Member Roles and Responsibilities. Everything on these slides is pulled directly from the VAB handbook. This provides a pretty broad overview so I recommend reviewing the entire handbook in more detail if you need a refresher. I have hard copies in the room here today and sent out digital copies over email.</a:t>
            </a:r>
          </a:p>
          <a:p>
            <a:endParaRPr lang="en-US" dirty="0"/>
          </a:p>
          <a:p>
            <a:r>
              <a:rPr lang="en-US" dirty="0"/>
              <a:t>First we are going to start with an overview of the purpose of the CCVAB member advisory role and I will read this excerpt out loud.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BD1CD-C9A7-3343-AB3F-0F32B4D81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67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Appointed members of the VAB, including organizational members and members at large are expected to…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BD1CD-C9A7-3343-AB3F-0F32B4D81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23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handbook also outlines some guidance to being an effective board member.</a:t>
            </a:r>
          </a:p>
          <a:p>
            <a:endParaRPr lang="en-US" dirty="0"/>
          </a:p>
          <a:p>
            <a:r>
              <a:rPr lang="en-US" sz="1800" b="0" i="0" u="none" strike="noStrike" baseline="0" dirty="0">
                <a:solidFill>
                  <a:srgbClr val="211E1F"/>
                </a:solidFill>
                <a:latin typeface="Calibri" panose="020F0502020204030204" pitchFamily="34" charset="0"/>
              </a:rPr>
              <a:t>It is imperative that board members recognize they are in a critical position to shape and influence board decisions and actions. It is important that each member keeps informed and up to date on issues, legislative activity and statutes affecting the board. </a:t>
            </a:r>
          </a:p>
          <a:p>
            <a:endParaRPr lang="en-US" sz="1800" b="0" i="0" u="none" strike="noStrike" baseline="0" dirty="0">
              <a:solidFill>
                <a:srgbClr val="211E1F"/>
              </a:solidFill>
              <a:latin typeface="Calibri" panose="020F0502020204030204" pitchFamily="34" charset="0"/>
            </a:endParaRPr>
          </a:p>
          <a:p>
            <a:r>
              <a:rPr lang="en-US" sz="1800" b="0" i="0" u="none" strike="noStrike" baseline="0" dirty="0">
                <a:solidFill>
                  <a:srgbClr val="211E1F"/>
                </a:solidFill>
                <a:latin typeface="Calibri" panose="020F0502020204030204" pitchFamily="34" charset="0"/>
              </a:rPr>
              <a:t>In a nutshell, effective board members are expected to…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BD1CD-C9A7-3343-AB3F-0F32B4D81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32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E1F"/>
                </a:solidFill>
                <a:latin typeface="Calibri" panose="020F0502020204030204" pitchFamily="34" charset="0"/>
              </a:rPr>
              <a:t>There are certain restrictions and requirements that may affect you during your tenure as a board member. The handbook has a longer list, but I have just included some highlights here: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BD1CD-C9A7-3343-AB3F-0F32B4D81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67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E1F"/>
                </a:solidFill>
                <a:latin typeface="Calibri" panose="020F0502020204030204" pitchFamily="34" charset="0"/>
              </a:rPr>
              <a:t>As a board member, you are expected to uphold a high ethical standard. It is extremely important that board members avoid conflicts of interest or even the appearance of conflicts of interest. Using a public position for private gain is improper and illegal. Similarly, actions benefiting close relatives are prohibited. There are penalties for violations of state ethics statutes. Up on the slide I have listed some examples of conflicts of interest…</a:t>
            </a:r>
          </a:p>
          <a:p>
            <a:endParaRPr lang="en-US" sz="1800" b="0" i="0" u="none" strike="noStrike" baseline="0" dirty="0">
              <a:solidFill>
                <a:srgbClr val="211E1F"/>
              </a:solidFill>
              <a:latin typeface="Calibri" panose="020F0502020204030204" pitchFamily="34" charset="0"/>
            </a:endParaRPr>
          </a:p>
          <a:p>
            <a:r>
              <a:rPr lang="en-US" sz="1800" b="0" i="0" u="none" strike="noStrike" baseline="0" dirty="0">
                <a:solidFill>
                  <a:srgbClr val="211E1F"/>
                </a:solidFill>
                <a:latin typeface="Calibri" panose="020F0502020204030204" pitchFamily="34" charset="0"/>
              </a:rPr>
              <a:t>This was a high level overview of the main VAB member roles, responsibilities, and expectations. Again, I recommend looking at the handbook more closely if you would like more information. Are there any questions at this time?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BD1CD-C9A7-3343-AB3F-0F32B4D81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79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E1F"/>
                </a:solidFill>
                <a:latin typeface="Calibri" panose="020F0502020204030204" pitchFamily="34" charset="0"/>
              </a:rPr>
              <a:t>The Veterans Advisory Board has a set of bylaws to direct and clarify its actions, procedures and organization. Board members are expected to adhere to bylaws and all relevant statutes. </a:t>
            </a:r>
          </a:p>
          <a:p>
            <a:endParaRPr lang="en-US" sz="1800" b="0" i="0" u="none" strike="noStrike" baseline="0" dirty="0">
              <a:solidFill>
                <a:srgbClr val="211E1F"/>
              </a:solidFill>
              <a:latin typeface="Calibri" panose="020F0502020204030204" pitchFamily="34" charset="0"/>
            </a:endParaRPr>
          </a:p>
          <a:p>
            <a:r>
              <a:rPr lang="en-US" sz="1800" b="0" i="0" u="none" strike="noStrike" baseline="0" dirty="0">
                <a:solidFill>
                  <a:srgbClr val="211E1F"/>
                </a:solidFill>
                <a:latin typeface="Calibri" panose="020F0502020204030204" pitchFamily="34" charset="0"/>
              </a:rPr>
              <a:t>County agencies and boards are required to have available for public inspection and copying their public records, such as procedural rules and statements of general policy, and other records, written or electronic, pertaining to the board’s business. Exemptions to disclosure are limited and identified in statute. </a:t>
            </a:r>
          </a:p>
          <a:p>
            <a:r>
              <a:rPr lang="en-US" sz="1800" b="0" i="0" u="none" strike="noStrike" baseline="0" dirty="0">
                <a:solidFill>
                  <a:srgbClr val="211E1F"/>
                </a:solidFill>
                <a:latin typeface="Calibri" panose="020F0502020204030204" pitchFamily="34" charset="0"/>
              </a:rPr>
              <a:t>Records relating to the conduct of official business are subject to disclosure even if they are on a personal computer. Records regarding advisory board business must be retained for six years. </a:t>
            </a:r>
          </a:p>
          <a:p>
            <a:r>
              <a:rPr lang="en-US" sz="1800" b="0" i="0" u="none" strike="noStrike" baseline="0" dirty="0">
                <a:solidFill>
                  <a:srgbClr val="211E1F"/>
                </a:solidFill>
                <a:latin typeface="Calibri" panose="020F0502020204030204" pitchFamily="34" charset="0"/>
              </a:rPr>
              <a:t>For additional information on disclosure requirements and exemptions from disclosure, refer to Chapter 42.56 RCW or consult with the County Attorney. </a:t>
            </a:r>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14</a:t>
            </a:fld>
            <a:endParaRPr lang="en-US" dirty="0"/>
          </a:p>
        </p:txBody>
      </p:sp>
    </p:spTree>
    <p:extLst>
      <p:ext uri="{BB962C8B-B14F-4D97-AF65-F5344CB8AC3E}">
        <p14:creationId xmlns:p14="http://schemas.microsoft.com/office/powerpoint/2010/main" val="188086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157102"/>
          </a:xfrm>
          <a:prstGeom prst="rect">
            <a:avLst/>
          </a:prstGeom>
        </p:spPr>
        <p:txBody>
          <a:bodyPr anchor="b"/>
          <a:lstStyle>
            <a:lvl1pPr algn="l">
              <a:defRPr sz="4500"/>
            </a:lvl1pPr>
          </a:lstStyle>
          <a:p>
            <a:r>
              <a:rPr lang="en-US" dirty="0"/>
              <a:t>Presentation title</a:t>
            </a:r>
          </a:p>
        </p:txBody>
      </p:sp>
      <p:sp>
        <p:nvSpPr>
          <p:cNvPr id="3" name="Subtitle 2"/>
          <p:cNvSpPr>
            <a:spLocks noGrp="1"/>
          </p:cNvSpPr>
          <p:nvPr>
            <p:ph type="subTitle" idx="1" hasCustomPrompt="1"/>
          </p:nvPr>
        </p:nvSpPr>
        <p:spPr>
          <a:xfrm>
            <a:off x="1143000" y="3375157"/>
            <a:ext cx="6858000" cy="481824"/>
          </a:xfrm>
          <a:prstGeom prst="rect">
            <a:avLst/>
          </a:prstGeom>
        </p:spPr>
        <p:txBody>
          <a:bodyPr anchor="b">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8" name="Text Placeholder 7"/>
          <p:cNvSpPr>
            <a:spLocks noGrp="1"/>
          </p:cNvSpPr>
          <p:nvPr>
            <p:ph type="body" sz="quarter" idx="13" hasCustomPrompt="1"/>
          </p:nvPr>
        </p:nvSpPr>
        <p:spPr>
          <a:xfrm>
            <a:off x="1143000" y="3946525"/>
            <a:ext cx="6858000" cy="384843"/>
          </a:xfrm>
        </p:spPr>
        <p:txBody>
          <a:bodyPr anchor="b">
            <a:normAutofit/>
          </a:bodyPr>
          <a:lstStyle>
            <a:lvl1pPr marL="0" indent="0">
              <a:buNone/>
              <a:defRPr sz="1500"/>
            </a:lvl1pPr>
          </a:lstStyle>
          <a:p>
            <a:pPr lvl="0"/>
            <a:r>
              <a:rPr lang="en-US" dirty="0"/>
              <a:t>Presenter</a:t>
            </a:r>
          </a:p>
        </p:txBody>
      </p:sp>
      <p:cxnSp>
        <p:nvCxnSpPr>
          <p:cNvPr id="9" name="Straight Connector 8"/>
          <p:cNvCxnSpPr/>
          <p:nvPr userDrawn="1"/>
        </p:nvCxnSpPr>
        <p:spPr>
          <a:xfrm>
            <a:off x="1143000" y="3279465"/>
            <a:ext cx="6858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143000" y="4420914"/>
            <a:ext cx="6858000" cy="384843"/>
          </a:xfrm>
        </p:spPr>
        <p:txBody>
          <a:bodyPr anchor="b">
            <a:normAutofit/>
          </a:bodyPr>
          <a:lstStyle>
            <a:lvl1pPr marL="0" indent="0">
              <a:buNone/>
              <a:defRPr sz="1500"/>
            </a:lvl1pPr>
          </a:lstStyle>
          <a:p>
            <a:pPr lvl="0"/>
            <a:r>
              <a:rPr lang="en-US" dirty="0"/>
              <a:t>Date</a:t>
            </a:r>
          </a:p>
        </p:txBody>
      </p:sp>
    </p:spTree>
    <p:extLst>
      <p:ext uri="{BB962C8B-B14F-4D97-AF65-F5344CB8AC3E}">
        <p14:creationId xmlns:p14="http://schemas.microsoft.com/office/powerpoint/2010/main" val="21679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1100033"/>
            <a:ext cx="3516730" cy="4703600"/>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4530749" y="1363802"/>
            <a:ext cx="3891357" cy="4025667"/>
          </a:xfrm>
        </p:spPr>
        <p:txBody>
          <a:bodyPr anchor="ctr"/>
          <a:lstStyle>
            <a:lvl1pPr marL="0" indent="0">
              <a:buNone/>
              <a:defRPr sz="18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9" name="Straight Connector 18"/>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t>2/8/2024</a:t>
            </a:r>
            <a:endParaRPr lang="en-US" dirty="0"/>
          </a:p>
        </p:txBody>
      </p:sp>
      <p:sp>
        <p:nvSpPr>
          <p:cNvPr id="21" name="Footer Placeholder 20"/>
          <p:cNvSpPr>
            <a:spLocks noGrp="1"/>
          </p:cNvSpPr>
          <p:nvPr>
            <p:ph type="ftr" sz="quarter" idx="22"/>
          </p:nvPr>
        </p:nvSpPr>
        <p:spPr/>
        <p:txBody>
          <a:bodyPr/>
          <a:lstStyle/>
          <a:p>
            <a:r>
              <a:rPr lang="en-US"/>
              <a:t>Veterans Advisory Board - Mar 13, 2025</a:t>
            </a:r>
            <a:endParaRPr lang="en-US" dirty="0"/>
          </a:p>
        </p:txBody>
      </p:sp>
      <p:sp>
        <p:nvSpPr>
          <p:cNvPr id="22" name="Slide Number Placeholder 21"/>
          <p:cNvSpPr>
            <a:spLocks noGrp="1"/>
          </p:cNvSpPr>
          <p:nvPr>
            <p:ph type="sldNum" sz="quarter" idx="23"/>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0292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5352254"/>
            <a:ext cx="7700210"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721896" y="1132146"/>
            <a:ext cx="7700210" cy="4049454"/>
          </a:xfrm>
        </p:spPr>
        <p:txBody>
          <a:bodyPr anchor="ctr">
            <a:normAutofit/>
          </a:bodyPr>
          <a:lstStyle>
            <a:lvl1pPr marL="0" indent="0">
              <a:buNone/>
              <a:defRPr sz="18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t>2/8/2024</a:t>
            </a:r>
            <a:endParaRPr lang="en-US" dirty="0"/>
          </a:p>
        </p:txBody>
      </p:sp>
      <p:sp>
        <p:nvSpPr>
          <p:cNvPr id="9" name="Footer Placeholder 8"/>
          <p:cNvSpPr>
            <a:spLocks noGrp="1"/>
          </p:cNvSpPr>
          <p:nvPr>
            <p:ph type="ftr" sz="quarter" idx="21"/>
          </p:nvPr>
        </p:nvSpPr>
        <p:spPr/>
        <p:txBody>
          <a:bodyPr/>
          <a:lstStyle/>
          <a:p>
            <a:r>
              <a:rPr lang="en-US"/>
              <a:t>Veterans Advisory Board - Mar 13, 2025</a:t>
            </a:r>
            <a:endParaRPr lang="en-US" dirty="0"/>
          </a:p>
        </p:txBody>
      </p:sp>
      <p:sp>
        <p:nvSpPr>
          <p:cNvPr id="11" name="Slide Number Placeholder 10"/>
          <p:cNvSpPr>
            <a:spLocks noGrp="1"/>
          </p:cNvSpPr>
          <p:nvPr>
            <p:ph type="sldNum" sz="quarter" idx="2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5548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5244887"/>
            <a:ext cx="3689643"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5" name="Text Placeholder 4"/>
          <p:cNvSpPr>
            <a:spLocks noGrp="1"/>
          </p:cNvSpPr>
          <p:nvPr>
            <p:ph type="body" sz="quarter" idx="3" hasCustomPrompt="1"/>
          </p:nvPr>
        </p:nvSpPr>
        <p:spPr>
          <a:xfrm>
            <a:off x="4722507" y="5244887"/>
            <a:ext cx="3707814"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p:nvPr>
        </p:nvSpPr>
        <p:spPr>
          <a:xfrm>
            <a:off x="721895"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6" name="Picture Placeholder 14"/>
          <p:cNvSpPr>
            <a:spLocks noGrp="1"/>
          </p:cNvSpPr>
          <p:nvPr>
            <p:ph type="pic" sz="quarter" idx="14"/>
          </p:nvPr>
        </p:nvSpPr>
        <p:spPr>
          <a:xfrm>
            <a:off x="4731326"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2/8/2024</a:t>
            </a:r>
            <a:endParaRPr lang="en-US" dirty="0"/>
          </a:p>
        </p:txBody>
      </p:sp>
      <p:sp>
        <p:nvSpPr>
          <p:cNvPr id="20" name="Footer Placeholder 19"/>
          <p:cNvSpPr>
            <a:spLocks noGrp="1"/>
          </p:cNvSpPr>
          <p:nvPr>
            <p:ph type="ftr" sz="quarter" idx="16"/>
          </p:nvPr>
        </p:nvSpPr>
        <p:spPr/>
        <p:txBody>
          <a:bodyPr/>
          <a:lstStyle/>
          <a:p>
            <a:r>
              <a:rPr lang="en-US"/>
              <a:t>Veterans Advisory Board - Mar 13, 2025</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2958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1127534"/>
            <a:ext cx="3689643" cy="4693164"/>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6" name="Picture Placeholder 14"/>
          <p:cNvSpPr>
            <a:spLocks noGrp="1"/>
          </p:cNvSpPr>
          <p:nvPr>
            <p:ph type="pic" sz="quarter" idx="14"/>
          </p:nvPr>
        </p:nvSpPr>
        <p:spPr>
          <a:xfrm>
            <a:off x="4731326" y="1127534"/>
            <a:ext cx="3690780" cy="4693164"/>
          </a:xfrm>
          <a:solidFill>
            <a:srgbClr val="D8872A">
              <a:alpha val="29804"/>
            </a:srgbClr>
          </a:solidFill>
        </p:spPr>
        <p:txBody>
          <a:bodyPr anchor="ctr">
            <a:normAutofit/>
          </a:bodyPr>
          <a:lstStyle>
            <a:lvl1pPr marL="0" indent="0">
              <a:buNone/>
              <a:defRPr sz="1875"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2/8/2024</a:t>
            </a:r>
            <a:endParaRPr lang="en-US" dirty="0"/>
          </a:p>
        </p:txBody>
      </p:sp>
      <p:sp>
        <p:nvSpPr>
          <p:cNvPr id="20" name="Footer Placeholder 19"/>
          <p:cNvSpPr>
            <a:spLocks noGrp="1"/>
          </p:cNvSpPr>
          <p:nvPr>
            <p:ph type="ftr" sz="quarter" idx="16"/>
          </p:nvPr>
        </p:nvSpPr>
        <p:spPr/>
        <p:txBody>
          <a:bodyPr/>
          <a:lstStyle/>
          <a:p>
            <a:r>
              <a:rPr lang="en-US"/>
              <a:t>Veterans Advisory Board - Mar 13, 2025</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490910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7" y="1237535"/>
            <a:ext cx="5169242"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2/8/2024</a:t>
            </a:r>
            <a:endParaRPr lang="en-US" dirty="0"/>
          </a:p>
        </p:txBody>
      </p:sp>
      <p:sp>
        <p:nvSpPr>
          <p:cNvPr id="14" name="Footer Placeholder 13"/>
          <p:cNvSpPr>
            <a:spLocks noGrp="1"/>
          </p:cNvSpPr>
          <p:nvPr>
            <p:ph type="ftr" sz="quarter" idx="17"/>
          </p:nvPr>
        </p:nvSpPr>
        <p:spPr/>
        <p:txBody>
          <a:bodyPr/>
          <a:lstStyle/>
          <a:p>
            <a:r>
              <a:rPr lang="en-US"/>
              <a:t>Veterans Advisory Board - Mar 13, 2025</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6029541" y="1243753"/>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6029541" y="2787417"/>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6029541" y="4331082"/>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158081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65503"/>
            <a:ext cx="6858000" cy="2157102"/>
          </a:xfrm>
          <a:prstGeom prst="rect">
            <a:avLst/>
          </a:prstGeom>
        </p:spPr>
        <p:txBody>
          <a:bodyPr anchor="b"/>
          <a:lstStyle>
            <a:lvl1pPr algn="l">
              <a:defRPr sz="4500"/>
            </a:lvl1pPr>
          </a:lstStyle>
          <a:p>
            <a:r>
              <a:rPr lang="en-US" dirty="0"/>
              <a:t>Section title</a:t>
            </a:r>
          </a:p>
        </p:txBody>
      </p:sp>
      <p:sp>
        <p:nvSpPr>
          <p:cNvPr id="4" name="Date Placeholder 3"/>
          <p:cNvSpPr>
            <a:spLocks noGrp="1"/>
          </p:cNvSpPr>
          <p:nvPr>
            <p:ph type="dt" sz="half" idx="10"/>
          </p:nvPr>
        </p:nvSpPr>
        <p:spPr/>
        <p:txBody>
          <a:bodyPr/>
          <a:lstStyle/>
          <a:p>
            <a:r>
              <a:rPr lang="en-US"/>
              <a:t>2/8/2024</a:t>
            </a:r>
            <a:endParaRPr lang="en-US" dirty="0"/>
          </a:p>
        </p:txBody>
      </p:sp>
      <p:sp>
        <p:nvSpPr>
          <p:cNvPr id="5" name="Footer Placeholder 4"/>
          <p:cNvSpPr>
            <a:spLocks noGrp="1"/>
          </p:cNvSpPr>
          <p:nvPr>
            <p:ph type="ftr" sz="quarter" idx="11"/>
          </p:nvPr>
        </p:nvSpPr>
        <p:spPr/>
        <p:txBody>
          <a:bodyPr/>
          <a:lstStyle/>
          <a:p>
            <a:r>
              <a:rPr lang="en-US"/>
              <a:t>Veterans Advisory Board - Mar 13, 2025</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4691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831898" y="3687731"/>
            <a:ext cx="7539533" cy="659493"/>
          </a:xfrm>
        </p:spPr>
        <p:txBody>
          <a:bodyPr anchor="b">
            <a:normAutofit/>
          </a:bodyPr>
          <a:lstStyle>
            <a:lvl1pPr marL="0" indent="0" algn="r">
              <a:buNone/>
              <a:defRPr sz="1350">
                <a:latin typeface="Garamond" charset="0"/>
                <a:ea typeface="Garamond" charset="0"/>
                <a:cs typeface="Garamond" charset="0"/>
              </a:defRPr>
            </a:lvl1pPr>
          </a:lstStyle>
          <a:p>
            <a:pPr lvl="0"/>
            <a:r>
              <a:rPr lang="en-US" dirty="0"/>
              <a:t>-Author</a:t>
            </a:r>
          </a:p>
        </p:txBody>
      </p:sp>
      <p:sp>
        <p:nvSpPr>
          <p:cNvPr id="5" name="Text Placeholder 4"/>
          <p:cNvSpPr>
            <a:spLocks noGrp="1"/>
          </p:cNvSpPr>
          <p:nvPr>
            <p:ph type="body" sz="quarter" idx="18" hasCustomPrompt="1"/>
          </p:nvPr>
        </p:nvSpPr>
        <p:spPr>
          <a:xfrm>
            <a:off x="831898" y="693739"/>
            <a:ext cx="7538991" cy="2860734"/>
          </a:xfrm>
        </p:spPr>
        <p:txBody>
          <a:bodyPr anchor="b">
            <a:normAutofit/>
          </a:bodyPr>
          <a:lstStyle>
            <a:lvl1pPr marL="0" indent="0">
              <a:buNone/>
              <a:defRPr sz="2700" b="0" i="1">
                <a:latin typeface="Garamond" charset="0"/>
                <a:ea typeface="Garamond" charset="0"/>
                <a:cs typeface="Garamon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“Quote”</a:t>
            </a:r>
          </a:p>
        </p:txBody>
      </p:sp>
      <p:sp>
        <p:nvSpPr>
          <p:cNvPr id="12" name="Date Placeholder 11"/>
          <p:cNvSpPr>
            <a:spLocks noGrp="1"/>
          </p:cNvSpPr>
          <p:nvPr>
            <p:ph type="dt" sz="half" idx="19"/>
          </p:nvPr>
        </p:nvSpPr>
        <p:spPr/>
        <p:txBody>
          <a:bodyPr/>
          <a:lstStyle/>
          <a:p>
            <a:r>
              <a:rPr lang="en-US"/>
              <a:t>2/8/2024</a:t>
            </a:r>
            <a:endParaRPr lang="en-US" dirty="0"/>
          </a:p>
        </p:txBody>
      </p:sp>
      <p:sp>
        <p:nvSpPr>
          <p:cNvPr id="13" name="Footer Placeholder 12"/>
          <p:cNvSpPr>
            <a:spLocks noGrp="1"/>
          </p:cNvSpPr>
          <p:nvPr>
            <p:ph type="ftr" sz="quarter" idx="20"/>
          </p:nvPr>
        </p:nvSpPr>
        <p:spPr/>
        <p:txBody>
          <a:bodyPr/>
          <a:lstStyle/>
          <a:p>
            <a:r>
              <a:rPr lang="en-US"/>
              <a:t>Veterans Advisory Board - Mar 13, 2025</a:t>
            </a:r>
            <a:endParaRPr lang="en-US" dirty="0"/>
          </a:p>
        </p:txBody>
      </p:sp>
      <p:sp>
        <p:nvSpPr>
          <p:cNvPr id="14" name="Slide Number Placeholder 13"/>
          <p:cNvSpPr>
            <a:spLocks noGrp="1"/>
          </p:cNvSpPr>
          <p:nvPr>
            <p:ph type="sldNum" sz="quarter" idx="21"/>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82833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65505"/>
            <a:ext cx="6858000" cy="1531459"/>
          </a:xfrm>
          <a:prstGeom prst="rect">
            <a:avLst/>
          </a:prstGeom>
        </p:spPr>
        <p:txBody>
          <a:bodyPr anchor="b"/>
          <a:lstStyle>
            <a:lvl1pPr algn="l">
              <a:defRPr sz="4500" baseline="0"/>
            </a:lvl1pPr>
          </a:lstStyle>
          <a:p>
            <a:r>
              <a:rPr lang="en-US" dirty="0"/>
              <a:t>Final slide</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r>
              <a:rPr lang="en-US"/>
              <a:t>2/8/2024</a:t>
            </a:r>
            <a:endParaRPr lang="en-US"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US"/>
              <a:t>Veterans Advisory Board - Mar 13, 2025</a:t>
            </a:r>
            <a:endParaRPr lang="en-US" dirty="0"/>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BD3A08C5-CC68-3947-88A8-A9E34C1A68A7}" type="slidenum">
              <a:rPr lang="en-US" smtClean="0"/>
              <a:pPr/>
              <a:t>‹#›</a:t>
            </a:fld>
            <a:endParaRPr lang="en-US" dirty="0"/>
          </a:p>
        </p:txBody>
      </p:sp>
      <p:sp>
        <p:nvSpPr>
          <p:cNvPr id="7" name="Text Placeholder 4"/>
          <p:cNvSpPr>
            <a:spLocks noGrp="1"/>
          </p:cNvSpPr>
          <p:nvPr>
            <p:ph type="body" sz="quarter" idx="18" hasCustomPrompt="1"/>
          </p:nvPr>
        </p:nvSpPr>
        <p:spPr>
          <a:xfrm>
            <a:off x="1143001" y="3262032"/>
            <a:ext cx="6876261" cy="756271"/>
          </a:xfrm>
        </p:spPr>
        <p:txBody>
          <a:bodyPr anchor="b">
            <a:normAutofit/>
          </a:bodyPr>
          <a:lstStyle>
            <a:lvl1pPr marL="0" indent="0">
              <a:buNone/>
              <a:defRPr sz="2700"/>
            </a:lvl1pPr>
            <a:lvl2pPr marL="342900" indent="0">
              <a:buNone/>
              <a:defRPr/>
            </a:lvl2pPr>
            <a:lvl3pPr marL="685800" indent="0">
              <a:buNone/>
              <a:defRPr/>
            </a:lvl3pPr>
            <a:lvl4pPr marL="1028700" indent="0">
              <a:buNone/>
              <a:defRPr/>
            </a:lvl4pPr>
            <a:lvl5pPr marL="1371600" indent="0">
              <a:buNone/>
              <a:defRPr/>
            </a:lvl5pPr>
          </a:lstStyle>
          <a:p>
            <a:pPr lvl="0"/>
            <a:r>
              <a:rPr lang="en-US" dirty="0"/>
              <a:t>Subhead</a:t>
            </a:r>
          </a:p>
        </p:txBody>
      </p:sp>
      <p:sp>
        <p:nvSpPr>
          <p:cNvPr id="8" name="Text Placeholder 4"/>
          <p:cNvSpPr>
            <a:spLocks noGrp="1"/>
          </p:cNvSpPr>
          <p:nvPr>
            <p:ph type="body" sz="quarter" idx="19" hasCustomPrompt="1"/>
          </p:nvPr>
        </p:nvSpPr>
        <p:spPr>
          <a:xfrm>
            <a:off x="1143001" y="4018305"/>
            <a:ext cx="6876261" cy="1478165"/>
          </a:xfrm>
        </p:spPr>
        <p:txBody>
          <a:bodyPr anchor="b">
            <a:normAutofit/>
          </a:bodyPr>
          <a:lstStyle>
            <a:lvl1pPr marL="0" indent="0">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Additional info</a:t>
            </a:r>
          </a:p>
        </p:txBody>
      </p:sp>
    </p:spTree>
    <p:extLst>
      <p:ext uri="{BB962C8B-B14F-4D97-AF65-F5344CB8AC3E}">
        <p14:creationId xmlns:p14="http://schemas.microsoft.com/office/powerpoint/2010/main" val="16361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1895" y="365126"/>
            <a:ext cx="7700211" cy="673029"/>
          </a:xfrm>
        </p:spPr>
        <p:txBody>
          <a:bodyPr/>
          <a:lstStyle/>
          <a:p>
            <a:r>
              <a:rPr lang="en-US" dirty="0"/>
              <a:t>Slide title</a:t>
            </a:r>
          </a:p>
        </p:txBody>
      </p:sp>
      <p:sp>
        <p:nvSpPr>
          <p:cNvPr id="3" name="Date Placeholder 2"/>
          <p:cNvSpPr>
            <a:spLocks noGrp="1"/>
          </p:cNvSpPr>
          <p:nvPr>
            <p:ph type="dt" sz="half" idx="10"/>
          </p:nvPr>
        </p:nvSpPr>
        <p:spPr/>
        <p:txBody>
          <a:bodyPr/>
          <a:lstStyle/>
          <a:p>
            <a:r>
              <a:rPr lang="en-US"/>
              <a:t>2/8/2024</a:t>
            </a:r>
            <a:endParaRPr lang="en-US" dirty="0"/>
          </a:p>
        </p:txBody>
      </p:sp>
      <p:sp>
        <p:nvSpPr>
          <p:cNvPr id="4" name="Footer Placeholder 3"/>
          <p:cNvSpPr>
            <a:spLocks noGrp="1"/>
          </p:cNvSpPr>
          <p:nvPr>
            <p:ph type="ftr" sz="quarter" idx="11"/>
          </p:nvPr>
        </p:nvSpPr>
        <p:spPr/>
        <p:txBody>
          <a:bodyPr/>
          <a:lstStyle/>
          <a:p>
            <a:r>
              <a:rPr lang="en-US"/>
              <a:t>Veterans Advisory Board - Mar 13, 2025</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cxnSp>
        <p:nvCxnSpPr>
          <p:cNvPr id="6" name="Straight Connector 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202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heading, short underlin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2/8/2024</a:t>
            </a:r>
            <a:endParaRPr lang="en-US" dirty="0"/>
          </a:p>
        </p:txBody>
      </p:sp>
      <p:sp>
        <p:nvSpPr>
          <p:cNvPr id="6" name="Footer Placeholder 5"/>
          <p:cNvSpPr>
            <a:spLocks noGrp="1"/>
          </p:cNvSpPr>
          <p:nvPr>
            <p:ph type="ftr" sz="quarter" idx="11"/>
          </p:nvPr>
        </p:nvSpPr>
        <p:spPr/>
        <p:txBody>
          <a:bodyPr/>
          <a:lstStyle/>
          <a:p>
            <a:r>
              <a:rPr lang="en-US"/>
              <a:t>Veterans Advisory Board - Mar 13, 2025</a:t>
            </a:r>
            <a:endParaRPr lang="en-US" dirty="0"/>
          </a:p>
        </p:txBody>
      </p:sp>
      <p:sp>
        <p:nvSpPr>
          <p:cNvPr id="7" name="Slide Number Placeholder 6"/>
          <p:cNvSpPr>
            <a:spLocks noGrp="1"/>
          </p:cNvSpPr>
          <p:nvPr>
            <p:ph type="sldNum" sz="quarter" idx="12"/>
          </p:nvPr>
        </p:nvSpPr>
        <p:spPr/>
        <p:txBody>
          <a:bodyPr/>
          <a:lstStyle/>
          <a:p>
            <a:fld id="{BD3A08C5-CC68-3947-88A8-A9E34C1A68A7}" type="slidenum">
              <a:rPr lang="en-US" smtClean="0"/>
              <a:pPr/>
              <a:t>‹#›</a:t>
            </a:fld>
            <a:endParaRPr lang="en-US" dirty="0"/>
          </a:p>
        </p:txBody>
      </p:sp>
      <p:sp>
        <p:nvSpPr>
          <p:cNvPr id="8" name="Title 1"/>
          <p:cNvSpPr>
            <a:spLocks noGrp="1"/>
          </p:cNvSpPr>
          <p:nvPr>
            <p:ph type="title" hasCustomPrompt="1"/>
          </p:nvPr>
        </p:nvSpPr>
        <p:spPr>
          <a:xfrm>
            <a:off x="721895" y="365126"/>
            <a:ext cx="7700211" cy="673029"/>
          </a:xfrm>
        </p:spPr>
        <p:txBody>
          <a:bodyPr/>
          <a:lstStyle/>
          <a:p>
            <a:r>
              <a:rPr lang="en-US" dirty="0"/>
              <a:t>Slide title</a:t>
            </a:r>
          </a:p>
        </p:txBody>
      </p:sp>
      <p:cxnSp>
        <p:nvCxnSpPr>
          <p:cNvPr id="9" name="Straight Connector 8"/>
          <p:cNvCxnSpPr/>
          <p:nvPr userDrawn="1"/>
        </p:nvCxnSpPr>
        <p:spPr>
          <a:xfrm>
            <a:off x="721895" y="1038154"/>
            <a:ext cx="4532468"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60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6"/>
            <a:ext cx="7700210" cy="4739180"/>
          </a:xfrm>
        </p:spPr>
        <p:txBody>
          <a:bodyPr>
            <a:normAutofit/>
          </a:bodyPr>
          <a:lstStyle>
            <a:lvl1pPr>
              <a:defRPr sz="2100"/>
            </a:lvl1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2/8/2024</a:t>
            </a:r>
            <a:endParaRPr lang="en-US" dirty="0"/>
          </a:p>
        </p:txBody>
      </p:sp>
      <p:sp>
        <p:nvSpPr>
          <p:cNvPr id="13" name="Footer Placeholder 12"/>
          <p:cNvSpPr>
            <a:spLocks noGrp="1"/>
          </p:cNvSpPr>
          <p:nvPr>
            <p:ph type="ftr" sz="quarter" idx="15"/>
          </p:nvPr>
        </p:nvSpPr>
        <p:spPr/>
        <p:txBody>
          <a:bodyPr/>
          <a:lstStyle/>
          <a:p>
            <a:r>
              <a:rPr lang="en-US"/>
              <a:t>Veterans Advisory Board - Mar 13, 2025</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82672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2/8/2024</a:t>
            </a:r>
            <a:endParaRPr lang="en-US" dirty="0"/>
          </a:p>
        </p:txBody>
      </p:sp>
      <p:sp>
        <p:nvSpPr>
          <p:cNvPr id="4" name="Footer Placeholder 3"/>
          <p:cNvSpPr>
            <a:spLocks noGrp="1"/>
          </p:cNvSpPr>
          <p:nvPr>
            <p:ph type="ftr" sz="quarter" idx="11"/>
          </p:nvPr>
        </p:nvSpPr>
        <p:spPr/>
        <p:txBody>
          <a:bodyPr/>
          <a:lstStyle/>
          <a:p>
            <a:r>
              <a:rPr lang="en-US"/>
              <a:t>Veterans Advisory Board - Mar 13, 2025</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7126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hoto slide, white footer">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buNone/>
              <a:defRPr sz="1800" baseline="0">
                <a:latin typeface="Arial" charset="0"/>
                <a:ea typeface="Arial" charset="0"/>
                <a:cs typeface="Arial" charset="0"/>
                <a:sym typeface="Wingdings"/>
              </a:defRPr>
            </a:lvl1pPr>
          </a:lstStyle>
          <a:p>
            <a:r>
              <a:rPr lang="en-US" dirty="0"/>
              <a:t>To place background image, click icon</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2/8/2024</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Veterans Advisory Board - Mar 13, 2025</a:t>
            </a:r>
            <a:endParaRPr lang="en-US" dirty="0"/>
          </a:p>
        </p:txBody>
      </p:sp>
      <p:sp>
        <p:nvSpPr>
          <p:cNvPr id="14"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16973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full image, option 1">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lgn="l">
              <a:buNone/>
              <a:defRPr sz="18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304800" y="1594827"/>
            <a:ext cx="7694455" cy="476250"/>
          </a:xfrm>
          <a:prstGeom prst="rect">
            <a:avLst/>
          </a:prstGeom>
        </p:spPr>
        <p:txBody>
          <a:bodyPr/>
          <a:lstStyle>
            <a:lvl1pPr marL="0" indent="0">
              <a:buNone/>
              <a:defRPr sz="2100">
                <a:solidFill>
                  <a:srgbClr val="FFFFFF"/>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 name="Text Placeholder 2"/>
          <p:cNvSpPr>
            <a:spLocks noGrp="1"/>
          </p:cNvSpPr>
          <p:nvPr>
            <p:ph type="body" sz="quarter" idx="15" hasCustomPrompt="1"/>
          </p:nvPr>
        </p:nvSpPr>
        <p:spPr>
          <a:xfrm>
            <a:off x="304800" y="572203"/>
            <a:ext cx="7694455" cy="1079500"/>
          </a:xfrm>
          <a:prstGeom prst="rect">
            <a:avLst/>
          </a:prstGeom>
        </p:spPr>
        <p:txBody>
          <a:bodyPr/>
          <a:lstStyle>
            <a:lvl1pPr marL="0" indent="0">
              <a:buNone/>
              <a:defRPr sz="4500">
                <a:solidFill>
                  <a:srgbClr val="FFFFFF"/>
                </a:solidFill>
                <a:latin typeface="Gill Sans" charset="0"/>
                <a:ea typeface="Gill Sans" charset="0"/>
                <a:cs typeface="Gill Sans"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8" name="Date Placeholder 3"/>
          <p:cNvSpPr>
            <a:spLocks noGrp="1"/>
          </p:cNvSpPr>
          <p:nvPr>
            <p:ph type="dt" sz="half" idx="10"/>
          </p:nvPr>
        </p:nvSpPr>
        <p:spPr>
          <a:xfrm>
            <a:off x="7827762" y="6459485"/>
            <a:ext cx="726086" cy="365125"/>
          </a:xfrm>
          <a:prstGeom prst="rect">
            <a:avLst/>
          </a:prstGeom>
        </p:spPr>
        <p:txBody>
          <a:bodyPr anchor="ctr"/>
          <a:lstStyle>
            <a:lvl1pPr algn="r">
              <a:defRPr sz="900">
                <a:solidFill>
                  <a:schemeClr val="bg1"/>
                </a:solidFill>
                <a:latin typeface="Arial" charset="0"/>
                <a:ea typeface="Arial" charset="0"/>
                <a:cs typeface="Arial" charset="0"/>
              </a:defRPr>
            </a:lvl1pPr>
          </a:lstStyle>
          <a:p>
            <a:r>
              <a:rPr lang="en-US"/>
              <a:t>2/8/2024</a:t>
            </a:r>
            <a:endParaRPr lang="en-US" dirty="0"/>
          </a:p>
        </p:txBody>
      </p:sp>
      <p:sp>
        <p:nvSpPr>
          <p:cNvPr id="10" name="Footer Placeholder 4"/>
          <p:cNvSpPr>
            <a:spLocks noGrp="1"/>
          </p:cNvSpPr>
          <p:nvPr>
            <p:ph type="ftr" sz="quarter" idx="11"/>
          </p:nvPr>
        </p:nvSpPr>
        <p:spPr>
          <a:xfrm>
            <a:off x="2282563" y="6459485"/>
            <a:ext cx="5736698" cy="365125"/>
          </a:xfrm>
          <a:prstGeom prst="rect">
            <a:avLst/>
          </a:prstGeom>
        </p:spPr>
        <p:txBody>
          <a:bodyPr anchor="ctr"/>
          <a:lstStyle>
            <a:lvl1pPr algn="r">
              <a:defRPr sz="900" b="1">
                <a:solidFill>
                  <a:schemeClr val="bg1"/>
                </a:solidFill>
                <a:latin typeface="Arial" charset="0"/>
                <a:ea typeface="Arial" charset="0"/>
                <a:cs typeface="Arial" charset="0"/>
              </a:defRPr>
            </a:lvl1pPr>
          </a:lstStyle>
          <a:p>
            <a:r>
              <a:rPr lang="en-US"/>
              <a:t>Veterans Advisory Board - Mar 13, 2025</a:t>
            </a:r>
            <a:endParaRPr lang="en-US" dirty="0"/>
          </a:p>
        </p:txBody>
      </p:sp>
      <p:sp>
        <p:nvSpPr>
          <p:cNvPr id="11" name="Slide Number Placeholder 5"/>
          <p:cNvSpPr>
            <a:spLocks noGrp="1"/>
          </p:cNvSpPr>
          <p:nvPr>
            <p:ph type="sldNum" sz="quarter" idx="12"/>
          </p:nvPr>
        </p:nvSpPr>
        <p:spPr>
          <a:xfrm>
            <a:off x="8577226" y="6459485"/>
            <a:ext cx="428625" cy="365125"/>
          </a:xfrm>
          <a:prstGeom prst="rect">
            <a:avLst/>
          </a:prstGeom>
        </p:spPr>
        <p:txBody>
          <a:bodyPr anchor="ctr"/>
          <a:lstStyle>
            <a:lvl1pPr algn="r">
              <a:defRPr sz="900" b="1">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82759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full image, option 2">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buNone/>
              <a:defRPr sz="18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304800" y="1594827"/>
            <a:ext cx="7694455" cy="476250"/>
          </a:xfrm>
          <a:prstGeom prst="rect">
            <a:avLst/>
          </a:prstGeom>
        </p:spPr>
        <p:txBody>
          <a:bodyPr/>
          <a:lstStyle>
            <a:lvl1pPr marL="0" indent="0">
              <a:buNone/>
              <a:defRPr sz="2100">
                <a:solidFill>
                  <a:srgbClr val="005A5B"/>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 name="Text Placeholder 2"/>
          <p:cNvSpPr>
            <a:spLocks noGrp="1"/>
          </p:cNvSpPr>
          <p:nvPr>
            <p:ph type="body" sz="quarter" idx="15" hasCustomPrompt="1"/>
          </p:nvPr>
        </p:nvSpPr>
        <p:spPr>
          <a:xfrm>
            <a:off x="304800" y="572203"/>
            <a:ext cx="7694455" cy="1079500"/>
          </a:xfrm>
          <a:prstGeom prst="rect">
            <a:avLst/>
          </a:prstGeom>
        </p:spPr>
        <p:txBody>
          <a:bodyPr/>
          <a:lstStyle>
            <a:lvl1pPr marL="0" indent="0">
              <a:buNone/>
              <a:defRPr sz="4500">
                <a:solidFill>
                  <a:srgbClr val="005A5B"/>
                </a:solidFill>
                <a:latin typeface="Gill Sans" charset="0"/>
                <a:ea typeface="Gill Sans" charset="0"/>
                <a:cs typeface="Gill Sans"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4" name="Content Placeholder 3"/>
          <p:cNvSpPr>
            <a:spLocks noGrp="1"/>
          </p:cNvSpPr>
          <p:nvPr>
            <p:ph sz="quarter" idx="19" hasCustomPrompt="1"/>
          </p:nvPr>
        </p:nvSpPr>
        <p:spPr>
          <a:xfrm>
            <a:off x="0" y="6254496"/>
            <a:ext cx="9141714" cy="603504"/>
          </a:xfrm>
          <a:prstGeom prst="rect">
            <a:avLst/>
          </a:prstGeom>
          <a:blipFill>
            <a:blip r:embed="rId3"/>
            <a:stretch>
              <a:fillRect/>
            </a:stretch>
          </a:blipFill>
        </p:spPr>
        <p:txBody>
          <a:bodyPr/>
          <a:lstStyle>
            <a:lvl1pPr marL="0" indent="0">
              <a:buNone/>
              <a:defRPr baseline="0"/>
            </a:lvl1pPr>
          </a:lstStyle>
          <a:p>
            <a:pPr lvl="0"/>
            <a:r>
              <a:rPr lang="en-US"/>
              <a:t> </a:t>
            </a:r>
            <a:endParaRPr lang="en-US" dirty="0"/>
          </a:p>
        </p:txBody>
      </p:sp>
      <p:sp>
        <p:nvSpPr>
          <p:cNvPr id="10" name="Date Placeholder 3"/>
          <p:cNvSpPr>
            <a:spLocks noGrp="1"/>
          </p:cNvSpPr>
          <p:nvPr>
            <p:ph type="dt" sz="half" idx="10"/>
          </p:nvPr>
        </p:nvSpPr>
        <p:spPr>
          <a:xfrm>
            <a:off x="7827762" y="6459485"/>
            <a:ext cx="726086" cy="365125"/>
          </a:xfrm>
          <a:prstGeom prst="rect">
            <a:avLst/>
          </a:prstGeom>
        </p:spPr>
        <p:txBody>
          <a:bodyPr anchor="ctr"/>
          <a:lstStyle>
            <a:lvl1pPr algn="r">
              <a:defRPr sz="900">
                <a:solidFill>
                  <a:schemeClr val="accent1"/>
                </a:solidFill>
                <a:latin typeface="Arial" charset="0"/>
                <a:ea typeface="Arial" charset="0"/>
                <a:cs typeface="Arial" charset="0"/>
              </a:defRPr>
            </a:lvl1pPr>
          </a:lstStyle>
          <a:p>
            <a:r>
              <a:rPr lang="en-US"/>
              <a:t>2/8/2024</a:t>
            </a:r>
            <a:endParaRPr lang="en-US" dirty="0"/>
          </a:p>
        </p:txBody>
      </p:sp>
      <p:sp>
        <p:nvSpPr>
          <p:cNvPr id="11" name="Footer Placeholder 4"/>
          <p:cNvSpPr>
            <a:spLocks noGrp="1"/>
          </p:cNvSpPr>
          <p:nvPr>
            <p:ph type="ftr" sz="quarter" idx="11"/>
          </p:nvPr>
        </p:nvSpPr>
        <p:spPr>
          <a:xfrm>
            <a:off x="2282563" y="6459485"/>
            <a:ext cx="5736698" cy="365125"/>
          </a:xfrm>
          <a:prstGeom prst="rect">
            <a:avLst/>
          </a:prstGeom>
        </p:spPr>
        <p:txBody>
          <a:bodyPr anchor="ctr"/>
          <a:lstStyle>
            <a:lvl1pPr algn="r">
              <a:defRPr sz="900" b="1">
                <a:solidFill>
                  <a:schemeClr val="accent1"/>
                </a:solidFill>
                <a:latin typeface="Arial" charset="0"/>
                <a:ea typeface="Arial" charset="0"/>
                <a:cs typeface="Arial" charset="0"/>
              </a:defRPr>
            </a:lvl1pPr>
          </a:lstStyle>
          <a:p>
            <a:r>
              <a:rPr lang="en-US"/>
              <a:t>Veterans Advisory Board - Mar 13, 2025</a:t>
            </a:r>
            <a:endParaRPr lang="en-US" dirty="0"/>
          </a:p>
        </p:txBody>
      </p:sp>
      <p:sp>
        <p:nvSpPr>
          <p:cNvPr id="13" name="Slide Number Placeholder 5"/>
          <p:cNvSpPr>
            <a:spLocks noGrp="1"/>
          </p:cNvSpPr>
          <p:nvPr>
            <p:ph type="sldNum" sz="quarter" idx="12"/>
          </p:nvPr>
        </p:nvSpPr>
        <p:spPr>
          <a:xfrm>
            <a:off x="8577226" y="6459485"/>
            <a:ext cx="428625" cy="365125"/>
          </a:xfrm>
          <a:prstGeom prst="rect">
            <a:avLst/>
          </a:prstGeom>
        </p:spPr>
        <p:txBody>
          <a:bodyPr anchor="ctr"/>
          <a:lstStyle>
            <a:lvl1pPr algn="r">
              <a:defRPr sz="900" b="1">
                <a:solidFill>
                  <a:schemeClr val="accent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103756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157102"/>
          </a:xfrm>
          <a:prstGeom prst="rect">
            <a:avLst/>
          </a:prstGeom>
        </p:spPr>
        <p:txBody>
          <a:bodyPr anchor="b"/>
          <a:lstStyle>
            <a:lvl1pPr algn="l">
              <a:defRPr sz="4500"/>
            </a:lvl1pPr>
          </a:lstStyle>
          <a:p>
            <a:r>
              <a:rPr lang="en-US" dirty="0"/>
              <a:t>Presentation title</a:t>
            </a:r>
          </a:p>
        </p:txBody>
      </p:sp>
      <p:sp>
        <p:nvSpPr>
          <p:cNvPr id="3" name="Subtitle 2"/>
          <p:cNvSpPr>
            <a:spLocks noGrp="1"/>
          </p:cNvSpPr>
          <p:nvPr>
            <p:ph type="subTitle" idx="1" hasCustomPrompt="1"/>
          </p:nvPr>
        </p:nvSpPr>
        <p:spPr>
          <a:xfrm>
            <a:off x="1143000" y="3375157"/>
            <a:ext cx="6858000" cy="481824"/>
          </a:xfrm>
          <a:prstGeom prst="rect">
            <a:avLst/>
          </a:prstGeom>
        </p:spPr>
        <p:txBody>
          <a:bodyPr anchor="b">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8" name="Text Placeholder 7"/>
          <p:cNvSpPr>
            <a:spLocks noGrp="1"/>
          </p:cNvSpPr>
          <p:nvPr>
            <p:ph type="body" sz="quarter" idx="13" hasCustomPrompt="1"/>
          </p:nvPr>
        </p:nvSpPr>
        <p:spPr>
          <a:xfrm>
            <a:off x="1143000" y="3946525"/>
            <a:ext cx="6858000" cy="384843"/>
          </a:xfrm>
        </p:spPr>
        <p:txBody>
          <a:bodyPr anchor="b">
            <a:normAutofit/>
          </a:bodyPr>
          <a:lstStyle>
            <a:lvl1pPr marL="0" indent="0">
              <a:buNone/>
              <a:defRPr sz="1500"/>
            </a:lvl1pPr>
          </a:lstStyle>
          <a:p>
            <a:pPr lvl="0"/>
            <a:r>
              <a:rPr lang="en-US" dirty="0"/>
              <a:t>Presenter</a:t>
            </a:r>
          </a:p>
        </p:txBody>
      </p:sp>
      <p:cxnSp>
        <p:nvCxnSpPr>
          <p:cNvPr id="9" name="Straight Connector 8"/>
          <p:cNvCxnSpPr/>
          <p:nvPr userDrawn="1"/>
        </p:nvCxnSpPr>
        <p:spPr>
          <a:xfrm>
            <a:off x="1143000" y="3279465"/>
            <a:ext cx="6858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143000" y="4420914"/>
            <a:ext cx="6858000" cy="384843"/>
          </a:xfrm>
        </p:spPr>
        <p:txBody>
          <a:bodyPr anchor="b">
            <a:normAutofit/>
          </a:bodyPr>
          <a:lstStyle>
            <a:lvl1pPr marL="0" indent="0">
              <a:buNone/>
              <a:defRPr sz="1500"/>
            </a:lvl1pPr>
          </a:lstStyle>
          <a:p>
            <a:pPr lvl="0"/>
            <a:r>
              <a:rPr lang="en-US" dirty="0"/>
              <a:t>Date</a:t>
            </a:r>
          </a:p>
        </p:txBody>
      </p:sp>
    </p:spTree>
    <p:extLst>
      <p:ext uri="{BB962C8B-B14F-4D97-AF65-F5344CB8AC3E}">
        <p14:creationId xmlns:p14="http://schemas.microsoft.com/office/powerpoint/2010/main" val="2984383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6"/>
            <a:ext cx="7700210" cy="4739180"/>
          </a:xfrm>
        </p:spPr>
        <p:txBody>
          <a:bodyPr>
            <a:normAutofit/>
          </a:bodyPr>
          <a:lstStyle>
            <a:lvl1pPr>
              <a:defRPr sz="2100"/>
            </a:lvl1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2/8/2024</a:t>
            </a:r>
            <a:endParaRPr lang="en-US" dirty="0"/>
          </a:p>
        </p:txBody>
      </p:sp>
      <p:sp>
        <p:nvSpPr>
          <p:cNvPr id="13" name="Footer Placeholder 12"/>
          <p:cNvSpPr>
            <a:spLocks noGrp="1"/>
          </p:cNvSpPr>
          <p:nvPr>
            <p:ph type="ftr" sz="quarter" idx="15"/>
          </p:nvPr>
        </p:nvSpPr>
        <p:spPr/>
        <p:txBody>
          <a:bodyPr/>
          <a:lstStyle/>
          <a:p>
            <a:r>
              <a:rPr lang="en-US"/>
              <a:t>Veterans Advisory Board - Mar 13, 2025</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89052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73" y="5318791"/>
            <a:ext cx="7699046" cy="606090"/>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hasCustomPrompt="1"/>
          </p:nvPr>
        </p:nvSpPr>
        <p:spPr>
          <a:xfrm>
            <a:off x="721896" y="1182536"/>
            <a:ext cx="7700210" cy="3991874"/>
          </a:xfrm>
          <a:solidFill>
            <a:srgbClr val="D8872A">
              <a:alpha val="29804"/>
            </a:srgbClr>
          </a:solidFill>
        </p:spPr>
        <p:txBody>
          <a:bodyPr anchor="ctr">
            <a:normAutofit/>
          </a:bodyPr>
          <a:lstStyle>
            <a:lvl1pPr marL="0" indent="0">
              <a:buNone/>
              <a:defRPr sz="18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t>2/8/2024</a:t>
            </a:r>
            <a:endParaRPr lang="en-US" dirty="0"/>
          </a:p>
        </p:txBody>
      </p:sp>
      <p:sp>
        <p:nvSpPr>
          <p:cNvPr id="7" name="Footer Placeholder 6"/>
          <p:cNvSpPr>
            <a:spLocks noGrp="1"/>
          </p:cNvSpPr>
          <p:nvPr>
            <p:ph type="ftr" sz="quarter" idx="15"/>
          </p:nvPr>
        </p:nvSpPr>
        <p:spPr/>
        <p:txBody>
          <a:bodyPr/>
          <a:lstStyle/>
          <a:p>
            <a:r>
              <a:rPr lang="en-US"/>
              <a:t>Veterans Advisory Board - Mar 13, 2025</a:t>
            </a:r>
            <a:endParaRPr lang="en-US" dirty="0"/>
          </a:p>
        </p:txBody>
      </p:sp>
      <p:sp>
        <p:nvSpPr>
          <p:cNvPr id="11" name="Slide Number Placeholder 10"/>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248105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721896" y="1155032"/>
            <a:ext cx="7690684" cy="4734491"/>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t>2/8/2024</a:t>
            </a:r>
            <a:endParaRPr lang="en-US" dirty="0"/>
          </a:p>
        </p:txBody>
      </p:sp>
      <p:sp>
        <p:nvSpPr>
          <p:cNvPr id="12" name="Footer Placeholder 11"/>
          <p:cNvSpPr>
            <a:spLocks noGrp="1"/>
          </p:cNvSpPr>
          <p:nvPr>
            <p:ph type="ftr" sz="quarter" idx="15"/>
          </p:nvPr>
        </p:nvSpPr>
        <p:spPr/>
        <p:txBody>
          <a:bodyPr/>
          <a:lstStyle/>
          <a:p>
            <a:r>
              <a:rPr lang="en-US"/>
              <a:t>Veterans Advisory Board - Mar 13, 2025</a:t>
            </a:r>
            <a:endParaRPr lang="en-US" dirty="0"/>
          </a:p>
        </p:txBody>
      </p:sp>
      <p:sp>
        <p:nvSpPr>
          <p:cNvPr id="16" name="Slide Number Placeholder 15"/>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193448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721896" y="1182532"/>
            <a:ext cx="7700210" cy="3650725"/>
          </a:xfrm>
        </p:spPr>
        <p:txBody>
          <a:bodyPr anchor="ctr"/>
          <a:lstStyle>
            <a:lvl1pPr marL="0" marR="0" indent="0" algn="l" defTabSz="685800" rtl="0" eaLnBrk="1" fontAlgn="auto" latinLnBrk="0" hangingPunct="1">
              <a:lnSpc>
                <a:spcPct val="90000"/>
              </a:lnSpc>
              <a:spcBef>
                <a:spcPts val="75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721896" y="5012014"/>
            <a:ext cx="7690684" cy="877509"/>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t>2/8/2024</a:t>
            </a:r>
            <a:endParaRPr lang="en-US" dirty="0"/>
          </a:p>
        </p:txBody>
      </p:sp>
      <p:sp>
        <p:nvSpPr>
          <p:cNvPr id="12" name="Footer Placeholder 11"/>
          <p:cNvSpPr>
            <a:spLocks noGrp="1"/>
          </p:cNvSpPr>
          <p:nvPr>
            <p:ph type="ftr" sz="quarter" idx="16"/>
          </p:nvPr>
        </p:nvSpPr>
        <p:spPr/>
        <p:txBody>
          <a:bodyPr/>
          <a:lstStyle/>
          <a:p>
            <a:r>
              <a:rPr lang="en-US"/>
              <a:t>Veterans Advisory Board - Mar 13, 2025</a:t>
            </a:r>
            <a:endParaRPr lang="en-US" dirty="0"/>
          </a:p>
        </p:txBody>
      </p:sp>
      <p:sp>
        <p:nvSpPr>
          <p:cNvPr id="14" name="Slide Number Placeholder 13"/>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628214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721895" y="1230660"/>
            <a:ext cx="2392566" cy="4590038"/>
          </a:xfrm>
          <a:solidFill>
            <a:srgbClr val="D8872A">
              <a:alpha val="29804"/>
            </a:srgbClr>
          </a:solidFill>
        </p:spPr>
        <p:txBody>
          <a:bodyPr anchor="ctr">
            <a:normAutofit/>
          </a:bodyPr>
          <a:lstStyle>
            <a:lvl1pPr marL="0" indent="0">
              <a:buNone/>
              <a:defRPr sz="1050" spc="0" baseline="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0" name="Picture Placeholder 2"/>
          <p:cNvSpPr>
            <a:spLocks noGrp="1"/>
          </p:cNvSpPr>
          <p:nvPr>
            <p:ph type="pic" idx="15"/>
          </p:nvPr>
        </p:nvSpPr>
        <p:spPr>
          <a:xfrm>
            <a:off x="3375717" y="1230660"/>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6029539" y="1230651"/>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2/8/2024</a:t>
            </a:r>
            <a:endParaRPr lang="en-US" dirty="0"/>
          </a:p>
        </p:txBody>
      </p:sp>
      <p:sp>
        <p:nvSpPr>
          <p:cNvPr id="13" name="Footer Placeholder 12"/>
          <p:cNvSpPr>
            <a:spLocks noGrp="1"/>
          </p:cNvSpPr>
          <p:nvPr>
            <p:ph type="ftr" sz="quarter" idx="18"/>
          </p:nvPr>
        </p:nvSpPr>
        <p:spPr/>
        <p:txBody>
          <a:bodyPr/>
          <a:lstStyle/>
          <a:p>
            <a:r>
              <a:rPr lang="en-US"/>
              <a:t>Veterans Advisory Board - Mar 13, 2025</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28999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73" y="5318791"/>
            <a:ext cx="7699046" cy="606090"/>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hasCustomPrompt="1"/>
          </p:nvPr>
        </p:nvSpPr>
        <p:spPr>
          <a:xfrm>
            <a:off x="721896" y="1182536"/>
            <a:ext cx="7700210" cy="3991874"/>
          </a:xfrm>
          <a:solidFill>
            <a:srgbClr val="D8872A">
              <a:alpha val="29804"/>
            </a:srgbClr>
          </a:solidFill>
        </p:spPr>
        <p:txBody>
          <a:bodyPr anchor="ctr">
            <a:normAutofit/>
          </a:bodyPr>
          <a:lstStyle>
            <a:lvl1pPr marL="0" indent="0">
              <a:buNone/>
              <a:defRPr sz="18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t>2/8/2024</a:t>
            </a:r>
            <a:endParaRPr lang="en-US" dirty="0"/>
          </a:p>
        </p:txBody>
      </p:sp>
      <p:sp>
        <p:nvSpPr>
          <p:cNvPr id="7" name="Footer Placeholder 6"/>
          <p:cNvSpPr>
            <a:spLocks noGrp="1"/>
          </p:cNvSpPr>
          <p:nvPr>
            <p:ph type="ftr" sz="quarter" idx="15"/>
          </p:nvPr>
        </p:nvSpPr>
        <p:spPr/>
        <p:txBody>
          <a:bodyPr/>
          <a:lstStyle/>
          <a:p>
            <a:r>
              <a:rPr lang="en-US"/>
              <a:t>Veterans Advisory Board - Mar 13, 2025</a:t>
            </a:r>
            <a:endParaRPr lang="en-US" dirty="0"/>
          </a:p>
        </p:txBody>
      </p:sp>
      <p:sp>
        <p:nvSpPr>
          <p:cNvPr id="11" name="Slide Number Placeholder 10"/>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08033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3310572" y="1230660"/>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5964394" y="1230652"/>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2/8/2024</a:t>
            </a:r>
            <a:endParaRPr lang="en-US" dirty="0"/>
          </a:p>
        </p:txBody>
      </p:sp>
      <p:sp>
        <p:nvSpPr>
          <p:cNvPr id="13" name="Footer Placeholder 12"/>
          <p:cNvSpPr>
            <a:spLocks noGrp="1"/>
          </p:cNvSpPr>
          <p:nvPr>
            <p:ph type="ftr" sz="quarter" idx="18"/>
          </p:nvPr>
        </p:nvSpPr>
        <p:spPr/>
        <p:txBody>
          <a:bodyPr/>
          <a:lstStyle/>
          <a:p>
            <a:r>
              <a:rPr lang="en-US"/>
              <a:t>Veterans Advisory Board - Mar 13, 2025</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
        <p:nvSpPr>
          <p:cNvPr id="3" name="Text Placeholder 2"/>
          <p:cNvSpPr>
            <a:spLocks noGrp="1"/>
          </p:cNvSpPr>
          <p:nvPr>
            <p:ph type="body" sz="quarter" idx="20" hasCustomPrompt="1"/>
          </p:nvPr>
        </p:nvSpPr>
        <p:spPr>
          <a:xfrm>
            <a:off x="721896" y="1230651"/>
            <a:ext cx="2351505" cy="4610156"/>
          </a:xfrm>
        </p:spPr>
        <p:txBody>
          <a:bodyPr>
            <a:normAutofit/>
          </a:bodyPr>
          <a:lstStyle>
            <a:lvl1pPr marL="0" indent="0">
              <a:buNone/>
              <a:defRPr sz="1500"/>
            </a:lvl1pPr>
          </a:lstStyle>
          <a:p>
            <a:pPr lvl="0"/>
            <a:r>
              <a:rPr lang="en-US" dirty="0"/>
              <a:t>Text</a:t>
            </a:r>
          </a:p>
        </p:txBody>
      </p:sp>
    </p:spTree>
    <p:extLst>
      <p:ext uri="{BB962C8B-B14F-4D97-AF65-F5344CB8AC3E}">
        <p14:creationId xmlns:p14="http://schemas.microsoft.com/office/powerpoint/2010/main" val="3493645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7"/>
            <a:ext cx="7700210" cy="4729348"/>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2/8/2024</a:t>
            </a:r>
            <a:endParaRPr lang="en-US" dirty="0"/>
          </a:p>
        </p:txBody>
      </p:sp>
      <p:sp>
        <p:nvSpPr>
          <p:cNvPr id="13" name="Footer Placeholder 12"/>
          <p:cNvSpPr>
            <a:spLocks noGrp="1"/>
          </p:cNvSpPr>
          <p:nvPr>
            <p:ph type="ftr" sz="quarter" idx="15"/>
          </p:nvPr>
        </p:nvSpPr>
        <p:spPr/>
        <p:txBody>
          <a:bodyPr/>
          <a:lstStyle/>
          <a:p>
            <a:r>
              <a:rPr lang="en-US"/>
              <a:t>Veterans Advisory Board - Mar 13, 2025</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704954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6" y="1127527"/>
            <a:ext cx="3687530" cy="4722664"/>
          </a:xfrm>
        </p:spPr>
        <p:txBody>
          <a:bodyPr/>
          <a:lstStyle>
            <a:lvl1pPr marL="214313" indent="-214313">
              <a:lnSpc>
                <a:spcPct val="100000"/>
              </a:lnSpc>
              <a:buFont typeface="Arial" charset="0"/>
              <a:buChar char="•"/>
              <a:defRPr baseline="0"/>
            </a:lvl1pPr>
            <a:lvl2pPr marL="257162" indent="0">
              <a:buFont typeface="Arial" charset="0"/>
              <a:buNone/>
              <a:defRPr/>
            </a:lvl2pPr>
            <a:lvl3pPr marL="514324" indent="0">
              <a:buFont typeface="Arial" charset="0"/>
              <a:buNone/>
              <a:defRPr/>
            </a:lvl3pPr>
            <a:lvl4pPr marL="771486" indent="0">
              <a:buFont typeface="Arial" charset="0"/>
              <a:buNone/>
              <a:defRPr/>
            </a:lvl4pPr>
            <a:lvl5pPr marL="1028649"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4734576" y="1127531"/>
            <a:ext cx="3687530" cy="4722663"/>
          </a:xfrm>
        </p:spPr>
        <p:txBody>
          <a:bodyPr/>
          <a:lstStyle>
            <a:lvl1pPr marL="214313" indent="-214313">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2/8/2024</a:t>
            </a:r>
            <a:endParaRPr lang="en-US" dirty="0"/>
          </a:p>
        </p:txBody>
      </p:sp>
      <p:sp>
        <p:nvSpPr>
          <p:cNvPr id="14" name="Footer Placeholder 13"/>
          <p:cNvSpPr>
            <a:spLocks noGrp="1"/>
          </p:cNvSpPr>
          <p:nvPr>
            <p:ph type="ftr" sz="quarter" idx="15"/>
          </p:nvPr>
        </p:nvSpPr>
        <p:spPr/>
        <p:txBody>
          <a:bodyPr/>
          <a:lstStyle/>
          <a:p>
            <a:r>
              <a:rPr lang="en-US"/>
              <a:t>Veterans Advisory Board - Mar 13, 2025</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525589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1100033"/>
            <a:ext cx="3516730" cy="4703600"/>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4530749" y="1363802"/>
            <a:ext cx="3891357" cy="4025667"/>
          </a:xfrm>
        </p:spPr>
        <p:txBody>
          <a:bodyPr anchor="ctr"/>
          <a:lstStyle>
            <a:lvl1pPr marL="0" indent="0">
              <a:buNone/>
              <a:defRPr sz="18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9" name="Straight Connector 18"/>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t>2/8/2024</a:t>
            </a:r>
            <a:endParaRPr lang="en-US" dirty="0"/>
          </a:p>
        </p:txBody>
      </p:sp>
      <p:sp>
        <p:nvSpPr>
          <p:cNvPr id="21" name="Footer Placeholder 20"/>
          <p:cNvSpPr>
            <a:spLocks noGrp="1"/>
          </p:cNvSpPr>
          <p:nvPr>
            <p:ph type="ftr" sz="quarter" idx="22"/>
          </p:nvPr>
        </p:nvSpPr>
        <p:spPr/>
        <p:txBody>
          <a:bodyPr/>
          <a:lstStyle/>
          <a:p>
            <a:r>
              <a:rPr lang="en-US"/>
              <a:t>Veterans Advisory Board - Mar 13, 2025</a:t>
            </a:r>
            <a:endParaRPr lang="en-US" dirty="0"/>
          </a:p>
        </p:txBody>
      </p:sp>
      <p:sp>
        <p:nvSpPr>
          <p:cNvPr id="22" name="Slide Number Placeholder 21"/>
          <p:cNvSpPr>
            <a:spLocks noGrp="1"/>
          </p:cNvSpPr>
          <p:nvPr>
            <p:ph type="sldNum" sz="quarter" idx="23"/>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414314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5352254"/>
            <a:ext cx="7700210"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721896" y="1132146"/>
            <a:ext cx="7700210" cy="4049454"/>
          </a:xfrm>
        </p:spPr>
        <p:txBody>
          <a:bodyPr anchor="ctr">
            <a:normAutofit/>
          </a:bodyPr>
          <a:lstStyle>
            <a:lvl1pPr marL="0" indent="0">
              <a:buNone/>
              <a:defRPr sz="18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t>2/8/2024</a:t>
            </a:r>
            <a:endParaRPr lang="en-US" dirty="0"/>
          </a:p>
        </p:txBody>
      </p:sp>
      <p:sp>
        <p:nvSpPr>
          <p:cNvPr id="9" name="Footer Placeholder 8"/>
          <p:cNvSpPr>
            <a:spLocks noGrp="1"/>
          </p:cNvSpPr>
          <p:nvPr>
            <p:ph type="ftr" sz="quarter" idx="21"/>
          </p:nvPr>
        </p:nvSpPr>
        <p:spPr/>
        <p:txBody>
          <a:bodyPr/>
          <a:lstStyle/>
          <a:p>
            <a:r>
              <a:rPr lang="en-US"/>
              <a:t>Veterans Advisory Board - Mar 13, 2025</a:t>
            </a:r>
            <a:endParaRPr lang="en-US" dirty="0"/>
          </a:p>
        </p:txBody>
      </p:sp>
      <p:sp>
        <p:nvSpPr>
          <p:cNvPr id="11" name="Slide Number Placeholder 10"/>
          <p:cNvSpPr>
            <a:spLocks noGrp="1"/>
          </p:cNvSpPr>
          <p:nvPr>
            <p:ph type="sldNum" sz="quarter" idx="2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702489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5244887"/>
            <a:ext cx="3689643"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5" name="Text Placeholder 4"/>
          <p:cNvSpPr>
            <a:spLocks noGrp="1"/>
          </p:cNvSpPr>
          <p:nvPr>
            <p:ph type="body" sz="quarter" idx="3" hasCustomPrompt="1"/>
          </p:nvPr>
        </p:nvSpPr>
        <p:spPr>
          <a:xfrm>
            <a:off x="4722507" y="5244887"/>
            <a:ext cx="3707814"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p:nvPr>
        </p:nvSpPr>
        <p:spPr>
          <a:xfrm>
            <a:off x="721895"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6" name="Picture Placeholder 14"/>
          <p:cNvSpPr>
            <a:spLocks noGrp="1"/>
          </p:cNvSpPr>
          <p:nvPr>
            <p:ph type="pic" sz="quarter" idx="14"/>
          </p:nvPr>
        </p:nvSpPr>
        <p:spPr>
          <a:xfrm>
            <a:off x="4731326"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2/8/2024</a:t>
            </a:r>
            <a:endParaRPr lang="en-US" dirty="0"/>
          </a:p>
        </p:txBody>
      </p:sp>
      <p:sp>
        <p:nvSpPr>
          <p:cNvPr id="20" name="Footer Placeholder 19"/>
          <p:cNvSpPr>
            <a:spLocks noGrp="1"/>
          </p:cNvSpPr>
          <p:nvPr>
            <p:ph type="ftr" sz="quarter" idx="16"/>
          </p:nvPr>
        </p:nvSpPr>
        <p:spPr/>
        <p:txBody>
          <a:bodyPr/>
          <a:lstStyle/>
          <a:p>
            <a:r>
              <a:rPr lang="en-US"/>
              <a:t>Veterans Advisory Board - Mar 13, 2025</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3189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1127534"/>
            <a:ext cx="3689643" cy="4693164"/>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6" name="Picture Placeholder 14"/>
          <p:cNvSpPr>
            <a:spLocks noGrp="1"/>
          </p:cNvSpPr>
          <p:nvPr>
            <p:ph type="pic" sz="quarter" idx="14"/>
          </p:nvPr>
        </p:nvSpPr>
        <p:spPr>
          <a:xfrm>
            <a:off x="4731326" y="1127534"/>
            <a:ext cx="3690780" cy="4693164"/>
          </a:xfrm>
          <a:solidFill>
            <a:srgbClr val="D8872A">
              <a:alpha val="29804"/>
            </a:srgbClr>
          </a:solidFill>
        </p:spPr>
        <p:txBody>
          <a:bodyPr anchor="ctr">
            <a:normAutofit/>
          </a:bodyPr>
          <a:lstStyle>
            <a:lvl1pPr marL="0" indent="0">
              <a:buNone/>
              <a:defRPr sz="1875"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2/8/2024</a:t>
            </a:r>
            <a:endParaRPr lang="en-US" dirty="0"/>
          </a:p>
        </p:txBody>
      </p:sp>
      <p:sp>
        <p:nvSpPr>
          <p:cNvPr id="20" name="Footer Placeholder 19"/>
          <p:cNvSpPr>
            <a:spLocks noGrp="1"/>
          </p:cNvSpPr>
          <p:nvPr>
            <p:ph type="ftr" sz="quarter" idx="16"/>
          </p:nvPr>
        </p:nvSpPr>
        <p:spPr/>
        <p:txBody>
          <a:bodyPr/>
          <a:lstStyle/>
          <a:p>
            <a:r>
              <a:rPr lang="en-US"/>
              <a:t>Veterans Advisory Board - Mar 13, 2025</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106695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7" y="1237535"/>
            <a:ext cx="5169242"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2/8/2024</a:t>
            </a:r>
            <a:endParaRPr lang="en-US" dirty="0"/>
          </a:p>
        </p:txBody>
      </p:sp>
      <p:sp>
        <p:nvSpPr>
          <p:cNvPr id="14" name="Footer Placeholder 13"/>
          <p:cNvSpPr>
            <a:spLocks noGrp="1"/>
          </p:cNvSpPr>
          <p:nvPr>
            <p:ph type="ftr" sz="quarter" idx="17"/>
          </p:nvPr>
        </p:nvSpPr>
        <p:spPr/>
        <p:txBody>
          <a:bodyPr/>
          <a:lstStyle/>
          <a:p>
            <a:r>
              <a:rPr lang="en-US"/>
              <a:t>Veterans Advisory Board - Mar 13, 2025</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6029541" y="1243753"/>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6029541" y="2787417"/>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6029541" y="4331082"/>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397833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157102"/>
          </a:xfrm>
          <a:prstGeom prst="rect">
            <a:avLst/>
          </a:prstGeom>
        </p:spPr>
        <p:txBody>
          <a:bodyPr anchor="b"/>
          <a:lstStyle>
            <a:lvl1pPr algn="l">
              <a:defRPr sz="4500"/>
            </a:lvl1pPr>
          </a:lstStyle>
          <a:p>
            <a:r>
              <a:rPr lang="en-US" dirty="0"/>
              <a:t>Presentation title</a:t>
            </a:r>
          </a:p>
        </p:txBody>
      </p:sp>
      <p:sp>
        <p:nvSpPr>
          <p:cNvPr id="3" name="Subtitle 2"/>
          <p:cNvSpPr>
            <a:spLocks noGrp="1"/>
          </p:cNvSpPr>
          <p:nvPr>
            <p:ph type="subTitle" idx="1" hasCustomPrompt="1"/>
          </p:nvPr>
        </p:nvSpPr>
        <p:spPr>
          <a:xfrm>
            <a:off x="1143000" y="3375157"/>
            <a:ext cx="6858000" cy="481824"/>
          </a:xfrm>
          <a:prstGeom prst="rect">
            <a:avLst/>
          </a:prstGeom>
        </p:spPr>
        <p:txBody>
          <a:bodyPr anchor="b">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8" name="Text Placeholder 7"/>
          <p:cNvSpPr>
            <a:spLocks noGrp="1"/>
          </p:cNvSpPr>
          <p:nvPr>
            <p:ph type="body" sz="quarter" idx="13" hasCustomPrompt="1"/>
          </p:nvPr>
        </p:nvSpPr>
        <p:spPr>
          <a:xfrm>
            <a:off x="1143000" y="3946525"/>
            <a:ext cx="6858000" cy="384843"/>
          </a:xfrm>
        </p:spPr>
        <p:txBody>
          <a:bodyPr anchor="b">
            <a:normAutofit/>
          </a:bodyPr>
          <a:lstStyle>
            <a:lvl1pPr marL="0" indent="0">
              <a:buNone/>
              <a:defRPr sz="1500"/>
            </a:lvl1pPr>
          </a:lstStyle>
          <a:p>
            <a:pPr lvl="0"/>
            <a:r>
              <a:rPr lang="en-US" dirty="0"/>
              <a:t>Presenter</a:t>
            </a:r>
          </a:p>
        </p:txBody>
      </p:sp>
      <p:cxnSp>
        <p:nvCxnSpPr>
          <p:cNvPr id="9" name="Straight Connector 8"/>
          <p:cNvCxnSpPr/>
          <p:nvPr userDrawn="1"/>
        </p:nvCxnSpPr>
        <p:spPr>
          <a:xfrm>
            <a:off x="1143000" y="3279465"/>
            <a:ext cx="6858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143000" y="4420914"/>
            <a:ext cx="6858000" cy="384843"/>
          </a:xfrm>
        </p:spPr>
        <p:txBody>
          <a:bodyPr anchor="b">
            <a:normAutofit/>
          </a:bodyPr>
          <a:lstStyle>
            <a:lvl1pPr marL="0" indent="0">
              <a:buNone/>
              <a:defRPr sz="1500"/>
            </a:lvl1pPr>
          </a:lstStyle>
          <a:p>
            <a:pPr lvl="0"/>
            <a:r>
              <a:rPr lang="en-US" dirty="0"/>
              <a:t>Date</a:t>
            </a:r>
          </a:p>
        </p:txBody>
      </p:sp>
    </p:spTree>
    <p:extLst>
      <p:ext uri="{BB962C8B-B14F-4D97-AF65-F5344CB8AC3E}">
        <p14:creationId xmlns:p14="http://schemas.microsoft.com/office/powerpoint/2010/main" val="2472052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6"/>
            <a:ext cx="7700210" cy="4739180"/>
          </a:xfrm>
        </p:spPr>
        <p:txBody>
          <a:bodyPr>
            <a:normAutofit/>
          </a:bodyPr>
          <a:lstStyle>
            <a:lvl1pPr>
              <a:defRPr sz="2100"/>
            </a:lvl1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2/8/2024</a:t>
            </a:r>
            <a:endParaRPr lang="en-US" dirty="0"/>
          </a:p>
        </p:txBody>
      </p:sp>
      <p:sp>
        <p:nvSpPr>
          <p:cNvPr id="13" name="Footer Placeholder 12"/>
          <p:cNvSpPr>
            <a:spLocks noGrp="1"/>
          </p:cNvSpPr>
          <p:nvPr>
            <p:ph type="ftr" sz="quarter" idx="15"/>
          </p:nvPr>
        </p:nvSpPr>
        <p:spPr/>
        <p:txBody>
          <a:bodyPr/>
          <a:lstStyle/>
          <a:p>
            <a:r>
              <a:rPr lang="en-US"/>
              <a:t>Veterans Advisory Board - Mar 13, 2025</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99753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721896" y="1155032"/>
            <a:ext cx="7690684" cy="4734491"/>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t>2/8/2024</a:t>
            </a:r>
            <a:endParaRPr lang="en-US" dirty="0"/>
          </a:p>
        </p:txBody>
      </p:sp>
      <p:sp>
        <p:nvSpPr>
          <p:cNvPr id="12" name="Footer Placeholder 11"/>
          <p:cNvSpPr>
            <a:spLocks noGrp="1"/>
          </p:cNvSpPr>
          <p:nvPr>
            <p:ph type="ftr" sz="quarter" idx="15"/>
          </p:nvPr>
        </p:nvSpPr>
        <p:spPr/>
        <p:txBody>
          <a:bodyPr/>
          <a:lstStyle/>
          <a:p>
            <a:r>
              <a:rPr lang="en-US"/>
              <a:t>Veterans Advisory Board - Mar 13, 2025</a:t>
            </a:r>
            <a:endParaRPr lang="en-US" dirty="0"/>
          </a:p>
        </p:txBody>
      </p:sp>
      <p:sp>
        <p:nvSpPr>
          <p:cNvPr id="16" name="Slide Number Placeholder 15"/>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149192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73" y="5318791"/>
            <a:ext cx="7699046" cy="606090"/>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hasCustomPrompt="1"/>
          </p:nvPr>
        </p:nvSpPr>
        <p:spPr>
          <a:xfrm>
            <a:off x="721896" y="1182536"/>
            <a:ext cx="7700210" cy="3991874"/>
          </a:xfrm>
          <a:solidFill>
            <a:srgbClr val="D8872A">
              <a:alpha val="29804"/>
            </a:srgbClr>
          </a:solidFill>
        </p:spPr>
        <p:txBody>
          <a:bodyPr anchor="ctr">
            <a:normAutofit/>
          </a:bodyPr>
          <a:lstStyle>
            <a:lvl1pPr marL="0" indent="0">
              <a:buNone/>
              <a:defRPr sz="18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t>2/8/2024</a:t>
            </a:r>
            <a:endParaRPr lang="en-US" dirty="0"/>
          </a:p>
        </p:txBody>
      </p:sp>
      <p:sp>
        <p:nvSpPr>
          <p:cNvPr id="7" name="Footer Placeholder 6"/>
          <p:cNvSpPr>
            <a:spLocks noGrp="1"/>
          </p:cNvSpPr>
          <p:nvPr>
            <p:ph type="ftr" sz="quarter" idx="15"/>
          </p:nvPr>
        </p:nvSpPr>
        <p:spPr/>
        <p:txBody>
          <a:bodyPr/>
          <a:lstStyle/>
          <a:p>
            <a:r>
              <a:rPr lang="en-US"/>
              <a:t>Veterans Advisory Board - Mar 13, 2025</a:t>
            </a:r>
            <a:endParaRPr lang="en-US" dirty="0"/>
          </a:p>
        </p:txBody>
      </p:sp>
      <p:sp>
        <p:nvSpPr>
          <p:cNvPr id="11" name="Slide Number Placeholder 10"/>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651460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721896" y="1155032"/>
            <a:ext cx="7690684" cy="4734491"/>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t>2/8/2024</a:t>
            </a:r>
            <a:endParaRPr lang="en-US" dirty="0"/>
          </a:p>
        </p:txBody>
      </p:sp>
      <p:sp>
        <p:nvSpPr>
          <p:cNvPr id="12" name="Footer Placeholder 11"/>
          <p:cNvSpPr>
            <a:spLocks noGrp="1"/>
          </p:cNvSpPr>
          <p:nvPr>
            <p:ph type="ftr" sz="quarter" idx="15"/>
          </p:nvPr>
        </p:nvSpPr>
        <p:spPr/>
        <p:txBody>
          <a:bodyPr/>
          <a:lstStyle/>
          <a:p>
            <a:r>
              <a:rPr lang="en-US"/>
              <a:t>Veterans Advisory Board - Mar 13, 2025</a:t>
            </a:r>
            <a:endParaRPr lang="en-US" dirty="0"/>
          </a:p>
        </p:txBody>
      </p:sp>
      <p:sp>
        <p:nvSpPr>
          <p:cNvPr id="16" name="Slide Number Placeholder 15"/>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248996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721896" y="1182532"/>
            <a:ext cx="7700210" cy="3650725"/>
          </a:xfrm>
        </p:spPr>
        <p:txBody>
          <a:bodyPr anchor="ctr"/>
          <a:lstStyle>
            <a:lvl1pPr marL="0" marR="0" indent="0" algn="l" defTabSz="685800" rtl="0" eaLnBrk="1" fontAlgn="auto" latinLnBrk="0" hangingPunct="1">
              <a:lnSpc>
                <a:spcPct val="90000"/>
              </a:lnSpc>
              <a:spcBef>
                <a:spcPts val="75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721896" y="5012014"/>
            <a:ext cx="7690684" cy="877509"/>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t>2/8/2024</a:t>
            </a:r>
            <a:endParaRPr lang="en-US" dirty="0"/>
          </a:p>
        </p:txBody>
      </p:sp>
      <p:sp>
        <p:nvSpPr>
          <p:cNvPr id="12" name="Footer Placeholder 11"/>
          <p:cNvSpPr>
            <a:spLocks noGrp="1"/>
          </p:cNvSpPr>
          <p:nvPr>
            <p:ph type="ftr" sz="quarter" idx="16"/>
          </p:nvPr>
        </p:nvSpPr>
        <p:spPr/>
        <p:txBody>
          <a:bodyPr/>
          <a:lstStyle/>
          <a:p>
            <a:r>
              <a:rPr lang="en-US"/>
              <a:t>Veterans Advisory Board - Mar 13, 2025</a:t>
            </a:r>
            <a:endParaRPr lang="en-US" dirty="0"/>
          </a:p>
        </p:txBody>
      </p:sp>
      <p:sp>
        <p:nvSpPr>
          <p:cNvPr id="14" name="Slide Number Placeholder 13"/>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489925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721895" y="1230660"/>
            <a:ext cx="2392566" cy="4590038"/>
          </a:xfrm>
          <a:solidFill>
            <a:srgbClr val="D8872A">
              <a:alpha val="29804"/>
            </a:srgbClr>
          </a:solidFill>
        </p:spPr>
        <p:txBody>
          <a:bodyPr anchor="ctr">
            <a:normAutofit/>
          </a:bodyPr>
          <a:lstStyle>
            <a:lvl1pPr marL="0" indent="0">
              <a:buNone/>
              <a:defRPr sz="1050" spc="0" baseline="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0" name="Picture Placeholder 2"/>
          <p:cNvSpPr>
            <a:spLocks noGrp="1"/>
          </p:cNvSpPr>
          <p:nvPr>
            <p:ph type="pic" idx="15"/>
          </p:nvPr>
        </p:nvSpPr>
        <p:spPr>
          <a:xfrm>
            <a:off x="3375717" y="1230660"/>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6029539" y="1230651"/>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2/8/2024</a:t>
            </a:r>
            <a:endParaRPr lang="en-US" dirty="0"/>
          </a:p>
        </p:txBody>
      </p:sp>
      <p:sp>
        <p:nvSpPr>
          <p:cNvPr id="13" name="Footer Placeholder 12"/>
          <p:cNvSpPr>
            <a:spLocks noGrp="1"/>
          </p:cNvSpPr>
          <p:nvPr>
            <p:ph type="ftr" sz="quarter" idx="18"/>
          </p:nvPr>
        </p:nvSpPr>
        <p:spPr/>
        <p:txBody>
          <a:bodyPr/>
          <a:lstStyle/>
          <a:p>
            <a:r>
              <a:rPr lang="en-US"/>
              <a:t>Veterans Advisory Board - Mar 13, 2025</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060746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3310572" y="1230660"/>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5964394" y="1230652"/>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2/8/2024</a:t>
            </a:r>
            <a:endParaRPr lang="en-US" dirty="0"/>
          </a:p>
        </p:txBody>
      </p:sp>
      <p:sp>
        <p:nvSpPr>
          <p:cNvPr id="13" name="Footer Placeholder 12"/>
          <p:cNvSpPr>
            <a:spLocks noGrp="1"/>
          </p:cNvSpPr>
          <p:nvPr>
            <p:ph type="ftr" sz="quarter" idx="18"/>
          </p:nvPr>
        </p:nvSpPr>
        <p:spPr/>
        <p:txBody>
          <a:bodyPr/>
          <a:lstStyle/>
          <a:p>
            <a:r>
              <a:rPr lang="en-US"/>
              <a:t>Veterans Advisory Board - Mar 13, 2025</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
        <p:nvSpPr>
          <p:cNvPr id="3" name="Text Placeholder 2"/>
          <p:cNvSpPr>
            <a:spLocks noGrp="1"/>
          </p:cNvSpPr>
          <p:nvPr>
            <p:ph type="body" sz="quarter" idx="20" hasCustomPrompt="1"/>
          </p:nvPr>
        </p:nvSpPr>
        <p:spPr>
          <a:xfrm>
            <a:off x="721896" y="1230651"/>
            <a:ext cx="2351505" cy="4610156"/>
          </a:xfrm>
        </p:spPr>
        <p:txBody>
          <a:bodyPr>
            <a:normAutofit/>
          </a:bodyPr>
          <a:lstStyle>
            <a:lvl1pPr marL="0" indent="0">
              <a:buNone/>
              <a:defRPr sz="1500"/>
            </a:lvl1pPr>
          </a:lstStyle>
          <a:p>
            <a:pPr lvl="0"/>
            <a:r>
              <a:rPr lang="en-US" dirty="0"/>
              <a:t>Text</a:t>
            </a:r>
          </a:p>
        </p:txBody>
      </p:sp>
    </p:spTree>
    <p:extLst>
      <p:ext uri="{BB962C8B-B14F-4D97-AF65-F5344CB8AC3E}">
        <p14:creationId xmlns:p14="http://schemas.microsoft.com/office/powerpoint/2010/main" val="1843554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7"/>
            <a:ext cx="7700210" cy="4729348"/>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2/8/2024</a:t>
            </a:r>
            <a:endParaRPr lang="en-US" dirty="0"/>
          </a:p>
        </p:txBody>
      </p:sp>
      <p:sp>
        <p:nvSpPr>
          <p:cNvPr id="13" name="Footer Placeholder 12"/>
          <p:cNvSpPr>
            <a:spLocks noGrp="1"/>
          </p:cNvSpPr>
          <p:nvPr>
            <p:ph type="ftr" sz="quarter" idx="15"/>
          </p:nvPr>
        </p:nvSpPr>
        <p:spPr/>
        <p:txBody>
          <a:bodyPr/>
          <a:lstStyle/>
          <a:p>
            <a:r>
              <a:rPr lang="en-US"/>
              <a:t>Veterans Advisory Board - Mar 13, 2025</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528046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6" y="1127527"/>
            <a:ext cx="3687530" cy="4722664"/>
          </a:xfrm>
        </p:spPr>
        <p:txBody>
          <a:bodyPr/>
          <a:lstStyle>
            <a:lvl1pPr marL="214313" indent="-214313">
              <a:lnSpc>
                <a:spcPct val="100000"/>
              </a:lnSpc>
              <a:buFont typeface="Arial" charset="0"/>
              <a:buChar char="•"/>
              <a:defRPr baseline="0"/>
            </a:lvl1pPr>
            <a:lvl2pPr marL="257162" indent="0">
              <a:buFont typeface="Arial" charset="0"/>
              <a:buNone/>
              <a:defRPr/>
            </a:lvl2pPr>
            <a:lvl3pPr marL="514324" indent="0">
              <a:buFont typeface="Arial" charset="0"/>
              <a:buNone/>
              <a:defRPr/>
            </a:lvl3pPr>
            <a:lvl4pPr marL="771486" indent="0">
              <a:buFont typeface="Arial" charset="0"/>
              <a:buNone/>
              <a:defRPr/>
            </a:lvl4pPr>
            <a:lvl5pPr marL="1028649"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4734576" y="1127531"/>
            <a:ext cx="3687530" cy="4722663"/>
          </a:xfrm>
        </p:spPr>
        <p:txBody>
          <a:bodyPr/>
          <a:lstStyle>
            <a:lvl1pPr marL="214313" indent="-214313">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2/8/2024</a:t>
            </a:r>
            <a:endParaRPr lang="en-US" dirty="0"/>
          </a:p>
        </p:txBody>
      </p:sp>
      <p:sp>
        <p:nvSpPr>
          <p:cNvPr id="14" name="Footer Placeholder 13"/>
          <p:cNvSpPr>
            <a:spLocks noGrp="1"/>
          </p:cNvSpPr>
          <p:nvPr>
            <p:ph type="ftr" sz="quarter" idx="15"/>
          </p:nvPr>
        </p:nvSpPr>
        <p:spPr/>
        <p:txBody>
          <a:bodyPr/>
          <a:lstStyle/>
          <a:p>
            <a:r>
              <a:rPr lang="en-US"/>
              <a:t>Veterans Advisory Board - Mar 13, 2025</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84681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1100033"/>
            <a:ext cx="3516730" cy="4703600"/>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4530749" y="1363802"/>
            <a:ext cx="3891357" cy="4025667"/>
          </a:xfrm>
        </p:spPr>
        <p:txBody>
          <a:bodyPr anchor="ctr"/>
          <a:lstStyle>
            <a:lvl1pPr marL="0" indent="0">
              <a:buNone/>
              <a:defRPr sz="18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9" name="Straight Connector 18"/>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t>2/8/2024</a:t>
            </a:r>
            <a:endParaRPr lang="en-US" dirty="0"/>
          </a:p>
        </p:txBody>
      </p:sp>
      <p:sp>
        <p:nvSpPr>
          <p:cNvPr id="21" name="Footer Placeholder 20"/>
          <p:cNvSpPr>
            <a:spLocks noGrp="1"/>
          </p:cNvSpPr>
          <p:nvPr>
            <p:ph type="ftr" sz="quarter" idx="22"/>
          </p:nvPr>
        </p:nvSpPr>
        <p:spPr/>
        <p:txBody>
          <a:bodyPr/>
          <a:lstStyle/>
          <a:p>
            <a:r>
              <a:rPr lang="en-US"/>
              <a:t>Veterans Advisory Board - Mar 13, 2025</a:t>
            </a:r>
            <a:endParaRPr lang="en-US" dirty="0"/>
          </a:p>
        </p:txBody>
      </p:sp>
      <p:sp>
        <p:nvSpPr>
          <p:cNvPr id="22" name="Slide Number Placeholder 21"/>
          <p:cNvSpPr>
            <a:spLocks noGrp="1"/>
          </p:cNvSpPr>
          <p:nvPr>
            <p:ph type="sldNum" sz="quarter" idx="23"/>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818037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5352254"/>
            <a:ext cx="7700210"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721896" y="1132146"/>
            <a:ext cx="7700210" cy="4049454"/>
          </a:xfrm>
        </p:spPr>
        <p:txBody>
          <a:bodyPr anchor="ctr">
            <a:normAutofit/>
          </a:bodyPr>
          <a:lstStyle>
            <a:lvl1pPr marL="0" indent="0">
              <a:buNone/>
              <a:defRPr sz="18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t>2/8/2024</a:t>
            </a:r>
            <a:endParaRPr lang="en-US" dirty="0"/>
          </a:p>
        </p:txBody>
      </p:sp>
      <p:sp>
        <p:nvSpPr>
          <p:cNvPr id="9" name="Footer Placeholder 8"/>
          <p:cNvSpPr>
            <a:spLocks noGrp="1"/>
          </p:cNvSpPr>
          <p:nvPr>
            <p:ph type="ftr" sz="quarter" idx="21"/>
          </p:nvPr>
        </p:nvSpPr>
        <p:spPr/>
        <p:txBody>
          <a:bodyPr/>
          <a:lstStyle/>
          <a:p>
            <a:r>
              <a:rPr lang="en-US"/>
              <a:t>Veterans Advisory Board - Mar 13, 2025</a:t>
            </a:r>
            <a:endParaRPr lang="en-US" dirty="0"/>
          </a:p>
        </p:txBody>
      </p:sp>
      <p:sp>
        <p:nvSpPr>
          <p:cNvPr id="11" name="Slide Number Placeholder 10"/>
          <p:cNvSpPr>
            <a:spLocks noGrp="1"/>
          </p:cNvSpPr>
          <p:nvPr>
            <p:ph type="sldNum" sz="quarter" idx="2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51294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5244887"/>
            <a:ext cx="3689643"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5" name="Text Placeholder 4"/>
          <p:cNvSpPr>
            <a:spLocks noGrp="1"/>
          </p:cNvSpPr>
          <p:nvPr>
            <p:ph type="body" sz="quarter" idx="3" hasCustomPrompt="1"/>
          </p:nvPr>
        </p:nvSpPr>
        <p:spPr>
          <a:xfrm>
            <a:off x="4722507" y="5244887"/>
            <a:ext cx="3707814"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p:nvPr>
        </p:nvSpPr>
        <p:spPr>
          <a:xfrm>
            <a:off x="721895"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6" name="Picture Placeholder 14"/>
          <p:cNvSpPr>
            <a:spLocks noGrp="1"/>
          </p:cNvSpPr>
          <p:nvPr>
            <p:ph type="pic" sz="quarter" idx="14"/>
          </p:nvPr>
        </p:nvSpPr>
        <p:spPr>
          <a:xfrm>
            <a:off x="4731326"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2/8/2024</a:t>
            </a:r>
            <a:endParaRPr lang="en-US" dirty="0"/>
          </a:p>
        </p:txBody>
      </p:sp>
      <p:sp>
        <p:nvSpPr>
          <p:cNvPr id="20" name="Footer Placeholder 19"/>
          <p:cNvSpPr>
            <a:spLocks noGrp="1"/>
          </p:cNvSpPr>
          <p:nvPr>
            <p:ph type="ftr" sz="quarter" idx="16"/>
          </p:nvPr>
        </p:nvSpPr>
        <p:spPr/>
        <p:txBody>
          <a:bodyPr/>
          <a:lstStyle/>
          <a:p>
            <a:r>
              <a:rPr lang="en-US"/>
              <a:t>Veterans Advisory Board - Mar 13, 2025</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21161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721896" y="1182532"/>
            <a:ext cx="7700210" cy="3650725"/>
          </a:xfrm>
        </p:spPr>
        <p:txBody>
          <a:bodyPr anchor="ctr"/>
          <a:lstStyle>
            <a:lvl1pPr marL="0" marR="0" indent="0" algn="l" defTabSz="685800" rtl="0" eaLnBrk="1" fontAlgn="auto" latinLnBrk="0" hangingPunct="1">
              <a:lnSpc>
                <a:spcPct val="90000"/>
              </a:lnSpc>
              <a:spcBef>
                <a:spcPts val="75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721896" y="5012014"/>
            <a:ext cx="7690684" cy="877509"/>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t>2/8/2024</a:t>
            </a:r>
            <a:endParaRPr lang="en-US" dirty="0"/>
          </a:p>
        </p:txBody>
      </p:sp>
      <p:sp>
        <p:nvSpPr>
          <p:cNvPr id="12" name="Footer Placeholder 11"/>
          <p:cNvSpPr>
            <a:spLocks noGrp="1"/>
          </p:cNvSpPr>
          <p:nvPr>
            <p:ph type="ftr" sz="quarter" idx="16"/>
          </p:nvPr>
        </p:nvSpPr>
        <p:spPr/>
        <p:txBody>
          <a:bodyPr/>
          <a:lstStyle/>
          <a:p>
            <a:r>
              <a:rPr lang="en-US"/>
              <a:t>Veterans Advisory Board - Mar 13, 2025</a:t>
            </a:r>
            <a:endParaRPr lang="en-US" dirty="0"/>
          </a:p>
        </p:txBody>
      </p:sp>
      <p:sp>
        <p:nvSpPr>
          <p:cNvPr id="14" name="Slide Number Placeholder 13"/>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0282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1127534"/>
            <a:ext cx="3689643" cy="4693164"/>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6" name="Picture Placeholder 14"/>
          <p:cNvSpPr>
            <a:spLocks noGrp="1"/>
          </p:cNvSpPr>
          <p:nvPr>
            <p:ph type="pic" sz="quarter" idx="14"/>
          </p:nvPr>
        </p:nvSpPr>
        <p:spPr>
          <a:xfrm>
            <a:off x="4731326" y="1127534"/>
            <a:ext cx="3690780" cy="4693164"/>
          </a:xfrm>
          <a:solidFill>
            <a:srgbClr val="D8872A">
              <a:alpha val="29804"/>
            </a:srgbClr>
          </a:solidFill>
        </p:spPr>
        <p:txBody>
          <a:bodyPr anchor="ctr">
            <a:normAutofit/>
          </a:bodyPr>
          <a:lstStyle>
            <a:lvl1pPr marL="0" indent="0">
              <a:buNone/>
              <a:defRPr sz="1875"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2/8/2024</a:t>
            </a:r>
            <a:endParaRPr lang="en-US" dirty="0"/>
          </a:p>
        </p:txBody>
      </p:sp>
      <p:sp>
        <p:nvSpPr>
          <p:cNvPr id="20" name="Footer Placeholder 19"/>
          <p:cNvSpPr>
            <a:spLocks noGrp="1"/>
          </p:cNvSpPr>
          <p:nvPr>
            <p:ph type="ftr" sz="quarter" idx="16"/>
          </p:nvPr>
        </p:nvSpPr>
        <p:spPr/>
        <p:txBody>
          <a:bodyPr/>
          <a:lstStyle/>
          <a:p>
            <a:r>
              <a:rPr lang="en-US"/>
              <a:t>Veterans Advisory Board - Mar 13, 2025</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873673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7" y="1237535"/>
            <a:ext cx="5169242"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2/8/2024</a:t>
            </a:r>
            <a:endParaRPr lang="en-US" dirty="0"/>
          </a:p>
        </p:txBody>
      </p:sp>
      <p:sp>
        <p:nvSpPr>
          <p:cNvPr id="14" name="Footer Placeholder 13"/>
          <p:cNvSpPr>
            <a:spLocks noGrp="1"/>
          </p:cNvSpPr>
          <p:nvPr>
            <p:ph type="ftr" sz="quarter" idx="17"/>
          </p:nvPr>
        </p:nvSpPr>
        <p:spPr/>
        <p:txBody>
          <a:bodyPr/>
          <a:lstStyle/>
          <a:p>
            <a:r>
              <a:rPr lang="en-US"/>
              <a:t>Veterans Advisory Board - Mar 13, 2025</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6029541" y="1243753"/>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6029541" y="2787417"/>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6029541" y="4331082"/>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130801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721895" y="1230660"/>
            <a:ext cx="2392566" cy="4590038"/>
          </a:xfrm>
          <a:solidFill>
            <a:srgbClr val="D8872A">
              <a:alpha val="29804"/>
            </a:srgbClr>
          </a:solidFill>
        </p:spPr>
        <p:txBody>
          <a:bodyPr anchor="ctr">
            <a:normAutofit/>
          </a:bodyPr>
          <a:lstStyle>
            <a:lvl1pPr marL="0" indent="0">
              <a:buNone/>
              <a:defRPr sz="1050" spc="0" baseline="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0" name="Picture Placeholder 2"/>
          <p:cNvSpPr>
            <a:spLocks noGrp="1"/>
          </p:cNvSpPr>
          <p:nvPr>
            <p:ph type="pic" idx="15"/>
          </p:nvPr>
        </p:nvSpPr>
        <p:spPr>
          <a:xfrm>
            <a:off x="3375717" y="1230660"/>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6029539" y="1230651"/>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2/8/2024</a:t>
            </a:r>
            <a:endParaRPr lang="en-US" dirty="0"/>
          </a:p>
        </p:txBody>
      </p:sp>
      <p:sp>
        <p:nvSpPr>
          <p:cNvPr id="13" name="Footer Placeholder 12"/>
          <p:cNvSpPr>
            <a:spLocks noGrp="1"/>
          </p:cNvSpPr>
          <p:nvPr>
            <p:ph type="ftr" sz="quarter" idx="18"/>
          </p:nvPr>
        </p:nvSpPr>
        <p:spPr/>
        <p:txBody>
          <a:bodyPr/>
          <a:lstStyle/>
          <a:p>
            <a:r>
              <a:rPr lang="en-US"/>
              <a:t>Veterans Advisory Board - Mar 13, 2025</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99532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3310572" y="1230660"/>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5964394" y="1230652"/>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2/8/2024</a:t>
            </a:r>
            <a:endParaRPr lang="en-US" dirty="0"/>
          </a:p>
        </p:txBody>
      </p:sp>
      <p:sp>
        <p:nvSpPr>
          <p:cNvPr id="13" name="Footer Placeholder 12"/>
          <p:cNvSpPr>
            <a:spLocks noGrp="1"/>
          </p:cNvSpPr>
          <p:nvPr>
            <p:ph type="ftr" sz="quarter" idx="18"/>
          </p:nvPr>
        </p:nvSpPr>
        <p:spPr/>
        <p:txBody>
          <a:bodyPr/>
          <a:lstStyle/>
          <a:p>
            <a:r>
              <a:rPr lang="en-US"/>
              <a:t>Veterans Advisory Board - Mar 13, 2025</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
        <p:nvSpPr>
          <p:cNvPr id="3" name="Text Placeholder 2"/>
          <p:cNvSpPr>
            <a:spLocks noGrp="1"/>
          </p:cNvSpPr>
          <p:nvPr>
            <p:ph type="body" sz="quarter" idx="20" hasCustomPrompt="1"/>
          </p:nvPr>
        </p:nvSpPr>
        <p:spPr>
          <a:xfrm>
            <a:off x="721896" y="1230651"/>
            <a:ext cx="2351505" cy="4610156"/>
          </a:xfrm>
        </p:spPr>
        <p:txBody>
          <a:bodyPr>
            <a:normAutofit/>
          </a:bodyPr>
          <a:lstStyle>
            <a:lvl1pPr marL="0" indent="0">
              <a:buNone/>
              <a:defRPr sz="1500"/>
            </a:lvl1pPr>
          </a:lstStyle>
          <a:p>
            <a:pPr lvl="0"/>
            <a:r>
              <a:rPr lang="en-US" dirty="0"/>
              <a:t>Text</a:t>
            </a:r>
          </a:p>
        </p:txBody>
      </p:sp>
    </p:spTree>
    <p:extLst>
      <p:ext uri="{BB962C8B-B14F-4D97-AF65-F5344CB8AC3E}">
        <p14:creationId xmlns:p14="http://schemas.microsoft.com/office/powerpoint/2010/main" val="17220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7"/>
            <a:ext cx="7700210" cy="4729348"/>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2/8/2024</a:t>
            </a:r>
            <a:endParaRPr lang="en-US" dirty="0"/>
          </a:p>
        </p:txBody>
      </p:sp>
      <p:sp>
        <p:nvSpPr>
          <p:cNvPr id="13" name="Footer Placeholder 12"/>
          <p:cNvSpPr>
            <a:spLocks noGrp="1"/>
          </p:cNvSpPr>
          <p:nvPr>
            <p:ph type="ftr" sz="quarter" idx="15"/>
          </p:nvPr>
        </p:nvSpPr>
        <p:spPr/>
        <p:txBody>
          <a:bodyPr/>
          <a:lstStyle/>
          <a:p>
            <a:r>
              <a:rPr lang="en-US"/>
              <a:t>Veterans Advisory Board - Mar 13, 2025</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094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6" y="1127527"/>
            <a:ext cx="3687530" cy="4722664"/>
          </a:xfrm>
        </p:spPr>
        <p:txBody>
          <a:bodyPr/>
          <a:lstStyle>
            <a:lvl1pPr marL="214313" indent="-214313">
              <a:lnSpc>
                <a:spcPct val="100000"/>
              </a:lnSpc>
              <a:buFont typeface="Arial" charset="0"/>
              <a:buChar char="•"/>
              <a:defRPr baseline="0"/>
            </a:lvl1pPr>
            <a:lvl2pPr marL="257162" indent="0">
              <a:buFont typeface="Arial" charset="0"/>
              <a:buNone/>
              <a:defRPr/>
            </a:lvl2pPr>
            <a:lvl3pPr marL="514324" indent="0">
              <a:buFont typeface="Arial" charset="0"/>
              <a:buNone/>
              <a:defRPr/>
            </a:lvl3pPr>
            <a:lvl4pPr marL="771486" indent="0">
              <a:buFont typeface="Arial" charset="0"/>
              <a:buNone/>
              <a:defRPr/>
            </a:lvl4pPr>
            <a:lvl5pPr marL="1028649"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4734576" y="1127531"/>
            <a:ext cx="3687530" cy="4722663"/>
          </a:xfrm>
        </p:spPr>
        <p:txBody>
          <a:bodyPr/>
          <a:lstStyle>
            <a:lvl1pPr marL="214313" indent="-214313">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2/8/2024</a:t>
            </a:r>
            <a:endParaRPr lang="en-US" dirty="0"/>
          </a:p>
        </p:txBody>
      </p:sp>
      <p:sp>
        <p:nvSpPr>
          <p:cNvPr id="14" name="Footer Placeholder 13"/>
          <p:cNvSpPr>
            <a:spLocks noGrp="1"/>
          </p:cNvSpPr>
          <p:nvPr>
            <p:ph type="ftr" sz="quarter" idx="15"/>
          </p:nvPr>
        </p:nvSpPr>
        <p:spPr/>
        <p:txBody>
          <a:bodyPr/>
          <a:lstStyle/>
          <a:p>
            <a:r>
              <a:rPr lang="en-US"/>
              <a:t>Veterans Advisory Board - Mar 13, 2025</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9619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5.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6.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68937"/>
            <a:ext cx="9144000" cy="603428"/>
          </a:xfrm>
          <a:prstGeom prst="rect">
            <a:avLst/>
          </a:prstGeom>
        </p:spPr>
      </p:pic>
      <p:sp>
        <p:nvSpPr>
          <p:cNvPr id="7" name="Title Placeholder 1"/>
          <p:cNvSpPr>
            <a:spLocks noGrp="1"/>
          </p:cNvSpPr>
          <p:nvPr>
            <p:ph type="title"/>
          </p:nvPr>
        </p:nvSpPr>
        <p:spPr>
          <a:xfrm>
            <a:off x="721896" y="365130"/>
            <a:ext cx="7700210"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721896" y="1210035"/>
            <a:ext cx="7700210"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2/8/2024</a:t>
            </a:r>
            <a:endParaRPr lang="en-US" dirty="0"/>
          </a:p>
        </p:txBody>
      </p:sp>
      <p:sp>
        <p:nvSpPr>
          <p:cNvPr id="10"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Veterans Advisory Board - Mar 13, 2025</a:t>
            </a:r>
            <a:endParaRPr lang="en-US" dirty="0"/>
          </a:p>
        </p:txBody>
      </p:sp>
      <p:sp>
        <p:nvSpPr>
          <p:cNvPr id="11"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434697219"/>
      </p:ext>
    </p:extLst>
  </p:cSld>
  <p:clrMap bg1="lt1" tx1="dk1" bg2="lt2" tx2="dk2" accent1="accent1" accent2="accent2" accent3="accent3" accent4="accent4" accent5="accent5" accent6="accent6" hlink="hlink" folHlink="folHlink"/>
  <p:sldLayoutIdLst>
    <p:sldLayoutId id="2147483989" r:id="rId1"/>
    <p:sldLayoutId id="2147483991" r:id="rId2"/>
    <p:sldLayoutId id="2147483990" r:id="rId3"/>
    <p:sldLayoutId id="2147483992" r:id="rId4"/>
    <p:sldLayoutId id="2147483993" r:id="rId5"/>
    <p:sldLayoutId id="2147483975" r:id="rId6"/>
    <p:sldLayoutId id="2147483999" r:id="rId7"/>
    <p:sldLayoutId id="2147483978" r:id="rId8"/>
    <p:sldLayoutId id="2147483976" r:id="rId9"/>
    <p:sldLayoutId id="2147483986" r:id="rId10"/>
    <p:sldLayoutId id="2147483987" r:id="rId11"/>
    <p:sldLayoutId id="2147483984" r:id="rId12"/>
    <p:sldLayoutId id="2147483998" r:id="rId13"/>
    <p:sldLayoutId id="2147483977" r:id="rId14"/>
  </p:sldLayoutIdLst>
  <p:hf hdr="0" dt="0"/>
  <p:txStyles>
    <p:titleStyle>
      <a:lvl1pPr algn="l" defTabSz="685800" rtl="0" eaLnBrk="1" latinLnBrk="0" hangingPunct="1">
        <a:lnSpc>
          <a:spcPct val="90000"/>
        </a:lnSpc>
        <a:spcBef>
          <a:spcPct val="0"/>
        </a:spcBef>
        <a:buNone/>
        <a:defRPr sz="2700" kern="1200">
          <a:solidFill>
            <a:schemeClr val="accent1"/>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54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CC13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254572"/>
            <a:ext cx="9144000" cy="603428"/>
          </a:xfrm>
          <a:prstGeom prst="rect">
            <a:avLst/>
          </a:prstGeom>
        </p:spPr>
      </p:pic>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39557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2/8/2024</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Veterans Advisory Board - Mar 13, 2025</a:t>
            </a:r>
            <a:endParaRPr lang="en-US" dirty="0"/>
          </a:p>
        </p:txBody>
      </p:sp>
      <p:sp>
        <p:nvSpPr>
          <p:cNvPr id="9"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1192876982"/>
      </p:ext>
    </p:extLst>
  </p:cSld>
  <p:clrMap bg1="dk1" tx1="lt1" bg2="dk2" tx2="lt2" accent1="accent1" accent2="accent2" accent3="accent3" accent4="accent4" accent5="accent5" accent6="accent6" hlink="hlink" folHlink="folHlink"/>
  <p:sldLayoutIdLst>
    <p:sldLayoutId id="2147483996" r:id="rId1"/>
    <p:sldLayoutId id="2147483994" r:id="rId2"/>
    <p:sldLayoutId id="2147483997" r:id="rId3"/>
  </p:sldLayoutIdLst>
  <p:hf hdr="0" dt="0"/>
  <p:txStyles>
    <p:titleStyle>
      <a:lvl1pPr algn="l" defTabSz="685800" rtl="0" eaLnBrk="1" latinLnBrk="0" hangingPunct="1">
        <a:lnSpc>
          <a:spcPct val="90000"/>
        </a:lnSpc>
        <a:spcBef>
          <a:spcPct val="0"/>
        </a:spcBef>
        <a:buNone/>
        <a:defRPr sz="3300" kern="1200">
          <a:solidFill>
            <a:srgbClr val="005A5B"/>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014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r>
              <a:rPr lang="en-US"/>
              <a:t>2/8/2024</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r>
              <a:rPr lang="en-US"/>
              <a:t>Veterans Advisory Board - Mar 13, 2025</a:t>
            </a:r>
            <a:endParaRPr lang="en-US" dirty="0"/>
          </a:p>
        </p:txBody>
      </p:sp>
      <p:sp>
        <p:nvSpPr>
          <p:cNvPr id="9"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5">
            <a:alphaModFix amt="35000"/>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531472105"/>
      </p:ext>
    </p:extLst>
  </p:cSld>
  <p:clrMap bg1="lt1" tx1="dk1" bg2="lt2" tx2="dk2" accent1="accent1" accent2="accent2" accent3="accent3" accent4="accent4" accent5="accent5" accent6="accent6" hlink="hlink" folHlink="folHlink"/>
  <p:sldLayoutIdLst>
    <p:sldLayoutId id="2147484008" r:id="rId1"/>
    <p:sldLayoutId id="2147484007" r:id="rId2"/>
    <p:sldLayoutId id="2147484009" r:id="rId3"/>
  </p:sldLayoutIdLst>
  <p:hf hdr="0" dt="0"/>
  <p:txStyles>
    <p:titleStyle>
      <a:lvl1pPr algn="l" defTabSz="685800" rtl="0" eaLnBrk="1" latinLnBrk="0" hangingPunct="1">
        <a:lnSpc>
          <a:spcPct val="90000"/>
        </a:lnSpc>
        <a:spcBef>
          <a:spcPct val="0"/>
        </a:spcBef>
        <a:buNone/>
        <a:defRPr sz="3300" kern="1200">
          <a:solidFill>
            <a:srgbClr val="005A5B"/>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51476"/>
      </p:ext>
    </p:extLst>
  </p:cSld>
  <p:clrMap bg1="lt1" tx1="dk1" bg2="lt2" tx2="dk2" accent1="accent1" accent2="accent2" accent3="accent3" accent4="accent4" accent5="accent5" accent6="accent6" hlink="hlink" folHlink="folHlink"/>
  <p:sldLayoutIdLst>
    <p:sldLayoutId id="2147484017" r:id="rId1"/>
    <p:sldLayoutId id="2147484027" r:id="rId2"/>
    <p:sldLayoutId id="2147484028" r:id="rId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68937"/>
            <a:ext cx="9144000" cy="603428"/>
          </a:xfrm>
          <a:prstGeom prst="rect">
            <a:avLst/>
          </a:prstGeom>
        </p:spPr>
      </p:pic>
      <p:sp>
        <p:nvSpPr>
          <p:cNvPr id="7" name="Title Placeholder 1"/>
          <p:cNvSpPr>
            <a:spLocks noGrp="1"/>
          </p:cNvSpPr>
          <p:nvPr>
            <p:ph type="title"/>
          </p:nvPr>
        </p:nvSpPr>
        <p:spPr>
          <a:xfrm>
            <a:off x="721896" y="365130"/>
            <a:ext cx="7700210"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721896" y="1210035"/>
            <a:ext cx="7700210"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2/8/2024</a:t>
            </a:r>
            <a:endParaRPr lang="en-US" dirty="0"/>
          </a:p>
        </p:txBody>
      </p:sp>
      <p:sp>
        <p:nvSpPr>
          <p:cNvPr id="10"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Veterans Advisory Board - Mar 13, 2025</a:t>
            </a:r>
            <a:endParaRPr lang="en-US" dirty="0"/>
          </a:p>
        </p:txBody>
      </p:sp>
      <p:sp>
        <p:nvSpPr>
          <p:cNvPr id="11"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283255125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Lst>
  <p:hf hdr="0" dt="0"/>
  <p:txStyles>
    <p:titleStyle>
      <a:lvl1pPr algn="l" defTabSz="685800" rtl="0" eaLnBrk="1" latinLnBrk="0" hangingPunct="1">
        <a:lnSpc>
          <a:spcPct val="90000"/>
        </a:lnSpc>
        <a:spcBef>
          <a:spcPct val="0"/>
        </a:spcBef>
        <a:buNone/>
        <a:defRPr sz="2700" kern="1200">
          <a:solidFill>
            <a:schemeClr val="accent1"/>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545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68937"/>
            <a:ext cx="9144000" cy="603428"/>
          </a:xfrm>
          <a:prstGeom prst="rect">
            <a:avLst/>
          </a:prstGeom>
        </p:spPr>
      </p:pic>
      <p:sp>
        <p:nvSpPr>
          <p:cNvPr id="7" name="Title Placeholder 1"/>
          <p:cNvSpPr>
            <a:spLocks noGrp="1"/>
          </p:cNvSpPr>
          <p:nvPr>
            <p:ph type="title"/>
          </p:nvPr>
        </p:nvSpPr>
        <p:spPr>
          <a:xfrm>
            <a:off x="721896" y="365130"/>
            <a:ext cx="7700210"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721896" y="1210035"/>
            <a:ext cx="7700210"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2/8/2024</a:t>
            </a:r>
            <a:endParaRPr lang="en-US" dirty="0"/>
          </a:p>
        </p:txBody>
      </p:sp>
      <p:sp>
        <p:nvSpPr>
          <p:cNvPr id="10"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Veterans Advisory Board - Mar 13, 2025</a:t>
            </a:r>
            <a:endParaRPr lang="en-US" dirty="0"/>
          </a:p>
        </p:txBody>
      </p:sp>
      <p:sp>
        <p:nvSpPr>
          <p:cNvPr id="11"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195715851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Lst>
  <p:hf hdr="0" dt="0"/>
  <p:txStyles>
    <p:titleStyle>
      <a:lvl1pPr algn="l" defTabSz="685800" rtl="0" eaLnBrk="1" latinLnBrk="0" hangingPunct="1">
        <a:lnSpc>
          <a:spcPct val="90000"/>
        </a:lnSpc>
        <a:spcBef>
          <a:spcPct val="0"/>
        </a:spcBef>
        <a:buNone/>
        <a:defRPr sz="2700" kern="1200">
          <a:solidFill>
            <a:schemeClr val="accent1"/>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54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ulesonline.com/rror-05.htm" TargetMode="External"/><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8.jpeg"/><Relationship Id="rId4" Type="http://schemas.openxmlformats.org/officeDocument/2006/relationships/hyperlink" Target="https://www.youtube.com/watch?v=96Damodm-ec"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tg.wa.gov/open-government-train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jeepersmedia/13297674175" TargetMode="External"/><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6" y="1237534"/>
            <a:ext cx="8069642" cy="4797505"/>
          </a:xfrm>
        </p:spPr>
        <p:txBody>
          <a:bodyPr>
            <a:normAutofit fontScale="77500" lnSpcReduction="20000"/>
          </a:bodyPr>
          <a:lstStyle/>
          <a:p>
            <a:pPr marL="514350" indent="-514350">
              <a:spcBef>
                <a:spcPts val="600"/>
              </a:spcBef>
              <a:spcAft>
                <a:spcPts val="600"/>
              </a:spcAft>
              <a:buFont typeface="+mj-lt"/>
              <a:buAutoNum type="romanUcPeriod"/>
            </a:pPr>
            <a:r>
              <a:rPr lang="en-US" dirty="0"/>
              <a:t>Call to Order, Pledge, Invocation, Roll Call (action)</a:t>
            </a:r>
          </a:p>
          <a:p>
            <a:pPr marL="514350" indent="-514350">
              <a:spcBef>
                <a:spcPts val="600"/>
              </a:spcBef>
              <a:spcAft>
                <a:spcPts val="600"/>
              </a:spcAft>
              <a:buFont typeface="+mj-lt"/>
              <a:buAutoNum type="romanUcPeriod"/>
            </a:pPr>
            <a:r>
              <a:rPr lang="en-US" dirty="0"/>
              <a:t>Executive Session (discussion)</a:t>
            </a:r>
          </a:p>
          <a:p>
            <a:pPr marL="514350" indent="-514350">
              <a:spcBef>
                <a:spcPts val="600"/>
              </a:spcBef>
              <a:spcAft>
                <a:spcPts val="600"/>
              </a:spcAft>
              <a:buFont typeface="+mj-lt"/>
              <a:buAutoNum type="romanUcPeriod"/>
            </a:pPr>
            <a:r>
              <a:rPr lang="en-US" dirty="0"/>
              <a:t>Vote on Ron Brandon reinstatement (action)</a:t>
            </a:r>
          </a:p>
          <a:p>
            <a:pPr marL="514350" indent="-514350">
              <a:spcBef>
                <a:spcPts val="600"/>
              </a:spcBef>
              <a:spcAft>
                <a:spcPts val="600"/>
              </a:spcAft>
              <a:buFont typeface="+mj-lt"/>
              <a:buAutoNum type="romanUcPeriod"/>
            </a:pPr>
            <a:r>
              <a:rPr lang="en-US" dirty="0"/>
              <a:t>Approval of February 13, 2025 minutes (action)</a:t>
            </a:r>
          </a:p>
          <a:p>
            <a:pPr marL="514350" indent="-514350">
              <a:spcBef>
                <a:spcPts val="600"/>
              </a:spcBef>
              <a:spcAft>
                <a:spcPts val="600"/>
              </a:spcAft>
              <a:buFont typeface="+mj-lt"/>
              <a:buAutoNum type="romanUcPeriod"/>
            </a:pPr>
            <a:r>
              <a:rPr lang="en-US" dirty="0"/>
              <a:t>Committee Reports (info)</a:t>
            </a:r>
          </a:p>
          <a:p>
            <a:pPr marL="514350" indent="-514350">
              <a:spcBef>
                <a:spcPts val="600"/>
              </a:spcBef>
              <a:spcAft>
                <a:spcPts val="600"/>
              </a:spcAft>
              <a:buFont typeface="+mj-lt"/>
              <a:buAutoNum type="romanUcPeriod"/>
            </a:pPr>
            <a:r>
              <a:rPr lang="en-US" dirty="0"/>
              <a:t>Member Roles and Responsibilities Presentation (info)</a:t>
            </a:r>
          </a:p>
          <a:p>
            <a:pPr marL="514350" indent="-514350">
              <a:spcBef>
                <a:spcPts val="600"/>
              </a:spcBef>
              <a:spcAft>
                <a:spcPts val="600"/>
              </a:spcAft>
              <a:buFont typeface="+mj-lt"/>
              <a:buAutoNum type="romanUcPeriod"/>
            </a:pPr>
            <a:r>
              <a:rPr lang="en-US" dirty="0"/>
              <a:t>January 2025 Contractor and Fund Reports &amp; 2024 Year-End Report (info)</a:t>
            </a:r>
          </a:p>
          <a:p>
            <a:pPr marL="514350" indent="-514350">
              <a:spcBef>
                <a:spcPts val="600"/>
              </a:spcBef>
              <a:spcAft>
                <a:spcPts val="600"/>
              </a:spcAft>
              <a:buFont typeface="+mj-lt"/>
              <a:buAutoNum type="romanUcPeriod"/>
            </a:pPr>
            <a:r>
              <a:rPr lang="en-US" dirty="0"/>
              <a:t>Veterans Assistance Center Updates (info)</a:t>
            </a:r>
          </a:p>
          <a:p>
            <a:pPr marL="514350" indent="-514350">
              <a:spcBef>
                <a:spcPts val="600"/>
              </a:spcBef>
              <a:spcAft>
                <a:spcPts val="600"/>
              </a:spcAft>
              <a:buFont typeface="+mj-lt"/>
              <a:buAutoNum type="romanUcPeriod"/>
            </a:pPr>
            <a:r>
              <a:rPr lang="fr-FR" dirty="0" err="1"/>
              <a:t>Veterans</a:t>
            </a:r>
            <a:r>
              <a:rPr lang="fr-FR" dirty="0"/>
              <a:t> Assistance Center Budget Modification </a:t>
            </a:r>
            <a:r>
              <a:rPr lang="fr-FR" dirty="0" err="1"/>
              <a:t>Request</a:t>
            </a:r>
            <a:r>
              <a:rPr lang="fr-FR" dirty="0"/>
              <a:t> (Action)</a:t>
            </a:r>
            <a:endParaRPr lang="en-US" dirty="0"/>
          </a:p>
          <a:p>
            <a:pPr marL="514350" indent="-514350">
              <a:spcBef>
                <a:spcPts val="600"/>
              </a:spcBef>
              <a:spcAft>
                <a:spcPts val="600"/>
              </a:spcAft>
              <a:buFont typeface="+mj-lt"/>
              <a:buAutoNum type="romanUcPeriod"/>
            </a:pPr>
            <a:r>
              <a:rPr lang="en-US" dirty="0"/>
              <a:t>Old Business (info)</a:t>
            </a:r>
          </a:p>
          <a:p>
            <a:pPr marL="514350" indent="-514350">
              <a:spcBef>
                <a:spcPts val="600"/>
              </a:spcBef>
              <a:spcAft>
                <a:spcPts val="600"/>
              </a:spcAft>
              <a:buFont typeface="+mj-lt"/>
              <a:buAutoNum type="romanUcPeriod"/>
            </a:pPr>
            <a:r>
              <a:rPr lang="en-US" dirty="0"/>
              <a:t>New Business (info)</a:t>
            </a:r>
          </a:p>
          <a:p>
            <a:pPr marL="514350" indent="-514350">
              <a:spcBef>
                <a:spcPts val="600"/>
              </a:spcBef>
              <a:spcAft>
                <a:spcPts val="600"/>
              </a:spcAft>
              <a:buFont typeface="+mj-lt"/>
              <a:buAutoNum type="romanUcPeriod"/>
            </a:pPr>
            <a:r>
              <a:rPr lang="en-US" dirty="0"/>
              <a:t>Open Forum (info)</a:t>
            </a:r>
          </a:p>
          <a:p>
            <a:pPr marL="514350" indent="-514350">
              <a:spcBef>
                <a:spcPts val="600"/>
              </a:spcBef>
              <a:spcAft>
                <a:spcPts val="600"/>
              </a:spcAft>
              <a:buFont typeface="+mj-lt"/>
              <a:buAutoNum type="romanUcPeriod"/>
            </a:pPr>
            <a:r>
              <a:rPr lang="en-US" dirty="0"/>
              <a:t>Adjourn</a:t>
            </a:r>
          </a:p>
        </p:txBody>
      </p:sp>
      <p:sp>
        <p:nvSpPr>
          <p:cNvPr id="13" name="Title 12"/>
          <p:cNvSpPr>
            <a:spLocks noGrp="1"/>
          </p:cNvSpPr>
          <p:nvPr>
            <p:ph type="title"/>
          </p:nvPr>
        </p:nvSpPr>
        <p:spPr/>
        <p:txBody>
          <a:bodyPr/>
          <a:lstStyle/>
          <a:p>
            <a:r>
              <a:rPr lang="en-US" b="1" dirty="0"/>
              <a:t>VAB Agenda – March 13, 2025</a:t>
            </a:r>
          </a:p>
        </p:txBody>
      </p:sp>
      <p:sp>
        <p:nvSpPr>
          <p:cNvPr id="6" name="Footer Placeholder 5"/>
          <p:cNvSpPr>
            <a:spLocks noGrp="1"/>
          </p:cNvSpPr>
          <p:nvPr>
            <p:ph type="ftr" sz="quarter" idx="17"/>
          </p:nvPr>
        </p:nvSpPr>
        <p:spPr/>
        <p:txBody>
          <a:bodyPr/>
          <a:lstStyle/>
          <a:p>
            <a:r>
              <a:rPr lang="en-US"/>
              <a:t>Veterans Advisory Board - Mar 13, 2025</a:t>
            </a:r>
            <a:endParaRPr lang="en-US" dirty="0"/>
          </a:p>
        </p:txBody>
      </p:sp>
      <p:sp>
        <p:nvSpPr>
          <p:cNvPr id="7" name="Slide Number Placeholder 6"/>
          <p:cNvSpPr>
            <a:spLocks noGrp="1"/>
          </p:cNvSpPr>
          <p:nvPr>
            <p:ph type="sldNum" sz="quarter" idx="18"/>
          </p:nvPr>
        </p:nvSpPr>
        <p:spPr/>
        <p:txBody>
          <a:bodyPr/>
          <a:lstStyle/>
          <a:p>
            <a:fld id="{BD3A08C5-CC68-3947-88A8-A9E34C1A68A7}" type="slidenum">
              <a:rPr lang="en-US" smtClean="0"/>
              <a:pPr/>
              <a:t>1</a:t>
            </a:fld>
            <a:endParaRPr lang="en-US" dirty="0"/>
          </a:p>
        </p:txBody>
      </p:sp>
    </p:spTree>
    <p:extLst>
      <p:ext uri="{BB962C8B-B14F-4D97-AF65-F5344CB8AC3E}">
        <p14:creationId xmlns:p14="http://schemas.microsoft.com/office/powerpoint/2010/main" val="112805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306-0177-44DB-939A-DE85ACAB443D}"/>
              </a:ext>
            </a:extLst>
          </p:cNvPr>
          <p:cNvSpPr>
            <a:spLocks noGrp="1"/>
          </p:cNvSpPr>
          <p:nvPr>
            <p:ph idx="1"/>
          </p:nvPr>
        </p:nvSpPr>
        <p:spPr>
          <a:xfrm>
            <a:off x="721896" y="1137557"/>
            <a:ext cx="7700209" cy="4914901"/>
          </a:xfrm>
        </p:spPr>
        <p:txBody>
          <a:bodyPr>
            <a:normAutofit fontScale="77500" lnSpcReduction="20000"/>
          </a:bodyPr>
          <a:lstStyle/>
          <a:p>
            <a:r>
              <a:rPr lang="en-US" b="0" dirty="0"/>
              <a:t>Attend all board meetings.</a:t>
            </a:r>
          </a:p>
          <a:p>
            <a:r>
              <a:rPr lang="en-US" b="0" dirty="0"/>
              <a:t>Are well prepared for meetings.</a:t>
            </a:r>
          </a:p>
          <a:p>
            <a:r>
              <a:rPr lang="en-US" b="0" dirty="0"/>
              <a:t>Recognize that serving the public interest is the top priority.</a:t>
            </a:r>
          </a:p>
          <a:p>
            <a:r>
              <a:rPr lang="en-US" b="0" dirty="0"/>
              <a:t>Recognize that the board must operate in an open and public manner.</a:t>
            </a:r>
          </a:p>
          <a:p>
            <a:r>
              <a:rPr lang="en-US" b="0" dirty="0"/>
              <a:t>Are knowledgeable about the issues affecting the board.</a:t>
            </a:r>
          </a:p>
          <a:p>
            <a:r>
              <a:rPr lang="en-US" b="0" dirty="0"/>
              <a:t>Examine all available evidence before making a judgment.</a:t>
            </a:r>
          </a:p>
          <a:p>
            <a:r>
              <a:rPr lang="en-US" b="0" dirty="0"/>
              <a:t>Communicate well and participate in group discussions.</a:t>
            </a:r>
          </a:p>
          <a:p>
            <a:r>
              <a:rPr lang="en-US" b="0" dirty="0"/>
              <a:t>Are aware that authority to act is granted to the board as a whole, not to individual members.</a:t>
            </a:r>
          </a:p>
          <a:p>
            <a:r>
              <a:rPr lang="en-US" b="0" dirty="0"/>
              <a:t>Exhibit a willingness to work with the group in making decisions.</a:t>
            </a:r>
          </a:p>
          <a:p>
            <a:r>
              <a:rPr lang="en-US" b="0" dirty="0"/>
              <a:t>Recognize that compromise may be necessary to reach consensus.</a:t>
            </a:r>
          </a:p>
          <a:p>
            <a:r>
              <a:rPr lang="en-US" b="0" dirty="0"/>
              <a:t>Do not let personal feelings toward other board members or staff interfere with their judgment.</a:t>
            </a:r>
          </a:p>
        </p:txBody>
      </p:sp>
      <p:sp>
        <p:nvSpPr>
          <p:cNvPr id="3" name="Title 2">
            <a:extLst>
              <a:ext uri="{FF2B5EF4-FFF2-40B4-BE49-F238E27FC236}">
                <a16:creationId xmlns:a16="http://schemas.microsoft.com/office/drawing/2014/main" id="{447E9636-6EB7-48A5-8679-1134C0AFDEAC}"/>
              </a:ext>
            </a:extLst>
          </p:cNvPr>
          <p:cNvSpPr>
            <a:spLocks noGrp="1"/>
          </p:cNvSpPr>
          <p:nvPr>
            <p:ph type="title"/>
          </p:nvPr>
        </p:nvSpPr>
        <p:spPr/>
        <p:txBody>
          <a:bodyPr/>
          <a:lstStyle/>
          <a:p>
            <a:r>
              <a:rPr lang="en-US" b="1" dirty="0"/>
              <a:t>Effective Board Members…</a:t>
            </a:r>
          </a:p>
        </p:txBody>
      </p:sp>
      <p:sp>
        <p:nvSpPr>
          <p:cNvPr id="5" name="Footer Placeholder 4">
            <a:extLst>
              <a:ext uri="{FF2B5EF4-FFF2-40B4-BE49-F238E27FC236}">
                <a16:creationId xmlns:a16="http://schemas.microsoft.com/office/drawing/2014/main" id="{3B294C6C-92D9-40A0-BEAC-561335A6BC8F}"/>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5A5B"/>
                </a:solidFill>
                <a:effectLst/>
                <a:uLnTx/>
                <a:uFillTx/>
                <a:latin typeface="Arial" charset="0"/>
                <a:cs typeface="Arial" charset="0"/>
              </a:rPr>
              <a:t>Veterans Advisory Board - Mar 13, 2025</a:t>
            </a:r>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
        <p:nvSpPr>
          <p:cNvPr id="6" name="Slide Number Placeholder 5">
            <a:extLst>
              <a:ext uri="{FF2B5EF4-FFF2-40B4-BE49-F238E27FC236}">
                <a16:creationId xmlns:a16="http://schemas.microsoft.com/office/drawing/2014/main" id="{EB56054D-F818-4D07-B258-D30EB83E41F3}"/>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A08C5-CC68-3947-88A8-A9E34C1A68A7}" type="slidenum">
              <a:rPr kumimoji="0" lang="en-US" sz="900" b="1" i="0" u="none" strike="noStrike" kern="1200" cap="none" spc="0" normalizeH="0" baseline="0" noProof="0" smtClean="0">
                <a:ln>
                  <a:noFill/>
                </a:ln>
                <a:solidFill>
                  <a:srgbClr val="005A5B"/>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Tree>
    <p:extLst>
      <p:ext uri="{BB962C8B-B14F-4D97-AF65-F5344CB8AC3E}">
        <p14:creationId xmlns:p14="http://schemas.microsoft.com/office/powerpoint/2010/main" val="349472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3D2B8C-7F88-41C9-8752-E52AB799BA6F}"/>
              </a:ext>
            </a:extLst>
          </p:cNvPr>
          <p:cNvSpPr>
            <a:spLocks noGrp="1"/>
          </p:cNvSpPr>
          <p:nvPr>
            <p:ph idx="1"/>
          </p:nvPr>
        </p:nvSpPr>
        <p:spPr>
          <a:xfrm>
            <a:off x="721896" y="1237535"/>
            <a:ext cx="7700209" cy="4674993"/>
          </a:xfrm>
        </p:spPr>
        <p:txBody>
          <a:bodyPr>
            <a:normAutofit/>
          </a:bodyPr>
          <a:lstStyle/>
          <a:p>
            <a:pPr marL="0" indent="0">
              <a:buNone/>
            </a:pPr>
            <a:r>
              <a:rPr lang="en-US" sz="1800" i="0" u="sng" strike="noStrike" baseline="0" dirty="0">
                <a:solidFill>
                  <a:srgbClr val="211E1F"/>
                </a:solidFill>
                <a:latin typeface="Calibri" panose="020F0502020204030204" pitchFamily="34" charset="0"/>
              </a:rPr>
              <a:t>Restrictions and Requirements:</a:t>
            </a:r>
          </a:p>
          <a:p>
            <a:r>
              <a:rPr lang="en-US" sz="1800" b="0" i="0" u="none" strike="noStrike" baseline="0" dirty="0">
                <a:solidFill>
                  <a:srgbClr val="211E1F"/>
                </a:solidFill>
                <a:latin typeface="Calibri" panose="020F0502020204030204" pitchFamily="34" charset="0"/>
              </a:rPr>
              <a:t>Board members must be familiar with and operate within their board’s governing statutes and bylaws, as well as state and federal laws.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211E1F"/>
                </a:solidFill>
                <a:latin typeface="Calibri" panose="020F0502020204030204" pitchFamily="34" charset="0"/>
              </a:rPr>
              <a:t>To ensure accountability, all applicable policies and procedures adopted by the board should be in written form. </a:t>
            </a:r>
            <a:endParaRPr lang="en-US" sz="1800" b="0" i="0" u="none" strike="noStrike" baseline="0" dirty="0">
              <a:solidFill>
                <a:srgbClr val="000000"/>
              </a:solidFill>
              <a:latin typeface="Calibri" panose="020F0502020204030204" pitchFamily="34" charset="0"/>
            </a:endParaRPr>
          </a:p>
          <a:p>
            <a:pPr algn="l"/>
            <a:r>
              <a:rPr lang="en-US" sz="1800" b="0" i="0" u="none" strike="noStrike" baseline="0" dirty="0">
                <a:solidFill>
                  <a:srgbClr val="211E1F"/>
                </a:solidFill>
                <a:latin typeface="Calibri" panose="020F0502020204030204" pitchFamily="34" charset="0"/>
              </a:rPr>
              <a:t>No board member may make unilateral decisions or take action without the consent of the board as a whole. </a:t>
            </a:r>
            <a:endParaRPr lang="en-US" sz="1800" b="0" i="0" u="none" strike="noStrike" baseline="0" dirty="0">
              <a:solidFill>
                <a:srgbClr val="000000"/>
              </a:solidFill>
              <a:latin typeface="Calibri" panose="020F0502020204030204" pitchFamily="34" charset="0"/>
            </a:endParaRPr>
          </a:p>
          <a:p>
            <a:r>
              <a:rPr lang="en-US" sz="1800" b="0" dirty="0">
                <a:solidFill>
                  <a:srgbClr val="211E1F"/>
                </a:solidFill>
                <a:latin typeface="Calibri" panose="020F0502020204030204" pitchFamily="34" charset="0"/>
              </a:rPr>
              <a:t>I</a:t>
            </a:r>
            <a:r>
              <a:rPr lang="en-US" sz="1800" b="0" i="0" u="none" strike="noStrike" baseline="0" dirty="0">
                <a:solidFill>
                  <a:srgbClr val="211E1F"/>
                </a:solidFill>
                <a:latin typeface="Calibri" panose="020F0502020204030204" pitchFamily="34" charset="0"/>
              </a:rPr>
              <a:t>ndividual board members must use discretion to avoid the appearance of speaking for the board.</a:t>
            </a:r>
          </a:p>
          <a:p>
            <a:r>
              <a:rPr lang="en-US" sz="1800" b="0" i="0" u="none" strike="noStrike" baseline="0" dirty="0">
                <a:solidFill>
                  <a:srgbClr val="000000"/>
                </a:solidFill>
                <a:latin typeface="Calibri" panose="020F0502020204030204" pitchFamily="34" charset="0"/>
              </a:rPr>
              <a:t>Board members must keep in mind that their mission is to serve the public, and that it is inappropriate to use board membership to create a personal platform.</a:t>
            </a:r>
            <a:endParaRPr lang="en-US" sz="1800" b="0" i="0" u="none" strike="noStrike" baseline="0" dirty="0">
              <a:solidFill>
                <a:srgbClr val="211E1F"/>
              </a:solidFill>
              <a:latin typeface="Calibri" panose="020F0502020204030204" pitchFamily="34" charset="0"/>
            </a:endParaRPr>
          </a:p>
          <a:p>
            <a:endParaRPr lang="en-US" sz="2000" b="0" i="0" u="none" strike="noStrike" baseline="0" dirty="0">
              <a:solidFill>
                <a:srgbClr val="211E1F"/>
              </a:solidFill>
              <a:latin typeface="Calibri" panose="020F0502020204030204" pitchFamily="34" charset="0"/>
            </a:endParaRPr>
          </a:p>
          <a:p>
            <a:endParaRPr lang="en-US" sz="1800" b="0" i="0" u="none" strike="noStrike" baseline="0" dirty="0">
              <a:solidFill>
                <a:srgbClr val="211E1F"/>
              </a:solidFill>
              <a:latin typeface="Calibri" panose="020F0502020204030204" pitchFamily="34" charset="0"/>
            </a:endParaRPr>
          </a:p>
          <a:p>
            <a:endParaRPr lang="en-US" sz="1800" b="0" i="0" u="none" strike="noStrike" baseline="0" dirty="0">
              <a:solidFill>
                <a:srgbClr val="211E1F"/>
              </a:solidFill>
              <a:latin typeface="Calibri" panose="020F0502020204030204" pitchFamily="34" charset="0"/>
            </a:endParaRPr>
          </a:p>
          <a:p>
            <a:pPr marL="0" indent="0">
              <a:buNone/>
            </a:pPr>
            <a:endParaRPr lang="en-US" dirty="0"/>
          </a:p>
        </p:txBody>
      </p:sp>
      <p:sp>
        <p:nvSpPr>
          <p:cNvPr id="3" name="Title 2">
            <a:extLst>
              <a:ext uri="{FF2B5EF4-FFF2-40B4-BE49-F238E27FC236}">
                <a16:creationId xmlns:a16="http://schemas.microsoft.com/office/drawing/2014/main" id="{123A5961-F2A2-406C-819D-047ADC39C350}"/>
              </a:ext>
            </a:extLst>
          </p:cNvPr>
          <p:cNvSpPr>
            <a:spLocks noGrp="1"/>
          </p:cNvSpPr>
          <p:nvPr>
            <p:ph type="title"/>
          </p:nvPr>
        </p:nvSpPr>
        <p:spPr/>
        <p:txBody>
          <a:bodyPr/>
          <a:lstStyle/>
          <a:p>
            <a:r>
              <a:rPr lang="en-US" b="1" dirty="0"/>
              <a:t>Laws Affecting Board Activities</a:t>
            </a:r>
          </a:p>
        </p:txBody>
      </p:sp>
      <p:sp>
        <p:nvSpPr>
          <p:cNvPr id="5" name="Footer Placeholder 4">
            <a:extLst>
              <a:ext uri="{FF2B5EF4-FFF2-40B4-BE49-F238E27FC236}">
                <a16:creationId xmlns:a16="http://schemas.microsoft.com/office/drawing/2014/main" id="{6A09BBBE-446B-4DB1-8C9F-345DD5A1486C}"/>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5A5B"/>
                </a:solidFill>
                <a:effectLst/>
                <a:uLnTx/>
                <a:uFillTx/>
                <a:latin typeface="Arial" charset="0"/>
                <a:cs typeface="Arial" charset="0"/>
              </a:rPr>
              <a:t>Veterans Advisory Board - Mar 13, 2025</a:t>
            </a:r>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
        <p:nvSpPr>
          <p:cNvPr id="6" name="Slide Number Placeholder 5">
            <a:extLst>
              <a:ext uri="{FF2B5EF4-FFF2-40B4-BE49-F238E27FC236}">
                <a16:creationId xmlns:a16="http://schemas.microsoft.com/office/drawing/2014/main" id="{87CCF6A4-EE87-489D-BE56-39E369A6AB92}"/>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A08C5-CC68-3947-88A8-A9E34C1A68A7}" type="slidenum">
              <a:rPr kumimoji="0" lang="en-US" sz="900" b="1" i="0" u="none" strike="noStrike" kern="1200" cap="none" spc="0" normalizeH="0" baseline="0" noProof="0" smtClean="0">
                <a:ln>
                  <a:noFill/>
                </a:ln>
                <a:solidFill>
                  <a:srgbClr val="005A5B"/>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Tree>
    <p:extLst>
      <p:ext uri="{BB962C8B-B14F-4D97-AF65-F5344CB8AC3E}">
        <p14:creationId xmlns:p14="http://schemas.microsoft.com/office/powerpoint/2010/main" val="300220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92AF19-7423-B7D0-0F6C-BF51B910DD0C}"/>
              </a:ext>
            </a:extLst>
          </p:cNvPr>
          <p:cNvSpPr>
            <a:spLocks noGrp="1"/>
          </p:cNvSpPr>
          <p:nvPr>
            <p:ph sz="quarter" idx="13"/>
          </p:nvPr>
        </p:nvSpPr>
        <p:spPr/>
        <p:txBody>
          <a:bodyPr>
            <a:noAutofit/>
          </a:bodyPr>
          <a:lstStyle/>
          <a:p>
            <a:r>
              <a:rPr lang="en-US" sz="1800" b="0" i="0" u="none" strike="noStrike" baseline="0" dirty="0">
                <a:solidFill>
                  <a:srgbClr val="211E1F"/>
                </a:solidFill>
                <a:latin typeface="Calibri" panose="020F0502020204030204" pitchFamily="34" charset="0"/>
              </a:rPr>
              <a:t>Members are restricted by RCW 42.52.130, 140, 150 and 42.18.230 from accepting or soliciting anything of economic value as a gift, gratuity or favor if it is given only because the member holds a responsible position with the county. </a:t>
            </a:r>
          </a:p>
          <a:p>
            <a:r>
              <a:rPr lang="en-US" sz="1800" b="0" i="0" u="none" strike="noStrike" baseline="0" dirty="0">
                <a:solidFill>
                  <a:srgbClr val="211E1F"/>
                </a:solidFill>
                <a:latin typeface="Calibri" panose="020F0502020204030204" pitchFamily="34" charset="0"/>
              </a:rPr>
              <a:t>Questions about board issues should be directed to the board chair or county staff, who will see that all board members receive needed information by the next regular meeting.</a:t>
            </a:r>
          </a:p>
          <a:p>
            <a:r>
              <a:rPr lang="en-US" sz="1800" b="0" i="0" u="none" strike="noStrike" baseline="0" dirty="0">
                <a:solidFill>
                  <a:srgbClr val="211E1F"/>
                </a:solidFill>
                <a:latin typeface="Calibri" panose="020F0502020204030204" pitchFamily="34" charset="0"/>
              </a:rPr>
              <a:t>Details of board investigations, personnel files or business discussed at closed executive sessions should not be disclosed unless they are part of the public record.</a:t>
            </a:r>
          </a:p>
          <a:p>
            <a:r>
              <a:rPr lang="en-US" sz="1800" b="0" dirty="0">
                <a:solidFill>
                  <a:srgbClr val="211E1F"/>
                </a:solidFill>
                <a:latin typeface="Calibri" panose="020F0502020204030204" pitchFamily="34" charset="0"/>
              </a:rPr>
              <a:t>If you are unable to complete your term, it is important to inform Community Services staff. A letter of resignation should be sent indicating the date your resignation is effective and whether you are able to serve until a replacement is named.</a:t>
            </a:r>
            <a:endParaRPr lang="en-US" sz="1800" b="0" i="0" u="none" strike="noStrike" baseline="0" dirty="0">
              <a:solidFill>
                <a:srgbClr val="211E1F"/>
              </a:solidFill>
              <a:latin typeface="Calibri" panose="020F0502020204030204" pitchFamily="34" charset="0"/>
            </a:endParaRPr>
          </a:p>
          <a:p>
            <a:endParaRPr lang="en-US" sz="1800" dirty="0"/>
          </a:p>
        </p:txBody>
      </p:sp>
      <p:sp>
        <p:nvSpPr>
          <p:cNvPr id="3" name="Title 2">
            <a:extLst>
              <a:ext uri="{FF2B5EF4-FFF2-40B4-BE49-F238E27FC236}">
                <a16:creationId xmlns:a16="http://schemas.microsoft.com/office/drawing/2014/main" id="{82F01DFA-F3ED-2CB0-FFB1-CB056143078C}"/>
              </a:ext>
            </a:extLst>
          </p:cNvPr>
          <p:cNvSpPr>
            <a:spLocks noGrp="1"/>
          </p:cNvSpPr>
          <p:nvPr>
            <p:ph type="title"/>
          </p:nvPr>
        </p:nvSpPr>
        <p:spPr/>
        <p:txBody>
          <a:bodyPr/>
          <a:lstStyle/>
          <a:p>
            <a:r>
              <a:rPr lang="en-US" b="1" dirty="0"/>
              <a:t>Laws Affecting Board Activities, cont.</a:t>
            </a:r>
            <a:endParaRPr lang="en-US" dirty="0"/>
          </a:p>
        </p:txBody>
      </p:sp>
      <p:sp>
        <p:nvSpPr>
          <p:cNvPr id="4" name="Footer Placeholder 3">
            <a:extLst>
              <a:ext uri="{FF2B5EF4-FFF2-40B4-BE49-F238E27FC236}">
                <a16:creationId xmlns:a16="http://schemas.microsoft.com/office/drawing/2014/main" id="{3E330351-5C46-C1AE-FF31-C8171B59E28A}"/>
              </a:ext>
            </a:extLst>
          </p:cNvPr>
          <p:cNvSpPr>
            <a:spLocks noGrp="1"/>
          </p:cNvSpPr>
          <p:nvPr>
            <p:ph type="ftr" sz="quarter" idx="15"/>
          </p:nvPr>
        </p:nvSpPr>
        <p:spPr/>
        <p:txBody>
          <a:bodyPr/>
          <a:lstStyle/>
          <a:p>
            <a:r>
              <a:rPr lang="en-US"/>
              <a:t>Veterans Advisory Board - Mar 13, 2025</a:t>
            </a:r>
            <a:endParaRPr lang="en-US" dirty="0"/>
          </a:p>
        </p:txBody>
      </p:sp>
      <p:sp>
        <p:nvSpPr>
          <p:cNvPr id="5" name="Slide Number Placeholder 4">
            <a:extLst>
              <a:ext uri="{FF2B5EF4-FFF2-40B4-BE49-F238E27FC236}">
                <a16:creationId xmlns:a16="http://schemas.microsoft.com/office/drawing/2014/main" id="{0903F34C-9E9B-9FF3-2009-238805FB615A}"/>
              </a:ext>
            </a:extLst>
          </p:cNvPr>
          <p:cNvSpPr>
            <a:spLocks noGrp="1"/>
          </p:cNvSpPr>
          <p:nvPr>
            <p:ph type="sldNum" sz="quarter" idx="16"/>
          </p:nvPr>
        </p:nvSpPr>
        <p:spPr/>
        <p:txBody>
          <a:bodyPr/>
          <a:lstStyle/>
          <a:p>
            <a:fld id="{BD3A08C5-CC68-3947-88A8-A9E34C1A68A7}" type="slidenum">
              <a:rPr lang="en-US" smtClean="0"/>
              <a:pPr/>
              <a:t>12</a:t>
            </a:fld>
            <a:endParaRPr lang="en-US" dirty="0"/>
          </a:p>
        </p:txBody>
      </p:sp>
    </p:spTree>
    <p:extLst>
      <p:ext uri="{BB962C8B-B14F-4D97-AF65-F5344CB8AC3E}">
        <p14:creationId xmlns:p14="http://schemas.microsoft.com/office/powerpoint/2010/main" val="444415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BD56F-64D9-4FFE-9970-3A50B849B2AD}"/>
              </a:ext>
            </a:extLst>
          </p:cNvPr>
          <p:cNvSpPr>
            <a:spLocks noGrp="1"/>
          </p:cNvSpPr>
          <p:nvPr>
            <p:ph idx="1"/>
          </p:nvPr>
        </p:nvSpPr>
        <p:spPr>
          <a:xfrm>
            <a:off x="721896" y="1237535"/>
            <a:ext cx="7700210" cy="4763770"/>
          </a:xfrm>
        </p:spPr>
        <p:txBody>
          <a:bodyPr>
            <a:normAutofit fontScale="92500" lnSpcReduction="10000"/>
          </a:bodyPr>
          <a:lstStyle/>
          <a:p>
            <a:pPr marL="0" indent="0">
              <a:buNone/>
            </a:pPr>
            <a:r>
              <a:rPr lang="en-US" sz="1800" b="0" i="0" u="none" strike="noStrike" baseline="0" dirty="0">
                <a:solidFill>
                  <a:srgbClr val="211E1F"/>
                </a:solidFill>
                <a:latin typeface="Calibri" panose="020F0502020204030204" pitchFamily="34" charset="0"/>
              </a:rPr>
              <a:t>Examples of conflicts of interest: </a:t>
            </a:r>
          </a:p>
          <a:p>
            <a:pPr marL="0" indent="0">
              <a:buNone/>
            </a:pPr>
            <a:r>
              <a:rPr lang="en-US" sz="1800" b="0" i="0" u="none" strike="noStrike" baseline="0" dirty="0">
                <a:solidFill>
                  <a:srgbClr val="211E1F"/>
                </a:solidFill>
                <a:latin typeface="Calibri" panose="020F0502020204030204" pitchFamily="34" charset="0"/>
              </a:rPr>
              <a:t>• Directing contracts to a business in which you have a financial interest. </a:t>
            </a:r>
          </a:p>
          <a:p>
            <a:pPr marL="0" indent="0">
              <a:buNone/>
            </a:pPr>
            <a:r>
              <a:rPr lang="en-US" sz="1800" b="0" i="0" u="none" strike="noStrike" baseline="0" dirty="0">
                <a:solidFill>
                  <a:srgbClr val="211E1F"/>
                </a:solidFill>
                <a:latin typeface="Calibri" panose="020F0502020204030204" pitchFamily="34" charset="0"/>
              </a:rPr>
              <a:t>• Using confidential information for private investments. </a:t>
            </a:r>
          </a:p>
          <a:p>
            <a:pPr marL="0" indent="0">
              <a:buNone/>
            </a:pPr>
            <a:r>
              <a:rPr lang="en-US" sz="1800" b="0" i="0" u="none" strike="noStrike" baseline="0" dirty="0">
                <a:solidFill>
                  <a:srgbClr val="211E1F"/>
                </a:solidFill>
                <a:latin typeface="Calibri" panose="020F0502020204030204" pitchFamily="34" charset="0"/>
              </a:rPr>
              <a:t>• Accepting gifts or favors in exchange for certain regulatory rulings. </a:t>
            </a:r>
          </a:p>
          <a:p>
            <a:pPr marL="0" indent="0">
              <a:buNone/>
            </a:pPr>
            <a:r>
              <a:rPr lang="en-US" sz="1800" b="0" i="0" u="none" strike="noStrike" baseline="0" dirty="0">
                <a:solidFill>
                  <a:srgbClr val="211E1F"/>
                </a:solidFill>
                <a:latin typeface="Calibri" panose="020F0502020204030204" pitchFamily="34" charset="0"/>
              </a:rPr>
              <a:t>• Accepting gifts or favors in exchange for making certain purchases. </a:t>
            </a:r>
          </a:p>
          <a:p>
            <a:pPr marL="0" indent="0">
              <a:buNone/>
            </a:pPr>
            <a:r>
              <a:rPr lang="en-US" sz="1800" b="0" i="0" u="none" strike="noStrike" baseline="0" dirty="0">
                <a:solidFill>
                  <a:srgbClr val="211E1F"/>
                </a:solidFill>
                <a:latin typeface="Calibri" panose="020F0502020204030204" pitchFamily="34" charset="0"/>
              </a:rPr>
              <a:t>• Obtaining personal favors from employees. </a:t>
            </a:r>
          </a:p>
          <a:p>
            <a:pPr marL="0" indent="0">
              <a:buNone/>
            </a:pPr>
            <a:r>
              <a:rPr lang="en-US" sz="1800" b="0" i="0" u="none" strike="noStrike" baseline="0" dirty="0">
                <a:solidFill>
                  <a:srgbClr val="211E1F"/>
                </a:solidFill>
                <a:latin typeface="Calibri" panose="020F0502020204030204" pitchFamily="34" charset="0"/>
              </a:rPr>
              <a:t>• Accepting favors for disclosure of confidential information. </a:t>
            </a:r>
          </a:p>
          <a:p>
            <a:pPr marL="0" indent="0">
              <a:buNone/>
            </a:pPr>
            <a:r>
              <a:rPr lang="en-US" sz="1800" b="0" i="0" u="none" strike="noStrike" baseline="0" dirty="0">
                <a:solidFill>
                  <a:srgbClr val="211E1F"/>
                </a:solidFill>
                <a:latin typeface="Calibri" panose="020F0502020204030204" pitchFamily="34" charset="0"/>
              </a:rPr>
              <a:t>• Engaging in outside employment which assists non-governmental entities in their quests for business. </a:t>
            </a:r>
          </a:p>
          <a:p>
            <a:pPr marL="0" indent="0">
              <a:buNone/>
            </a:pPr>
            <a:r>
              <a:rPr lang="en-US" sz="1800" b="0" i="0" u="none" strike="noStrike" baseline="0" dirty="0">
                <a:solidFill>
                  <a:srgbClr val="211E1F"/>
                </a:solidFill>
                <a:latin typeface="Calibri" panose="020F0502020204030204" pitchFamily="34" charset="0"/>
              </a:rPr>
              <a:t>For additional information on provisions of the state ethics law, visit the Washington State Executive Ethics Board website at </a:t>
            </a:r>
            <a:r>
              <a:rPr lang="en-US" sz="1800" b="0" i="0" u="none" strike="noStrike" baseline="0" dirty="0">
                <a:solidFill>
                  <a:srgbClr val="223E8F"/>
                </a:solidFill>
                <a:latin typeface="Calibri" panose="020F0502020204030204" pitchFamily="34" charset="0"/>
              </a:rPr>
              <a:t>www.ethics.wa.gov/</a:t>
            </a:r>
            <a:r>
              <a:rPr lang="en-US" sz="1800" b="0" i="0" u="none" strike="noStrike" baseline="0" dirty="0">
                <a:solidFill>
                  <a:srgbClr val="211E1F"/>
                </a:solidFill>
                <a:latin typeface="Calibri" panose="020F0502020204030204" pitchFamily="34" charset="0"/>
              </a:rPr>
              <a:t>. </a:t>
            </a:r>
          </a:p>
        </p:txBody>
      </p:sp>
      <p:sp>
        <p:nvSpPr>
          <p:cNvPr id="3" name="Title 2">
            <a:extLst>
              <a:ext uri="{FF2B5EF4-FFF2-40B4-BE49-F238E27FC236}">
                <a16:creationId xmlns:a16="http://schemas.microsoft.com/office/drawing/2014/main" id="{F1A54DF2-1DA9-45BE-AFFF-BDB11CCA8EA3}"/>
              </a:ext>
            </a:extLst>
          </p:cNvPr>
          <p:cNvSpPr>
            <a:spLocks noGrp="1"/>
          </p:cNvSpPr>
          <p:nvPr>
            <p:ph type="title"/>
          </p:nvPr>
        </p:nvSpPr>
        <p:spPr/>
        <p:txBody>
          <a:bodyPr/>
          <a:lstStyle/>
          <a:p>
            <a:r>
              <a:rPr lang="en-US" b="1" dirty="0"/>
              <a:t>Ethics and the Appearance of Fairness</a:t>
            </a:r>
          </a:p>
        </p:txBody>
      </p:sp>
      <p:sp>
        <p:nvSpPr>
          <p:cNvPr id="5" name="Footer Placeholder 4">
            <a:extLst>
              <a:ext uri="{FF2B5EF4-FFF2-40B4-BE49-F238E27FC236}">
                <a16:creationId xmlns:a16="http://schemas.microsoft.com/office/drawing/2014/main" id="{63FBDAF5-48CC-40CC-A5EF-966D859C0FAF}"/>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5A5B"/>
                </a:solidFill>
                <a:effectLst/>
                <a:uLnTx/>
                <a:uFillTx/>
                <a:latin typeface="Arial" charset="0"/>
                <a:cs typeface="Arial" charset="0"/>
              </a:rPr>
              <a:t>Veterans Advisory Board - Mar 13, 2025</a:t>
            </a:r>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
        <p:nvSpPr>
          <p:cNvPr id="6" name="Slide Number Placeholder 5">
            <a:extLst>
              <a:ext uri="{FF2B5EF4-FFF2-40B4-BE49-F238E27FC236}">
                <a16:creationId xmlns:a16="http://schemas.microsoft.com/office/drawing/2014/main" id="{6C78D3DD-A5F1-41DC-9E67-4C98D6EC700A}"/>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A08C5-CC68-3947-88A8-A9E34C1A68A7}" type="slidenum">
              <a:rPr kumimoji="0" lang="en-US" sz="900" b="1" i="0" u="none" strike="noStrike" kern="1200" cap="none" spc="0" normalizeH="0" baseline="0" noProof="0" smtClean="0">
                <a:ln>
                  <a:noFill/>
                </a:ln>
                <a:solidFill>
                  <a:srgbClr val="005A5B"/>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Tree>
    <p:extLst>
      <p:ext uri="{BB962C8B-B14F-4D97-AF65-F5344CB8AC3E}">
        <p14:creationId xmlns:p14="http://schemas.microsoft.com/office/powerpoint/2010/main" val="4226027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3C4041-2E01-5132-E0BA-8BB0DA0A8ADF}"/>
              </a:ext>
            </a:extLst>
          </p:cNvPr>
          <p:cNvSpPr>
            <a:spLocks noGrp="1"/>
          </p:cNvSpPr>
          <p:nvPr>
            <p:ph sz="quarter" idx="13"/>
          </p:nvPr>
        </p:nvSpPr>
        <p:spPr/>
        <p:txBody>
          <a:bodyPr>
            <a:normAutofit/>
          </a:bodyPr>
          <a:lstStyle/>
          <a:p>
            <a:r>
              <a:rPr lang="en-US" sz="1800" b="0" i="0" u="none" strike="noStrike" baseline="0" dirty="0">
                <a:solidFill>
                  <a:srgbClr val="211E1F"/>
                </a:solidFill>
                <a:latin typeface="Calibri" panose="020F0502020204030204" pitchFamily="34" charset="0"/>
              </a:rPr>
              <a:t>Board members are expected to adhere to bylaws and all relevant statutes.</a:t>
            </a:r>
          </a:p>
          <a:p>
            <a:r>
              <a:rPr lang="en-US" sz="1800" dirty="0">
                <a:solidFill>
                  <a:srgbClr val="211E1F"/>
                </a:solidFill>
                <a:latin typeface="Calibri" panose="020F0502020204030204" pitchFamily="34" charset="0"/>
              </a:rPr>
              <a:t>A quorum of a minimum of one elected officer and five Primary and/or Alternate members of the CCVAB, including members at large, must be present to conduct official business. </a:t>
            </a:r>
          </a:p>
          <a:p>
            <a:r>
              <a:rPr lang="en-US" sz="1800" b="0" i="0" u="none" strike="noStrike" baseline="0" dirty="0">
                <a:solidFill>
                  <a:srgbClr val="211E1F"/>
                </a:solidFill>
                <a:latin typeface="Calibri" panose="020F0502020204030204" pitchFamily="34" charset="0"/>
              </a:rPr>
              <a:t>County agencies and boards are required to have copies of public records pertaining to board business available for public inspection. Records relating to the conduct of official business are subject to disclosure even if they are on a personal computer. Records regarding advisory board business must be retained for six years. (RCW 42.56)</a:t>
            </a:r>
            <a:endParaRPr lang="en-US" dirty="0"/>
          </a:p>
        </p:txBody>
      </p:sp>
      <p:sp>
        <p:nvSpPr>
          <p:cNvPr id="3" name="Title 2">
            <a:extLst>
              <a:ext uri="{FF2B5EF4-FFF2-40B4-BE49-F238E27FC236}">
                <a16:creationId xmlns:a16="http://schemas.microsoft.com/office/drawing/2014/main" id="{B0E768EE-479E-E158-A1EB-61CD18EFCD69}"/>
              </a:ext>
            </a:extLst>
          </p:cNvPr>
          <p:cNvSpPr>
            <a:spLocks noGrp="1"/>
          </p:cNvSpPr>
          <p:nvPr>
            <p:ph type="title"/>
          </p:nvPr>
        </p:nvSpPr>
        <p:spPr/>
        <p:txBody>
          <a:bodyPr/>
          <a:lstStyle/>
          <a:p>
            <a:r>
              <a:rPr lang="en-US" b="1" dirty="0"/>
              <a:t>Board Transactions</a:t>
            </a:r>
          </a:p>
        </p:txBody>
      </p:sp>
      <p:sp>
        <p:nvSpPr>
          <p:cNvPr id="4" name="Footer Placeholder 3">
            <a:extLst>
              <a:ext uri="{FF2B5EF4-FFF2-40B4-BE49-F238E27FC236}">
                <a16:creationId xmlns:a16="http://schemas.microsoft.com/office/drawing/2014/main" id="{85C37963-496A-E7F3-737C-79505E39FBB3}"/>
              </a:ext>
            </a:extLst>
          </p:cNvPr>
          <p:cNvSpPr>
            <a:spLocks noGrp="1"/>
          </p:cNvSpPr>
          <p:nvPr>
            <p:ph type="ftr" sz="quarter" idx="15"/>
          </p:nvPr>
        </p:nvSpPr>
        <p:spPr/>
        <p:txBody>
          <a:bodyPr/>
          <a:lstStyle/>
          <a:p>
            <a:r>
              <a:rPr lang="en-US"/>
              <a:t>Veterans Advisory Board - Mar 13, 2025</a:t>
            </a:r>
            <a:endParaRPr lang="en-US" dirty="0"/>
          </a:p>
        </p:txBody>
      </p:sp>
      <p:sp>
        <p:nvSpPr>
          <p:cNvPr id="5" name="Slide Number Placeholder 4">
            <a:extLst>
              <a:ext uri="{FF2B5EF4-FFF2-40B4-BE49-F238E27FC236}">
                <a16:creationId xmlns:a16="http://schemas.microsoft.com/office/drawing/2014/main" id="{BF2599BC-BEE5-E44E-F7B4-EB651345CD9F}"/>
              </a:ext>
            </a:extLst>
          </p:cNvPr>
          <p:cNvSpPr>
            <a:spLocks noGrp="1"/>
          </p:cNvSpPr>
          <p:nvPr>
            <p:ph type="sldNum" sz="quarter" idx="16"/>
          </p:nvPr>
        </p:nvSpPr>
        <p:spPr/>
        <p:txBody>
          <a:bodyPr/>
          <a:lstStyle/>
          <a:p>
            <a:fld id="{BD3A08C5-CC68-3947-88A8-A9E34C1A68A7}" type="slidenum">
              <a:rPr lang="en-US" smtClean="0"/>
              <a:pPr/>
              <a:t>14</a:t>
            </a:fld>
            <a:endParaRPr lang="en-US" dirty="0"/>
          </a:p>
        </p:txBody>
      </p:sp>
    </p:spTree>
    <p:extLst>
      <p:ext uri="{BB962C8B-B14F-4D97-AF65-F5344CB8AC3E}">
        <p14:creationId xmlns:p14="http://schemas.microsoft.com/office/powerpoint/2010/main" val="300820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FB8FE0-7AC6-13A2-DC7F-7994D9E0DBC9}"/>
              </a:ext>
            </a:extLst>
          </p:cNvPr>
          <p:cNvSpPr>
            <a:spLocks noGrp="1"/>
          </p:cNvSpPr>
          <p:nvPr>
            <p:ph sz="quarter" idx="13"/>
          </p:nvPr>
        </p:nvSpPr>
        <p:spPr>
          <a:xfrm>
            <a:off x="721896" y="1120846"/>
            <a:ext cx="7700210" cy="4906328"/>
          </a:xfrm>
        </p:spPr>
        <p:txBody>
          <a:bodyPr>
            <a:normAutofit fontScale="92500" lnSpcReduction="20000"/>
          </a:bodyPr>
          <a:lstStyle/>
          <a:p>
            <a:pPr marL="0" indent="0">
              <a:buNone/>
            </a:pPr>
            <a:r>
              <a:rPr lang="en-US" dirty="0"/>
              <a:t>“The county has received some questions from members of our boards and commissions regarding communications. First, the county sincerely appreciates your participation on our boards and commissions, and we value your passion and expertise. We hope this information is helpful and addresses the questions.</a:t>
            </a:r>
          </a:p>
          <a:p>
            <a:pPr marL="0" indent="0">
              <a:buNone/>
            </a:pPr>
            <a:r>
              <a:rPr lang="en-US" dirty="0"/>
              <a:t>The county employs highly skilled communications staff. While there is no county policy that prohibits a board or commission from communicating with the public, media outlets, etc., it is highly recommended, and best practice, to engage with our communications staff (this is actually an expectation for county staff as well). They are here to support your communication efforts; helping to ensure accurate information is being shared, the communication is within the scope and responsibility of the board and commission, and the communication is done in a method that reaches the intended audience. Please work with your staff contact if you wish to communicate externally from your board or commission, and they will coordinate with the county’s communications staff.” </a:t>
            </a:r>
          </a:p>
          <a:p>
            <a:pPr marL="0" indent="0">
              <a:buNone/>
            </a:pPr>
            <a:r>
              <a:rPr lang="en-US" dirty="0"/>
              <a:t>– Kathleen Otto</a:t>
            </a:r>
          </a:p>
        </p:txBody>
      </p:sp>
      <p:sp>
        <p:nvSpPr>
          <p:cNvPr id="3" name="Title 2">
            <a:extLst>
              <a:ext uri="{FF2B5EF4-FFF2-40B4-BE49-F238E27FC236}">
                <a16:creationId xmlns:a16="http://schemas.microsoft.com/office/drawing/2014/main" id="{FC7BC0CE-F966-8975-6B13-EBCCF9B66C43}"/>
              </a:ext>
            </a:extLst>
          </p:cNvPr>
          <p:cNvSpPr>
            <a:spLocks noGrp="1"/>
          </p:cNvSpPr>
          <p:nvPr>
            <p:ph type="title"/>
          </p:nvPr>
        </p:nvSpPr>
        <p:spPr/>
        <p:txBody>
          <a:bodyPr/>
          <a:lstStyle/>
          <a:p>
            <a:r>
              <a:rPr lang="en-US" b="1" dirty="0"/>
              <a:t>Communications</a:t>
            </a:r>
          </a:p>
        </p:txBody>
      </p:sp>
      <p:sp>
        <p:nvSpPr>
          <p:cNvPr id="4" name="Footer Placeholder 3">
            <a:extLst>
              <a:ext uri="{FF2B5EF4-FFF2-40B4-BE49-F238E27FC236}">
                <a16:creationId xmlns:a16="http://schemas.microsoft.com/office/drawing/2014/main" id="{183F4332-01E1-A16D-0F8F-A8F4E6D4FE23}"/>
              </a:ext>
            </a:extLst>
          </p:cNvPr>
          <p:cNvSpPr>
            <a:spLocks noGrp="1"/>
          </p:cNvSpPr>
          <p:nvPr>
            <p:ph type="ftr" sz="quarter" idx="15"/>
          </p:nvPr>
        </p:nvSpPr>
        <p:spPr/>
        <p:txBody>
          <a:bodyPr/>
          <a:lstStyle/>
          <a:p>
            <a:r>
              <a:rPr lang="en-US"/>
              <a:t>Veterans Advisory Board - Mar 13, 2025</a:t>
            </a:r>
            <a:endParaRPr lang="en-US" dirty="0"/>
          </a:p>
        </p:txBody>
      </p:sp>
      <p:sp>
        <p:nvSpPr>
          <p:cNvPr id="5" name="Slide Number Placeholder 4">
            <a:extLst>
              <a:ext uri="{FF2B5EF4-FFF2-40B4-BE49-F238E27FC236}">
                <a16:creationId xmlns:a16="http://schemas.microsoft.com/office/drawing/2014/main" id="{E9E6F910-36E2-08E8-EF6D-4C99F9E4D9D4}"/>
              </a:ext>
            </a:extLst>
          </p:cNvPr>
          <p:cNvSpPr>
            <a:spLocks noGrp="1"/>
          </p:cNvSpPr>
          <p:nvPr>
            <p:ph type="sldNum" sz="quarter" idx="16"/>
          </p:nvPr>
        </p:nvSpPr>
        <p:spPr/>
        <p:txBody>
          <a:bodyPr/>
          <a:lstStyle/>
          <a:p>
            <a:fld id="{BD3A08C5-CC68-3947-88A8-A9E34C1A68A7}" type="slidenum">
              <a:rPr lang="en-US" smtClean="0"/>
              <a:pPr/>
              <a:t>15</a:t>
            </a:fld>
            <a:endParaRPr lang="en-US" dirty="0"/>
          </a:p>
        </p:txBody>
      </p:sp>
    </p:spTree>
    <p:extLst>
      <p:ext uri="{BB962C8B-B14F-4D97-AF65-F5344CB8AC3E}">
        <p14:creationId xmlns:p14="http://schemas.microsoft.com/office/powerpoint/2010/main" val="322809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87ADDF8-7C20-403B-6649-8A0E4877DFA1}"/>
              </a:ext>
            </a:extLst>
          </p:cNvPr>
          <p:cNvSpPr>
            <a:spLocks noGrp="1"/>
          </p:cNvSpPr>
          <p:nvPr>
            <p:ph idx="1"/>
          </p:nvPr>
        </p:nvSpPr>
        <p:spPr>
          <a:xfrm>
            <a:off x="721896" y="1127527"/>
            <a:ext cx="3687530" cy="4722664"/>
          </a:xfrm>
        </p:spPr>
        <p:txBody>
          <a:bodyPr>
            <a:normAutofit/>
          </a:bodyPr>
          <a:lstStyle/>
          <a:p>
            <a:r>
              <a:rPr lang="en-US" dirty="0"/>
              <a:t>VAB follows Robert’s Rules of Order</a:t>
            </a:r>
          </a:p>
          <a:p>
            <a:r>
              <a:rPr lang="en-US" dirty="0"/>
              <a:t>Detailed rules can be found at </a:t>
            </a:r>
            <a:r>
              <a:rPr lang="en-US" dirty="0">
                <a:hlinkClick r:id="rId3">
                  <a:extLst>
                    <a:ext uri="{A12FA001-AC4F-418D-AE19-62706E023703}">
                      <ahyp:hlinkClr xmlns:ahyp="http://schemas.microsoft.com/office/drawing/2018/hyperlinkcolor" val="tx"/>
                    </a:ext>
                  </a:extLst>
                </a:hlinkClick>
              </a:rPr>
              <a:t>http://www.rulesonline.com/rror-05.htm</a:t>
            </a:r>
            <a:r>
              <a:rPr lang="en-US" dirty="0"/>
              <a:t> </a:t>
            </a:r>
          </a:p>
          <a:p>
            <a:r>
              <a:rPr lang="en-US" dirty="0"/>
              <a:t>Here is a short YouTube video that about the</a:t>
            </a:r>
            <a:br>
              <a:rPr lang="en-US" dirty="0"/>
            </a:br>
            <a:r>
              <a:rPr lang="en-US" dirty="0"/>
              <a:t>Basics of Making Motions</a:t>
            </a:r>
          </a:p>
          <a:p>
            <a:pPr lvl="1"/>
            <a:r>
              <a:rPr lang="en-US" sz="2100">
                <a:hlinkClick r:id="rId4">
                  <a:extLst>
                    <a:ext uri="{A12FA001-AC4F-418D-AE19-62706E023703}">
                      <ahyp:hlinkClr xmlns:ahyp="http://schemas.microsoft.com/office/drawing/2018/hyperlinkcolor" val="tx"/>
                    </a:ext>
                  </a:extLst>
                </a:hlinkClick>
              </a:rPr>
              <a:t>https://www.youtube.com/watch?v=96Damodm-ec</a:t>
            </a:r>
            <a:endParaRPr lang="en-US" sz="2100"/>
          </a:p>
        </p:txBody>
      </p:sp>
      <p:pic>
        <p:nvPicPr>
          <p:cNvPr id="8" name="Picture 4" descr="Robert's Rules of Order - Wikipedia">
            <a:extLst>
              <a:ext uri="{FF2B5EF4-FFF2-40B4-BE49-F238E27FC236}">
                <a16:creationId xmlns:a16="http://schemas.microsoft.com/office/drawing/2014/main" id="{BC198D99-F85E-6F6C-7FDF-A74DE05AFF2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50421" y="1127531"/>
            <a:ext cx="3055840" cy="4722663"/>
          </a:xfrm>
          <a:prstGeom prst="rect">
            <a:avLst/>
          </a:prstGeom>
          <a:solidFill>
            <a:srgbClr val="FFFFFF"/>
          </a:solidFill>
        </p:spPr>
      </p:pic>
      <p:sp>
        <p:nvSpPr>
          <p:cNvPr id="3" name="Title 2">
            <a:extLst>
              <a:ext uri="{FF2B5EF4-FFF2-40B4-BE49-F238E27FC236}">
                <a16:creationId xmlns:a16="http://schemas.microsoft.com/office/drawing/2014/main" id="{2F38DE17-1C2E-CF32-2809-3CFCC76DF310}"/>
              </a:ext>
            </a:extLst>
          </p:cNvPr>
          <p:cNvSpPr>
            <a:spLocks noGrp="1"/>
          </p:cNvSpPr>
          <p:nvPr>
            <p:ph type="title"/>
          </p:nvPr>
        </p:nvSpPr>
        <p:spPr>
          <a:xfrm>
            <a:off x="721896" y="365130"/>
            <a:ext cx="7700210" cy="673024"/>
          </a:xfrm>
        </p:spPr>
        <p:txBody>
          <a:bodyPr anchor="b">
            <a:normAutofit/>
          </a:bodyPr>
          <a:lstStyle/>
          <a:p>
            <a:r>
              <a:rPr lang="en-US" b="1" dirty="0"/>
              <a:t>Parliamentary Procedures</a:t>
            </a:r>
          </a:p>
        </p:txBody>
      </p:sp>
      <p:sp>
        <p:nvSpPr>
          <p:cNvPr id="4" name="Footer Placeholder 3">
            <a:extLst>
              <a:ext uri="{FF2B5EF4-FFF2-40B4-BE49-F238E27FC236}">
                <a16:creationId xmlns:a16="http://schemas.microsoft.com/office/drawing/2014/main" id="{03C7F72B-F104-8331-E14E-7E7F8C68FF9E}"/>
              </a:ext>
            </a:extLst>
          </p:cNvPr>
          <p:cNvSpPr>
            <a:spLocks noGrp="1"/>
          </p:cNvSpPr>
          <p:nvPr>
            <p:ph type="ftr" sz="quarter" idx="15"/>
          </p:nvPr>
        </p:nvSpPr>
        <p:spPr>
          <a:xfrm>
            <a:off x="2282563" y="6459485"/>
            <a:ext cx="5736698" cy="365125"/>
          </a:xfrm>
        </p:spPr>
        <p:txBody>
          <a:bodyPr anchor="ctr">
            <a:normAutofit/>
          </a:bodyPr>
          <a:lstStyle/>
          <a:p>
            <a:pPr>
              <a:spcAft>
                <a:spcPts val="600"/>
              </a:spcAft>
            </a:pPr>
            <a:r>
              <a:rPr lang="en-US"/>
              <a:t>Veterans Advisory Board - Mar 13, 2025</a:t>
            </a:r>
          </a:p>
        </p:txBody>
      </p:sp>
      <p:sp>
        <p:nvSpPr>
          <p:cNvPr id="5" name="Slide Number Placeholder 4">
            <a:extLst>
              <a:ext uri="{FF2B5EF4-FFF2-40B4-BE49-F238E27FC236}">
                <a16:creationId xmlns:a16="http://schemas.microsoft.com/office/drawing/2014/main" id="{3A521731-21C7-35B3-61F9-DF6BB57DF077}"/>
              </a:ext>
            </a:extLst>
          </p:cNvPr>
          <p:cNvSpPr>
            <a:spLocks noGrp="1"/>
          </p:cNvSpPr>
          <p:nvPr>
            <p:ph type="sldNum" sz="quarter" idx="16"/>
          </p:nvPr>
        </p:nvSpPr>
        <p:spPr>
          <a:xfrm>
            <a:off x="8577226" y="6459485"/>
            <a:ext cx="428625" cy="365125"/>
          </a:xfrm>
        </p:spPr>
        <p:txBody>
          <a:bodyPr anchor="ctr">
            <a:normAutofit/>
          </a:bodyPr>
          <a:lstStyle/>
          <a:p>
            <a:pPr>
              <a:spcAft>
                <a:spcPts val="600"/>
              </a:spcAft>
            </a:pPr>
            <a:fld id="{BD3A08C5-CC68-3947-88A8-A9E34C1A68A7}" type="slidenum">
              <a:rPr lang="en-US" smtClean="0"/>
              <a:pPr>
                <a:spcAft>
                  <a:spcPts val="600"/>
                </a:spcAft>
              </a:pPr>
              <a:t>16</a:t>
            </a:fld>
            <a:endParaRPr lang="en-US"/>
          </a:p>
        </p:txBody>
      </p:sp>
      <p:sp>
        <p:nvSpPr>
          <p:cNvPr id="6" name="Title 1">
            <a:extLst>
              <a:ext uri="{FF2B5EF4-FFF2-40B4-BE49-F238E27FC236}">
                <a16:creationId xmlns:a16="http://schemas.microsoft.com/office/drawing/2014/main" id="{4AF4F8B1-DC74-50A9-949F-B28A8991D9C5}"/>
              </a:ext>
            </a:extLst>
          </p:cNvPr>
          <p:cNvSpPr txBox="1">
            <a:spLocks/>
          </p:cNvSpPr>
          <p:nvPr/>
        </p:nvSpPr>
        <p:spPr>
          <a:xfrm>
            <a:off x="874296" y="517530"/>
            <a:ext cx="7700210" cy="673024"/>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accent1"/>
                </a:solidFill>
                <a:latin typeface="Gill Sans" charset="0"/>
                <a:ea typeface="Gill Sans" charset="0"/>
                <a:cs typeface="Gill Sans" charset="0"/>
              </a:defRPr>
            </a:lvl1pPr>
          </a:lstStyle>
          <a:p>
            <a:endParaRPr lang="en-US" dirty="0"/>
          </a:p>
        </p:txBody>
      </p:sp>
    </p:spTree>
    <p:extLst>
      <p:ext uri="{BB962C8B-B14F-4D97-AF65-F5344CB8AC3E}">
        <p14:creationId xmlns:p14="http://schemas.microsoft.com/office/powerpoint/2010/main" val="159029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F14D1C-5D2F-604A-A407-7877A113B739}"/>
              </a:ext>
            </a:extLst>
          </p:cNvPr>
          <p:cNvSpPr>
            <a:spLocks noGrp="1"/>
          </p:cNvSpPr>
          <p:nvPr>
            <p:ph idx="1"/>
          </p:nvPr>
        </p:nvSpPr>
        <p:spPr>
          <a:xfrm>
            <a:off x="721896" y="1237535"/>
            <a:ext cx="7700209" cy="4494671"/>
          </a:xfrm>
        </p:spPr>
        <p:txBody>
          <a:bodyPr>
            <a:normAutofit/>
          </a:bodyPr>
          <a:lstStyle/>
          <a:p>
            <a:r>
              <a:rPr lang="en-US" sz="2000" b="0" i="0" u="none" strike="noStrike" baseline="0" dirty="0">
                <a:latin typeface="Calibri" panose="020F0502020204030204" pitchFamily="34" charset="0"/>
                <a:cs typeface="Calibri" panose="020F0502020204030204" pitchFamily="34" charset="0"/>
              </a:rPr>
              <a:t>The Open Public Meetings Act (OPMA) applies to the Veterans Advisory Board.</a:t>
            </a:r>
          </a:p>
          <a:p>
            <a:pPr lvl="1"/>
            <a:r>
              <a:rPr lang="en-US" b="0" i="0" u="none" strike="noStrike" baseline="0" dirty="0">
                <a:latin typeface="Calibri" panose="020F0502020204030204" pitchFamily="34" charset="0"/>
                <a:cs typeface="Calibri" panose="020F0502020204030204" pitchFamily="34" charset="0"/>
              </a:rPr>
              <a:t>The OPMA requires that all meetings of the governing body of a public agency, as well as some other meetings on policies affecting the public, be open to the public. In addition, the public must be notified of such meetings in a timely manner. </a:t>
            </a:r>
          </a:p>
          <a:p>
            <a:pPr lvl="1"/>
            <a:r>
              <a:rPr lang="en-US" b="0" i="0" u="none" strike="noStrike" baseline="0" dirty="0">
                <a:latin typeface="Calibri" panose="020F0502020204030204" pitchFamily="34" charset="0"/>
                <a:cs typeface="Calibri" panose="020F0502020204030204" pitchFamily="34" charset="0"/>
              </a:rPr>
              <a:t>If a quorum of the board members meets (or even emails) about board business without prior public notification, they are violating the OPMA. Board members also need to be aware of the perception of them meeting as well. This could cause issues, even if it’s not a violation of the law.  </a:t>
            </a:r>
          </a:p>
          <a:p>
            <a:pPr lvl="1"/>
            <a:r>
              <a:rPr lang="en-US" sz="1800" b="0" i="0" u="none" strike="noStrike" baseline="0" dirty="0">
                <a:latin typeface="Calibri" panose="020F0502020204030204" pitchFamily="34" charset="0"/>
                <a:cs typeface="Calibri" panose="020F0502020204030204" pitchFamily="34" charset="0"/>
              </a:rPr>
              <a:t>The minutes of all regular meetings must be recorded and made available for public inspection. </a:t>
            </a:r>
          </a:p>
        </p:txBody>
      </p:sp>
      <p:sp>
        <p:nvSpPr>
          <p:cNvPr id="3" name="Title 2">
            <a:extLst>
              <a:ext uri="{FF2B5EF4-FFF2-40B4-BE49-F238E27FC236}">
                <a16:creationId xmlns:a16="http://schemas.microsoft.com/office/drawing/2014/main" id="{94967573-0666-81B0-B0A7-F4CA991167E1}"/>
              </a:ext>
            </a:extLst>
          </p:cNvPr>
          <p:cNvSpPr>
            <a:spLocks noGrp="1"/>
          </p:cNvSpPr>
          <p:nvPr>
            <p:ph type="title"/>
          </p:nvPr>
        </p:nvSpPr>
        <p:spPr/>
        <p:txBody>
          <a:bodyPr/>
          <a:lstStyle/>
          <a:p>
            <a:r>
              <a:rPr lang="en-US" b="1" dirty="0"/>
              <a:t>Open Public Meetings Act</a:t>
            </a:r>
          </a:p>
        </p:txBody>
      </p:sp>
      <p:sp>
        <p:nvSpPr>
          <p:cNvPr id="4" name="Footer Placeholder 3">
            <a:extLst>
              <a:ext uri="{FF2B5EF4-FFF2-40B4-BE49-F238E27FC236}">
                <a16:creationId xmlns:a16="http://schemas.microsoft.com/office/drawing/2014/main" id="{EC9DA65E-5F34-CA6E-9D3D-0A3060FD6B0E}"/>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5A5B"/>
                </a:solidFill>
                <a:effectLst/>
                <a:uLnTx/>
                <a:uFillTx/>
                <a:latin typeface="Arial" charset="0"/>
                <a:cs typeface="Arial" charset="0"/>
              </a:rPr>
              <a:t>Veterans Advisory Board - Mar 13, 2025</a:t>
            </a:r>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
        <p:nvSpPr>
          <p:cNvPr id="5" name="Slide Number Placeholder 4">
            <a:extLst>
              <a:ext uri="{FF2B5EF4-FFF2-40B4-BE49-F238E27FC236}">
                <a16:creationId xmlns:a16="http://schemas.microsoft.com/office/drawing/2014/main" id="{10408507-F7CE-4E07-2636-C63D0D3156CA}"/>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A08C5-CC68-3947-88A8-A9E34C1A68A7}" type="slidenum">
              <a:rPr kumimoji="0" lang="en-US" sz="900" b="1" i="0" u="none" strike="noStrike" kern="1200" cap="none" spc="0" normalizeH="0" baseline="0" noProof="0" smtClean="0">
                <a:ln>
                  <a:noFill/>
                </a:ln>
                <a:solidFill>
                  <a:srgbClr val="005A5B"/>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Tree>
    <p:extLst>
      <p:ext uri="{BB962C8B-B14F-4D97-AF65-F5344CB8AC3E}">
        <p14:creationId xmlns:p14="http://schemas.microsoft.com/office/powerpoint/2010/main" val="293963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0236B9-CC34-952B-AD7E-195407685436}"/>
              </a:ext>
            </a:extLst>
          </p:cNvPr>
          <p:cNvSpPr>
            <a:spLocks noGrp="1"/>
          </p:cNvSpPr>
          <p:nvPr>
            <p:ph sz="quarter" idx="13"/>
          </p:nvPr>
        </p:nvSpPr>
        <p:spPr/>
        <p:txBody>
          <a:bodyPr>
            <a:normAutofit fontScale="92500" lnSpcReduction="20000"/>
          </a:bodyPr>
          <a:lstStyle/>
          <a:p>
            <a:r>
              <a:rPr lang="en-US" dirty="0"/>
              <a:t>If attendees are being disruptive, the governing board can remove the individuals or adjourn the meeting.</a:t>
            </a:r>
          </a:p>
          <a:p>
            <a:r>
              <a:rPr lang="en-US" dirty="0"/>
              <a:t>No actions may be taken at a meeting that is not properly advertised nor can an action be voted on by secret ballot.</a:t>
            </a:r>
          </a:p>
          <a:p>
            <a:r>
              <a:rPr lang="en-US" dirty="0"/>
              <a:t>Meeting dates and locations may be moved in the case of an emergency. Remote meetings can also be held during an emergency.</a:t>
            </a:r>
          </a:p>
          <a:p>
            <a:r>
              <a:rPr lang="en-US" dirty="0"/>
              <a:t>If the OPMA is knowingly violated, each board member can be subject to personal liability by civil penalty of $500 as assessed by a judge for the first offense. Additional offenses increase the penalty charged. </a:t>
            </a:r>
          </a:p>
          <a:p>
            <a:r>
              <a:rPr lang="en-US" dirty="0"/>
              <a:t>Any person may commence an action for the purpose of stopping violations of the OPMA. </a:t>
            </a:r>
          </a:p>
          <a:p>
            <a:r>
              <a:rPr lang="en-US" dirty="0"/>
              <a:t>Public comment time is required at all meetings.</a:t>
            </a:r>
          </a:p>
          <a:p>
            <a:endParaRPr lang="en-US" dirty="0"/>
          </a:p>
          <a:p>
            <a:endParaRPr lang="en-US" dirty="0"/>
          </a:p>
          <a:p>
            <a:endParaRPr lang="en-US" dirty="0"/>
          </a:p>
        </p:txBody>
      </p:sp>
      <p:sp>
        <p:nvSpPr>
          <p:cNvPr id="3" name="Title 2">
            <a:extLst>
              <a:ext uri="{FF2B5EF4-FFF2-40B4-BE49-F238E27FC236}">
                <a16:creationId xmlns:a16="http://schemas.microsoft.com/office/drawing/2014/main" id="{0FD08039-02DE-ECCC-419E-EAEDD5A34A75}"/>
              </a:ext>
            </a:extLst>
          </p:cNvPr>
          <p:cNvSpPr>
            <a:spLocks noGrp="1"/>
          </p:cNvSpPr>
          <p:nvPr>
            <p:ph type="title"/>
          </p:nvPr>
        </p:nvSpPr>
        <p:spPr/>
        <p:txBody>
          <a:bodyPr/>
          <a:lstStyle/>
          <a:p>
            <a:r>
              <a:rPr lang="en-US" b="1" dirty="0"/>
              <a:t>OPMA, cont.</a:t>
            </a:r>
          </a:p>
        </p:txBody>
      </p:sp>
      <p:sp>
        <p:nvSpPr>
          <p:cNvPr id="4" name="Footer Placeholder 3">
            <a:extLst>
              <a:ext uri="{FF2B5EF4-FFF2-40B4-BE49-F238E27FC236}">
                <a16:creationId xmlns:a16="http://schemas.microsoft.com/office/drawing/2014/main" id="{E36560B4-F5BE-5906-74E3-923C7E15C8FB}"/>
              </a:ext>
            </a:extLst>
          </p:cNvPr>
          <p:cNvSpPr>
            <a:spLocks noGrp="1"/>
          </p:cNvSpPr>
          <p:nvPr>
            <p:ph type="ftr" sz="quarter" idx="15"/>
          </p:nvPr>
        </p:nvSpPr>
        <p:spPr/>
        <p:txBody>
          <a:bodyPr/>
          <a:lstStyle/>
          <a:p>
            <a:r>
              <a:rPr lang="en-US"/>
              <a:t>Veterans Advisory Board - Mar 13, 2025</a:t>
            </a:r>
            <a:endParaRPr lang="en-US" dirty="0"/>
          </a:p>
        </p:txBody>
      </p:sp>
      <p:sp>
        <p:nvSpPr>
          <p:cNvPr id="5" name="Slide Number Placeholder 4">
            <a:extLst>
              <a:ext uri="{FF2B5EF4-FFF2-40B4-BE49-F238E27FC236}">
                <a16:creationId xmlns:a16="http://schemas.microsoft.com/office/drawing/2014/main" id="{EAEE8FA2-0B6A-EF5F-8AB5-FBE08D8E0E9D}"/>
              </a:ext>
            </a:extLst>
          </p:cNvPr>
          <p:cNvSpPr>
            <a:spLocks noGrp="1"/>
          </p:cNvSpPr>
          <p:nvPr>
            <p:ph type="sldNum" sz="quarter" idx="16"/>
          </p:nvPr>
        </p:nvSpPr>
        <p:spPr/>
        <p:txBody>
          <a:bodyPr/>
          <a:lstStyle/>
          <a:p>
            <a:fld id="{BD3A08C5-CC68-3947-88A8-A9E34C1A68A7}" type="slidenum">
              <a:rPr lang="en-US" smtClean="0"/>
              <a:pPr/>
              <a:t>18</a:t>
            </a:fld>
            <a:endParaRPr lang="en-US" dirty="0"/>
          </a:p>
        </p:txBody>
      </p:sp>
    </p:spTree>
    <p:extLst>
      <p:ext uri="{BB962C8B-B14F-4D97-AF65-F5344CB8AC3E}">
        <p14:creationId xmlns:p14="http://schemas.microsoft.com/office/powerpoint/2010/main" val="97971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A8C853-C197-152D-C34B-F3B2C928720D}"/>
              </a:ext>
            </a:extLst>
          </p:cNvPr>
          <p:cNvSpPr>
            <a:spLocks noGrp="1"/>
          </p:cNvSpPr>
          <p:nvPr>
            <p:ph sz="quarter" idx="13"/>
          </p:nvPr>
        </p:nvSpPr>
        <p:spPr/>
        <p:txBody>
          <a:bodyPr/>
          <a:lstStyle/>
          <a:p>
            <a:r>
              <a:rPr lang="en-US" dirty="0"/>
              <a:t>Washington State Office of the Attorney General</a:t>
            </a:r>
          </a:p>
          <a:p>
            <a:r>
              <a:rPr lang="en-US" dirty="0"/>
              <a:t>Self-guided online training</a:t>
            </a:r>
          </a:p>
          <a:p>
            <a:r>
              <a:rPr lang="en-US" dirty="0">
                <a:hlinkClick r:id="rId2"/>
              </a:rPr>
              <a:t>https://www.atg.wa.gov/open-government-training</a:t>
            </a:r>
            <a:r>
              <a:rPr lang="en-US" dirty="0"/>
              <a:t> </a:t>
            </a:r>
          </a:p>
          <a:p>
            <a:endParaRPr lang="en-US" dirty="0"/>
          </a:p>
        </p:txBody>
      </p:sp>
      <p:sp>
        <p:nvSpPr>
          <p:cNvPr id="3" name="Title 2">
            <a:extLst>
              <a:ext uri="{FF2B5EF4-FFF2-40B4-BE49-F238E27FC236}">
                <a16:creationId xmlns:a16="http://schemas.microsoft.com/office/drawing/2014/main" id="{35F659CD-400D-044A-990E-B014FA8E3596}"/>
              </a:ext>
            </a:extLst>
          </p:cNvPr>
          <p:cNvSpPr>
            <a:spLocks noGrp="1"/>
          </p:cNvSpPr>
          <p:nvPr>
            <p:ph type="title"/>
          </p:nvPr>
        </p:nvSpPr>
        <p:spPr/>
        <p:txBody>
          <a:bodyPr/>
          <a:lstStyle/>
          <a:p>
            <a:r>
              <a:rPr lang="en-US" b="1" dirty="0"/>
              <a:t>Learning Opportunity: Open Government Training</a:t>
            </a:r>
          </a:p>
        </p:txBody>
      </p:sp>
      <p:sp>
        <p:nvSpPr>
          <p:cNvPr id="4" name="Footer Placeholder 3">
            <a:extLst>
              <a:ext uri="{FF2B5EF4-FFF2-40B4-BE49-F238E27FC236}">
                <a16:creationId xmlns:a16="http://schemas.microsoft.com/office/drawing/2014/main" id="{28A2D790-213F-9CAA-67B6-B5243270B59C}"/>
              </a:ext>
            </a:extLst>
          </p:cNvPr>
          <p:cNvSpPr>
            <a:spLocks noGrp="1"/>
          </p:cNvSpPr>
          <p:nvPr>
            <p:ph type="ftr" sz="quarter" idx="15"/>
          </p:nvPr>
        </p:nvSpPr>
        <p:spPr/>
        <p:txBody>
          <a:bodyPr/>
          <a:lstStyle/>
          <a:p>
            <a:r>
              <a:rPr lang="en-US"/>
              <a:t>Veterans Advisory Board - Mar 13, 2025</a:t>
            </a:r>
            <a:endParaRPr lang="en-US" dirty="0"/>
          </a:p>
        </p:txBody>
      </p:sp>
      <p:sp>
        <p:nvSpPr>
          <p:cNvPr id="5" name="Slide Number Placeholder 4">
            <a:extLst>
              <a:ext uri="{FF2B5EF4-FFF2-40B4-BE49-F238E27FC236}">
                <a16:creationId xmlns:a16="http://schemas.microsoft.com/office/drawing/2014/main" id="{3384D5E1-8EF5-570E-8D96-4FEAE2B17608}"/>
              </a:ext>
            </a:extLst>
          </p:cNvPr>
          <p:cNvSpPr>
            <a:spLocks noGrp="1"/>
          </p:cNvSpPr>
          <p:nvPr>
            <p:ph type="sldNum" sz="quarter" idx="16"/>
          </p:nvPr>
        </p:nvSpPr>
        <p:spPr/>
        <p:txBody>
          <a:bodyPr/>
          <a:lstStyle/>
          <a:p>
            <a:fld id="{BD3A08C5-CC68-3947-88A8-A9E34C1A68A7}" type="slidenum">
              <a:rPr lang="en-US" smtClean="0"/>
              <a:pPr/>
              <a:t>19</a:t>
            </a:fld>
            <a:endParaRPr lang="en-US" dirty="0"/>
          </a:p>
        </p:txBody>
      </p:sp>
      <p:pic>
        <p:nvPicPr>
          <p:cNvPr id="7" name="Picture 6">
            <a:extLst>
              <a:ext uri="{FF2B5EF4-FFF2-40B4-BE49-F238E27FC236}">
                <a16:creationId xmlns:a16="http://schemas.microsoft.com/office/drawing/2014/main" id="{A15E8DAD-99D9-F25C-2A16-F73DDB79CD4F}"/>
              </a:ext>
            </a:extLst>
          </p:cNvPr>
          <p:cNvPicPr>
            <a:picLocks noChangeAspect="1"/>
          </p:cNvPicPr>
          <p:nvPr/>
        </p:nvPicPr>
        <p:blipFill>
          <a:blip r:embed="rId3"/>
          <a:srcRect t="52107" r="50000"/>
          <a:stretch/>
        </p:blipFill>
        <p:spPr>
          <a:xfrm>
            <a:off x="1389616" y="2900218"/>
            <a:ext cx="4843301" cy="2836936"/>
          </a:xfrm>
          <a:prstGeom prst="rect">
            <a:avLst/>
          </a:prstGeom>
        </p:spPr>
      </p:pic>
    </p:spTree>
    <p:extLst>
      <p:ext uri="{BB962C8B-B14F-4D97-AF65-F5344CB8AC3E}">
        <p14:creationId xmlns:p14="http://schemas.microsoft.com/office/powerpoint/2010/main" val="389789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2600" b="1" dirty="0"/>
              <a:t>Agenda Item II. Call to Order/Pledge/Invocation/Roll Call</a:t>
            </a:r>
          </a:p>
        </p:txBody>
      </p:sp>
      <p:sp>
        <p:nvSpPr>
          <p:cNvPr id="6" name="Footer Placeholder 5"/>
          <p:cNvSpPr>
            <a:spLocks noGrp="1"/>
          </p:cNvSpPr>
          <p:nvPr>
            <p:ph type="ftr" sz="quarter" idx="17"/>
          </p:nvPr>
        </p:nvSpPr>
        <p:spPr/>
        <p:txBody>
          <a:bodyPr/>
          <a:lstStyle/>
          <a:p>
            <a:r>
              <a:rPr lang="en-US"/>
              <a:t>Veterans Advisory Board - Mar 13, 2025</a:t>
            </a:r>
            <a:endParaRPr lang="en-US" dirty="0"/>
          </a:p>
        </p:txBody>
      </p:sp>
      <p:sp>
        <p:nvSpPr>
          <p:cNvPr id="7" name="Slide Number Placeholder 6"/>
          <p:cNvSpPr>
            <a:spLocks noGrp="1"/>
          </p:cNvSpPr>
          <p:nvPr>
            <p:ph type="sldNum" sz="quarter" idx="18"/>
          </p:nvPr>
        </p:nvSpPr>
        <p:spPr/>
        <p:txBody>
          <a:bodyPr/>
          <a:lstStyle/>
          <a:p>
            <a:fld id="{BD3A08C5-CC68-3947-88A8-A9E34C1A68A7}" type="slidenum">
              <a:rPr lang="en-US" smtClean="0"/>
              <a:pPr/>
              <a:t>2</a:t>
            </a:fld>
            <a:endParaRPr lang="en-US" dirty="0"/>
          </a:p>
        </p:txBody>
      </p:sp>
      <p:pic>
        <p:nvPicPr>
          <p:cNvPr id="10" name="Picture 9">
            <a:extLst>
              <a:ext uri="{FF2B5EF4-FFF2-40B4-BE49-F238E27FC236}">
                <a16:creationId xmlns:a16="http://schemas.microsoft.com/office/drawing/2014/main" id="{7B9E59FA-4B3D-4C21-956B-AF69C97075F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91953" y="1289958"/>
            <a:ext cx="6960093" cy="4655922"/>
          </a:xfrm>
          <a:prstGeom prst="rect">
            <a:avLst/>
          </a:prstGeom>
        </p:spPr>
      </p:pic>
    </p:spTree>
    <p:extLst>
      <p:ext uri="{BB962C8B-B14F-4D97-AF65-F5344CB8AC3E}">
        <p14:creationId xmlns:p14="http://schemas.microsoft.com/office/powerpoint/2010/main" val="246051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8D7E21-CAA9-498F-DEFA-59EE45525380}"/>
              </a:ext>
            </a:extLst>
          </p:cNvPr>
          <p:cNvSpPr>
            <a:spLocks noGrp="1"/>
          </p:cNvSpPr>
          <p:nvPr>
            <p:ph sz="quarter" idx="13"/>
          </p:nvPr>
        </p:nvSpPr>
        <p:spPr/>
        <p:txBody>
          <a:bodyPr/>
          <a:lstStyle/>
          <a:p>
            <a:r>
              <a:rPr lang="en-US" dirty="0"/>
              <a:t>Standard board practice – VAB does not currently have one</a:t>
            </a:r>
          </a:p>
          <a:p>
            <a:r>
              <a:rPr lang="en-US" dirty="0"/>
              <a:t>Recommended by legal counsel</a:t>
            </a:r>
          </a:p>
          <a:p>
            <a:r>
              <a:rPr lang="en-US" dirty="0"/>
              <a:t>Reflects the organization’s core values, ethical principles and expectations of the board members’ responsibility</a:t>
            </a:r>
          </a:p>
          <a:p>
            <a:r>
              <a:rPr lang="en-US" dirty="0"/>
              <a:t>Defines board response to conduct violation</a:t>
            </a:r>
          </a:p>
          <a:p>
            <a:r>
              <a:rPr lang="en-US" dirty="0"/>
              <a:t>Will work with Policies and Procedures committee to create draft for board approval</a:t>
            </a:r>
          </a:p>
        </p:txBody>
      </p:sp>
      <p:sp>
        <p:nvSpPr>
          <p:cNvPr id="3" name="Title 2">
            <a:extLst>
              <a:ext uri="{FF2B5EF4-FFF2-40B4-BE49-F238E27FC236}">
                <a16:creationId xmlns:a16="http://schemas.microsoft.com/office/drawing/2014/main" id="{532520FB-A6ED-B90B-031A-61751FD5C19B}"/>
              </a:ext>
            </a:extLst>
          </p:cNvPr>
          <p:cNvSpPr>
            <a:spLocks noGrp="1"/>
          </p:cNvSpPr>
          <p:nvPr>
            <p:ph type="title"/>
          </p:nvPr>
        </p:nvSpPr>
        <p:spPr/>
        <p:txBody>
          <a:bodyPr/>
          <a:lstStyle/>
          <a:p>
            <a:r>
              <a:rPr lang="en-US" b="1" dirty="0"/>
              <a:t>Code of Conduct</a:t>
            </a:r>
          </a:p>
        </p:txBody>
      </p:sp>
      <p:sp>
        <p:nvSpPr>
          <p:cNvPr id="4" name="Footer Placeholder 3">
            <a:extLst>
              <a:ext uri="{FF2B5EF4-FFF2-40B4-BE49-F238E27FC236}">
                <a16:creationId xmlns:a16="http://schemas.microsoft.com/office/drawing/2014/main" id="{BAA7CD60-CAD9-0704-5AF3-4CD51BEE2C5E}"/>
              </a:ext>
            </a:extLst>
          </p:cNvPr>
          <p:cNvSpPr>
            <a:spLocks noGrp="1"/>
          </p:cNvSpPr>
          <p:nvPr>
            <p:ph type="ftr" sz="quarter" idx="15"/>
          </p:nvPr>
        </p:nvSpPr>
        <p:spPr/>
        <p:txBody>
          <a:bodyPr/>
          <a:lstStyle/>
          <a:p>
            <a:r>
              <a:rPr lang="en-US"/>
              <a:t>Veterans Advisory Board - Mar 13, 2025</a:t>
            </a:r>
            <a:endParaRPr lang="en-US" dirty="0"/>
          </a:p>
        </p:txBody>
      </p:sp>
      <p:sp>
        <p:nvSpPr>
          <p:cNvPr id="5" name="Slide Number Placeholder 4">
            <a:extLst>
              <a:ext uri="{FF2B5EF4-FFF2-40B4-BE49-F238E27FC236}">
                <a16:creationId xmlns:a16="http://schemas.microsoft.com/office/drawing/2014/main" id="{EF059FE6-AAF0-5A6C-52CE-2EB285F9659C}"/>
              </a:ext>
            </a:extLst>
          </p:cNvPr>
          <p:cNvSpPr>
            <a:spLocks noGrp="1"/>
          </p:cNvSpPr>
          <p:nvPr>
            <p:ph type="sldNum" sz="quarter" idx="16"/>
          </p:nvPr>
        </p:nvSpPr>
        <p:spPr/>
        <p:txBody>
          <a:bodyPr/>
          <a:lstStyle/>
          <a:p>
            <a:fld id="{BD3A08C5-CC68-3947-88A8-A9E34C1A68A7}" type="slidenum">
              <a:rPr lang="en-US" smtClean="0"/>
              <a:pPr/>
              <a:t>20</a:t>
            </a:fld>
            <a:endParaRPr lang="en-US" dirty="0"/>
          </a:p>
        </p:txBody>
      </p:sp>
    </p:spTree>
    <p:extLst>
      <p:ext uri="{BB962C8B-B14F-4D97-AF65-F5344CB8AC3E}">
        <p14:creationId xmlns:p14="http://schemas.microsoft.com/office/powerpoint/2010/main" val="347675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6" y="1237535"/>
            <a:ext cx="7839378" cy="5019574"/>
          </a:xfrm>
        </p:spPr>
        <p:txBody>
          <a:bodyPr>
            <a:normAutofit/>
          </a:bodyPr>
          <a:lstStyle/>
          <a:p>
            <a:r>
              <a:rPr lang="en-US" b="0" dirty="0"/>
              <a:t>2024 revenue = $946,546.16</a:t>
            </a:r>
          </a:p>
          <a:p>
            <a:r>
              <a:rPr lang="en-US" b="0" dirty="0"/>
              <a:t>2024 expenditures = $992,466.99</a:t>
            </a:r>
          </a:p>
          <a:p>
            <a:r>
              <a:rPr lang="en-US" b="0" dirty="0"/>
              <a:t>Net decrease = $45,920.83</a:t>
            </a:r>
          </a:p>
          <a:p>
            <a:r>
              <a:rPr lang="en-US" b="0" dirty="0"/>
              <a:t>Fund balance = $523,508.16</a:t>
            </a:r>
          </a:p>
        </p:txBody>
      </p:sp>
      <p:sp>
        <p:nvSpPr>
          <p:cNvPr id="13" name="Title 12"/>
          <p:cNvSpPr>
            <a:spLocks noGrp="1"/>
          </p:cNvSpPr>
          <p:nvPr>
            <p:ph type="title"/>
          </p:nvPr>
        </p:nvSpPr>
        <p:spPr>
          <a:xfrm>
            <a:off x="721895" y="365130"/>
            <a:ext cx="8145267" cy="673024"/>
          </a:xfrm>
        </p:spPr>
        <p:txBody>
          <a:bodyPr>
            <a:normAutofit/>
          </a:bodyPr>
          <a:lstStyle/>
          <a:p>
            <a:r>
              <a:rPr lang="en-US" sz="2800" b="1" dirty="0"/>
              <a:t>Agenda Item VII. 2024 Year-End Fund Report</a:t>
            </a:r>
            <a:endParaRPr lang="en-US" b="1" dirty="0"/>
          </a:p>
        </p:txBody>
      </p:sp>
      <p:sp>
        <p:nvSpPr>
          <p:cNvPr id="6" name="Footer Placeholder 5"/>
          <p:cNvSpPr>
            <a:spLocks noGrp="1"/>
          </p:cNvSpPr>
          <p:nvPr>
            <p:ph type="ftr" sz="quarter" idx="17"/>
          </p:nvPr>
        </p:nvSpPr>
        <p:spPr/>
        <p:txBody>
          <a:bodyPr/>
          <a:lstStyle/>
          <a:p>
            <a:pPr algn="ctr"/>
            <a:r>
              <a:rPr lang="en-US" dirty="0"/>
              <a:t>Veterans Advisory Board</a:t>
            </a:r>
          </a:p>
        </p:txBody>
      </p:sp>
      <p:sp>
        <p:nvSpPr>
          <p:cNvPr id="7" name="Slide Number Placeholder 6"/>
          <p:cNvSpPr>
            <a:spLocks noGrp="1"/>
          </p:cNvSpPr>
          <p:nvPr>
            <p:ph type="sldNum" sz="quarter" idx="18"/>
          </p:nvPr>
        </p:nvSpPr>
        <p:spPr/>
        <p:txBody>
          <a:bodyPr/>
          <a:lstStyle/>
          <a:p>
            <a:fld id="{BD3A08C5-CC68-3947-88A8-A9E34C1A68A7}" type="slidenum">
              <a:rPr lang="en-US" smtClean="0"/>
              <a:pPr/>
              <a:t>21</a:t>
            </a:fld>
            <a:endParaRPr lang="en-US" dirty="0"/>
          </a:p>
        </p:txBody>
      </p:sp>
      <p:sp>
        <p:nvSpPr>
          <p:cNvPr id="4" name="Date Placeholder 4">
            <a:extLst>
              <a:ext uri="{FF2B5EF4-FFF2-40B4-BE49-F238E27FC236}">
                <a16:creationId xmlns:a16="http://schemas.microsoft.com/office/drawing/2014/main" id="{1879FFFA-DE48-D62B-87B8-4C732FDD7FEE}"/>
              </a:ext>
            </a:extLst>
          </p:cNvPr>
          <p:cNvSpPr txBox="1">
            <a:spLocks/>
          </p:cNvSpPr>
          <p:nvPr/>
        </p:nvSpPr>
        <p:spPr>
          <a:xfrm>
            <a:off x="7750206" y="6459485"/>
            <a:ext cx="803642" cy="365125"/>
          </a:xfrm>
          <a:prstGeom prst="rect">
            <a:avLst/>
          </a:prstGeom>
        </p:spPr>
        <p:txBody>
          <a:bodyPr vert="horz" lIns="91440" tIns="45720" rIns="91440" bIns="45720" rtlCol="0" anchor="ctr"/>
          <a:lstStyle>
            <a:defPPr>
              <a:defRPr lang="en-US"/>
            </a:defPPr>
            <a:lvl1pPr marL="0" algn="r" defTabSz="914400" rtl="0" eaLnBrk="1" latinLnBrk="0" hangingPunct="1">
              <a:defRPr sz="900" b="1" i="0" kern="1200">
                <a:solidFill>
                  <a:srgbClr val="005A5B"/>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t>11/09/2023</a:t>
            </a:r>
            <a:endParaRPr lang="en-US" b="0" dirty="0"/>
          </a:p>
        </p:txBody>
      </p:sp>
    </p:spTree>
    <p:extLst>
      <p:ext uri="{BB962C8B-B14F-4D97-AF65-F5344CB8AC3E}">
        <p14:creationId xmlns:p14="http://schemas.microsoft.com/office/powerpoint/2010/main" val="4014237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346C1EC-F5FC-22A4-4459-0CA90B1E74F2}"/>
              </a:ext>
            </a:extLst>
          </p:cNvPr>
          <p:cNvSpPr>
            <a:spLocks noGrp="1"/>
          </p:cNvSpPr>
          <p:nvPr>
            <p:ph type="ftr" sz="quarter" idx="17"/>
          </p:nvPr>
        </p:nvSpPr>
        <p:spPr/>
        <p:txBody>
          <a:bodyPr/>
          <a:lstStyle/>
          <a:p>
            <a:r>
              <a:rPr lang="en-US"/>
              <a:t>Veterans Advisory Board - Mar 13, 2025</a:t>
            </a:r>
            <a:endParaRPr lang="en-US" dirty="0"/>
          </a:p>
        </p:txBody>
      </p:sp>
      <p:sp>
        <p:nvSpPr>
          <p:cNvPr id="5" name="Slide Number Placeholder 4">
            <a:extLst>
              <a:ext uri="{FF2B5EF4-FFF2-40B4-BE49-F238E27FC236}">
                <a16:creationId xmlns:a16="http://schemas.microsoft.com/office/drawing/2014/main" id="{74331884-ED5E-13BC-6703-18BBC1AB94BE}"/>
              </a:ext>
            </a:extLst>
          </p:cNvPr>
          <p:cNvSpPr>
            <a:spLocks noGrp="1"/>
          </p:cNvSpPr>
          <p:nvPr>
            <p:ph type="sldNum" sz="quarter" idx="18"/>
          </p:nvPr>
        </p:nvSpPr>
        <p:spPr/>
        <p:txBody>
          <a:bodyPr/>
          <a:lstStyle/>
          <a:p>
            <a:fld id="{BD3A08C5-CC68-3947-88A8-A9E34C1A68A7}" type="slidenum">
              <a:rPr lang="en-US" smtClean="0"/>
              <a:pPr/>
              <a:t>22</a:t>
            </a:fld>
            <a:endParaRPr lang="en-US" dirty="0"/>
          </a:p>
        </p:txBody>
      </p:sp>
      <p:sp>
        <p:nvSpPr>
          <p:cNvPr id="9" name="Content Placeholder 1">
            <a:extLst>
              <a:ext uri="{FF2B5EF4-FFF2-40B4-BE49-F238E27FC236}">
                <a16:creationId xmlns:a16="http://schemas.microsoft.com/office/drawing/2014/main" id="{04D3CCFD-A6E1-932C-963E-D161FCEE7EF2}"/>
              </a:ext>
            </a:extLst>
          </p:cNvPr>
          <p:cNvSpPr>
            <a:spLocks noGrp="1"/>
          </p:cNvSpPr>
          <p:nvPr>
            <p:ph idx="1"/>
          </p:nvPr>
        </p:nvSpPr>
        <p:spPr>
          <a:xfrm>
            <a:off x="721896" y="1237535"/>
            <a:ext cx="7839378" cy="5019574"/>
          </a:xfrm>
        </p:spPr>
        <p:txBody>
          <a:bodyPr>
            <a:normAutofit fontScale="92500" lnSpcReduction="10000"/>
          </a:bodyPr>
          <a:lstStyle/>
          <a:p>
            <a:r>
              <a:rPr lang="en-US" dirty="0"/>
              <a:t>CCVAC </a:t>
            </a:r>
          </a:p>
          <a:p>
            <a:pPr lvl="1"/>
            <a:r>
              <a:rPr lang="en-US" dirty="0"/>
              <a:t>45 Veterans served in January, services totaling $17,919.91</a:t>
            </a:r>
          </a:p>
          <a:p>
            <a:pPr lvl="1"/>
            <a:r>
              <a:rPr lang="en-US" dirty="0"/>
              <a:t>38 male Veterans, 6 female Veterans, 1 widow, and 0 others served</a:t>
            </a:r>
          </a:p>
          <a:p>
            <a:pPr lvl="1"/>
            <a:r>
              <a:rPr lang="en-US" dirty="0"/>
              <a:t>18 denials, 0 subject to appeal</a:t>
            </a:r>
          </a:p>
          <a:p>
            <a:pPr lvl="1"/>
            <a:r>
              <a:rPr lang="en-US" dirty="0"/>
              <a:t>630 visits to the center for essentials and food. 1,035 sack breakfasts and lunches and 54 food boxes provided. 4,503 total pounds of food provided.</a:t>
            </a:r>
          </a:p>
          <a:p>
            <a:pPr lvl="1"/>
            <a:r>
              <a:rPr lang="en-US" dirty="0"/>
              <a:t>716.5 volunteer hours, totaling $29,376.50 in value</a:t>
            </a:r>
          </a:p>
          <a:p>
            <a:r>
              <a:rPr lang="en-US" dirty="0"/>
              <a:t>Free Clinic</a:t>
            </a:r>
          </a:p>
          <a:p>
            <a:pPr lvl="1"/>
            <a:r>
              <a:rPr lang="en-US" dirty="0"/>
              <a:t>1 veteran served in January. Services totaled $655 in value. Billed $727.54.</a:t>
            </a:r>
          </a:p>
          <a:p>
            <a:r>
              <a:rPr lang="en-US" dirty="0"/>
              <a:t>Fund</a:t>
            </a:r>
          </a:p>
          <a:p>
            <a:pPr lvl="1"/>
            <a:r>
              <a:rPr lang="en-US" dirty="0"/>
              <a:t>January revenue: $5,119.34; expenditures: $39,662.93; fund balance: $488,552.39</a:t>
            </a:r>
          </a:p>
        </p:txBody>
      </p:sp>
      <p:sp>
        <p:nvSpPr>
          <p:cNvPr id="11" name="Title 12">
            <a:extLst>
              <a:ext uri="{FF2B5EF4-FFF2-40B4-BE49-F238E27FC236}">
                <a16:creationId xmlns:a16="http://schemas.microsoft.com/office/drawing/2014/main" id="{CAEE6C50-511E-668C-BE53-E6312DB827AC}"/>
              </a:ext>
            </a:extLst>
          </p:cNvPr>
          <p:cNvSpPr>
            <a:spLocks noGrp="1"/>
          </p:cNvSpPr>
          <p:nvPr>
            <p:ph type="title"/>
          </p:nvPr>
        </p:nvSpPr>
        <p:spPr>
          <a:xfrm>
            <a:off x="721895" y="365130"/>
            <a:ext cx="8145267" cy="673024"/>
          </a:xfrm>
        </p:spPr>
        <p:txBody>
          <a:bodyPr>
            <a:normAutofit/>
          </a:bodyPr>
          <a:lstStyle/>
          <a:p>
            <a:r>
              <a:rPr lang="en-US" sz="2800" b="1" dirty="0"/>
              <a:t>Agenda Item VII. January 2025 Contractor Reports</a:t>
            </a:r>
            <a:endParaRPr lang="en-US" b="1" dirty="0"/>
          </a:p>
        </p:txBody>
      </p:sp>
    </p:spTree>
    <p:extLst>
      <p:ext uri="{BB962C8B-B14F-4D97-AF65-F5344CB8AC3E}">
        <p14:creationId xmlns:p14="http://schemas.microsoft.com/office/powerpoint/2010/main" val="2875759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2800" b="1" dirty="0"/>
              <a:t>Agenda Item VIII. CCVAC updates</a:t>
            </a:r>
            <a:endParaRPr lang="en-US" b="1" dirty="0"/>
          </a:p>
        </p:txBody>
      </p:sp>
      <p:sp>
        <p:nvSpPr>
          <p:cNvPr id="6" name="Footer Placeholder 5"/>
          <p:cNvSpPr>
            <a:spLocks noGrp="1"/>
          </p:cNvSpPr>
          <p:nvPr>
            <p:ph type="ftr" sz="quarter" idx="17"/>
          </p:nvPr>
        </p:nvSpPr>
        <p:spPr/>
        <p:txBody>
          <a:bodyPr/>
          <a:lstStyle/>
          <a:p>
            <a:r>
              <a:rPr lang="en-US"/>
              <a:t>Veterans Advisory Board - Mar 13, 2025</a:t>
            </a:r>
            <a:endParaRPr lang="en-US" dirty="0"/>
          </a:p>
        </p:txBody>
      </p:sp>
      <p:sp>
        <p:nvSpPr>
          <p:cNvPr id="7" name="Slide Number Placeholder 6"/>
          <p:cNvSpPr>
            <a:spLocks noGrp="1"/>
          </p:cNvSpPr>
          <p:nvPr>
            <p:ph type="sldNum" sz="quarter" idx="18"/>
          </p:nvPr>
        </p:nvSpPr>
        <p:spPr/>
        <p:txBody>
          <a:bodyPr/>
          <a:lstStyle/>
          <a:p>
            <a:fld id="{BD3A08C5-CC68-3947-88A8-A9E34C1A68A7}" type="slidenum">
              <a:rPr lang="en-US" smtClean="0"/>
              <a:pPr/>
              <a:t>23</a:t>
            </a:fld>
            <a:endParaRPr lang="en-US" dirty="0"/>
          </a:p>
        </p:txBody>
      </p:sp>
      <p:pic>
        <p:nvPicPr>
          <p:cNvPr id="2" name="Picture 1">
            <a:extLst>
              <a:ext uri="{FF2B5EF4-FFF2-40B4-BE49-F238E27FC236}">
                <a16:creationId xmlns:a16="http://schemas.microsoft.com/office/drawing/2014/main" id="{CB95D0E0-E867-543E-0DA8-240460FE911F}"/>
              </a:ext>
            </a:extLst>
          </p:cNvPr>
          <p:cNvPicPr>
            <a:picLocks noChangeAspect="1"/>
          </p:cNvPicPr>
          <p:nvPr/>
        </p:nvPicPr>
        <p:blipFill>
          <a:blip r:embed="rId3"/>
          <a:stretch>
            <a:fillRect/>
          </a:stretch>
        </p:blipFill>
        <p:spPr>
          <a:xfrm>
            <a:off x="1249392" y="1697586"/>
            <a:ext cx="6645216" cy="3462828"/>
          </a:xfrm>
          <a:prstGeom prst="rect">
            <a:avLst/>
          </a:prstGeom>
        </p:spPr>
      </p:pic>
    </p:spTree>
    <p:extLst>
      <p:ext uri="{BB962C8B-B14F-4D97-AF65-F5344CB8AC3E}">
        <p14:creationId xmlns:p14="http://schemas.microsoft.com/office/powerpoint/2010/main" val="176117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E0ECDB-D8B7-E940-156B-3CC9AB8712E6}"/>
              </a:ext>
            </a:extLst>
          </p:cNvPr>
          <p:cNvSpPr>
            <a:spLocks noGrp="1"/>
          </p:cNvSpPr>
          <p:nvPr>
            <p:ph type="title"/>
          </p:nvPr>
        </p:nvSpPr>
        <p:spPr/>
        <p:txBody>
          <a:bodyPr/>
          <a:lstStyle/>
          <a:p>
            <a:r>
              <a:rPr lang="en-US" b="1" dirty="0"/>
              <a:t>Agenda Item IX. CCVAC Budget Modification Request</a:t>
            </a:r>
          </a:p>
        </p:txBody>
      </p:sp>
      <p:sp>
        <p:nvSpPr>
          <p:cNvPr id="4" name="Footer Placeholder 3">
            <a:extLst>
              <a:ext uri="{FF2B5EF4-FFF2-40B4-BE49-F238E27FC236}">
                <a16:creationId xmlns:a16="http://schemas.microsoft.com/office/drawing/2014/main" id="{9E77ECD7-88D0-F012-18F1-0A8266FED5FD}"/>
              </a:ext>
            </a:extLst>
          </p:cNvPr>
          <p:cNvSpPr>
            <a:spLocks noGrp="1"/>
          </p:cNvSpPr>
          <p:nvPr>
            <p:ph type="ftr" sz="quarter" idx="15"/>
          </p:nvPr>
        </p:nvSpPr>
        <p:spPr/>
        <p:txBody>
          <a:bodyPr/>
          <a:lstStyle/>
          <a:p>
            <a:r>
              <a:rPr lang="en-US"/>
              <a:t>Veterans Advisory Board - Mar 13, 2025</a:t>
            </a:r>
            <a:endParaRPr lang="en-US" dirty="0"/>
          </a:p>
        </p:txBody>
      </p:sp>
      <p:sp>
        <p:nvSpPr>
          <p:cNvPr id="5" name="Slide Number Placeholder 4">
            <a:extLst>
              <a:ext uri="{FF2B5EF4-FFF2-40B4-BE49-F238E27FC236}">
                <a16:creationId xmlns:a16="http://schemas.microsoft.com/office/drawing/2014/main" id="{86E8CA57-ABC8-7805-DA9D-63F7B5F5DE8C}"/>
              </a:ext>
            </a:extLst>
          </p:cNvPr>
          <p:cNvSpPr>
            <a:spLocks noGrp="1"/>
          </p:cNvSpPr>
          <p:nvPr>
            <p:ph type="sldNum" sz="quarter" idx="16"/>
          </p:nvPr>
        </p:nvSpPr>
        <p:spPr/>
        <p:txBody>
          <a:bodyPr/>
          <a:lstStyle/>
          <a:p>
            <a:fld id="{BD3A08C5-CC68-3947-88A8-A9E34C1A68A7}" type="slidenum">
              <a:rPr lang="en-US" smtClean="0"/>
              <a:pPr/>
              <a:t>24</a:t>
            </a:fld>
            <a:endParaRPr lang="en-US" dirty="0"/>
          </a:p>
        </p:txBody>
      </p:sp>
      <p:graphicFrame>
        <p:nvGraphicFramePr>
          <p:cNvPr id="6" name="Table 5">
            <a:extLst>
              <a:ext uri="{FF2B5EF4-FFF2-40B4-BE49-F238E27FC236}">
                <a16:creationId xmlns:a16="http://schemas.microsoft.com/office/drawing/2014/main" id="{3052E15A-0CC3-00EC-19E3-37A30032DDB4}"/>
              </a:ext>
            </a:extLst>
          </p:cNvPr>
          <p:cNvGraphicFramePr>
            <a:graphicFrameLocks noGrp="1"/>
          </p:cNvGraphicFramePr>
          <p:nvPr>
            <p:extLst>
              <p:ext uri="{D42A27DB-BD31-4B8C-83A1-F6EECF244321}">
                <p14:modId xmlns:p14="http://schemas.microsoft.com/office/powerpoint/2010/main" val="1027243642"/>
              </p:ext>
            </p:extLst>
          </p:nvPr>
        </p:nvGraphicFramePr>
        <p:xfrm>
          <a:off x="721895" y="1397000"/>
          <a:ext cx="7700208" cy="2743200"/>
        </p:xfrm>
        <a:graphic>
          <a:graphicData uri="http://schemas.openxmlformats.org/drawingml/2006/table">
            <a:tbl>
              <a:tblPr firstRow="1" bandRow="1">
                <a:tableStyleId>{5C22544A-7EE6-4342-B048-85BDC9FD1C3A}</a:tableStyleId>
              </a:tblPr>
              <a:tblGrid>
                <a:gridCol w="1834492">
                  <a:extLst>
                    <a:ext uri="{9D8B030D-6E8A-4147-A177-3AD203B41FA5}">
                      <a16:colId xmlns:a16="http://schemas.microsoft.com/office/drawing/2014/main" val="1437049371"/>
                    </a:ext>
                  </a:extLst>
                </a:gridCol>
                <a:gridCol w="2281084">
                  <a:extLst>
                    <a:ext uri="{9D8B030D-6E8A-4147-A177-3AD203B41FA5}">
                      <a16:colId xmlns:a16="http://schemas.microsoft.com/office/drawing/2014/main" val="1993367151"/>
                    </a:ext>
                  </a:extLst>
                </a:gridCol>
                <a:gridCol w="3584632">
                  <a:extLst>
                    <a:ext uri="{9D8B030D-6E8A-4147-A177-3AD203B41FA5}">
                      <a16:colId xmlns:a16="http://schemas.microsoft.com/office/drawing/2014/main" val="1649709994"/>
                    </a:ext>
                  </a:extLst>
                </a:gridCol>
              </a:tblGrid>
              <a:tr h="370840">
                <a:tc>
                  <a:txBody>
                    <a:bodyPr/>
                    <a:lstStyle/>
                    <a:p>
                      <a:endParaRPr lang="en-US" sz="1600" dirty="0"/>
                    </a:p>
                  </a:txBody>
                  <a:tcPr/>
                </a:tc>
                <a:tc>
                  <a:txBody>
                    <a:bodyPr/>
                    <a:lstStyle/>
                    <a:p>
                      <a:r>
                        <a:rPr lang="en-US" sz="1600" dirty="0"/>
                        <a:t>Existing 2025 budget</a:t>
                      </a:r>
                    </a:p>
                  </a:txBody>
                  <a:tcPr/>
                </a:tc>
                <a:tc>
                  <a:txBody>
                    <a:bodyPr/>
                    <a:lstStyle/>
                    <a:p>
                      <a:r>
                        <a:rPr lang="en-US" sz="1600" dirty="0"/>
                        <a:t>2025 budget modification request</a:t>
                      </a:r>
                    </a:p>
                  </a:txBody>
                  <a:tcPr/>
                </a:tc>
                <a:extLst>
                  <a:ext uri="{0D108BD9-81ED-4DB2-BD59-A6C34878D82A}">
                    <a16:rowId xmlns:a16="http://schemas.microsoft.com/office/drawing/2014/main" val="1772210846"/>
                  </a:ext>
                </a:extLst>
              </a:tr>
              <a:tr h="370840">
                <a:tc>
                  <a:txBody>
                    <a:bodyPr/>
                    <a:lstStyle/>
                    <a:p>
                      <a:r>
                        <a:rPr lang="en-US" sz="1400" dirty="0"/>
                        <a:t>Services to Veterans</a:t>
                      </a:r>
                    </a:p>
                  </a:txBody>
                  <a:tcPr/>
                </a:tc>
                <a:tc>
                  <a:txBody>
                    <a:bodyPr/>
                    <a:lstStyle/>
                    <a:p>
                      <a:r>
                        <a:rPr lang="en-US" sz="1400" dirty="0"/>
                        <a:t>$400,000</a:t>
                      </a:r>
                    </a:p>
                  </a:txBody>
                  <a:tcPr/>
                </a:tc>
                <a:tc>
                  <a:txBody>
                    <a:bodyPr/>
                    <a:lstStyle/>
                    <a:p>
                      <a:r>
                        <a:rPr lang="en-US" sz="1400" dirty="0"/>
                        <a:t>$400,000</a:t>
                      </a:r>
                    </a:p>
                  </a:txBody>
                  <a:tcPr/>
                </a:tc>
                <a:extLst>
                  <a:ext uri="{0D108BD9-81ED-4DB2-BD59-A6C34878D82A}">
                    <a16:rowId xmlns:a16="http://schemas.microsoft.com/office/drawing/2014/main" val="2550470264"/>
                  </a:ext>
                </a:extLst>
              </a:tr>
              <a:tr h="370840">
                <a:tc>
                  <a:txBody>
                    <a:bodyPr/>
                    <a:lstStyle/>
                    <a:p>
                      <a:r>
                        <a:rPr lang="en-US" sz="1400" dirty="0"/>
                        <a:t>Operating Expenses</a:t>
                      </a:r>
                    </a:p>
                  </a:txBody>
                  <a:tcPr/>
                </a:tc>
                <a:tc>
                  <a:txBody>
                    <a:bodyPr/>
                    <a:lstStyle/>
                    <a:p>
                      <a:r>
                        <a:rPr lang="en-US" sz="1400" dirty="0"/>
                        <a:t>$90,000</a:t>
                      </a:r>
                    </a:p>
                  </a:txBody>
                  <a:tcPr/>
                </a:tc>
                <a:tc>
                  <a:txBody>
                    <a:bodyPr/>
                    <a:lstStyle/>
                    <a:p>
                      <a:r>
                        <a:rPr lang="en-US" sz="1400" dirty="0">
                          <a:solidFill>
                            <a:srgbClr val="FF0000"/>
                          </a:solidFill>
                        </a:rPr>
                        <a:t>$117,804 (rent increase July – Dec 2025)</a:t>
                      </a:r>
                    </a:p>
                  </a:txBody>
                  <a:tcPr/>
                </a:tc>
                <a:extLst>
                  <a:ext uri="{0D108BD9-81ED-4DB2-BD59-A6C34878D82A}">
                    <a16:rowId xmlns:a16="http://schemas.microsoft.com/office/drawing/2014/main" val="4282761216"/>
                  </a:ext>
                </a:extLst>
              </a:tr>
              <a:tr h="370840">
                <a:tc>
                  <a:txBody>
                    <a:bodyPr/>
                    <a:lstStyle/>
                    <a:p>
                      <a:r>
                        <a:rPr lang="en-US" sz="1400" dirty="0"/>
                        <a:t>Stand Down</a:t>
                      </a:r>
                    </a:p>
                  </a:txBody>
                  <a:tcPr/>
                </a:tc>
                <a:tc>
                  <a:txBody>
                    <a:bodyPr/>
                    <a:lstStyle/>
                    <a:p>
                      <a:r>
                        <a:rPr lang="en-US" sz="1400" dirty="0"/>
                        <a:t>$30,000</a:t>
                      </a:r>
                    </a:p>
                  </a:txBody>
                  <a:tcPr/>
                </a:tc>
                <a:tc>
                  <a:txBody>
                    <a:bodyPr/>
                    <a:lstStyle/>
                    <a:p>
                      <a:r>
                        <a:rPr lang="en-US" sz="1400" dirty="0">
                          <a:solidFill>
                            <a:srgbClr val="FF0000"/>
                          </a:solidFill>
                        </a:rPr>
                        <a:t>$23,796 (move storage costs to operations)</a:t>
                      </a:r>
                    </a:p>
                  </a:txBody>
                  <a:tcPr/>
                </a:tc>
                <a:extLst>
                  <a:ext uri="{0D108BD9-81ED-4DB2-BD59-A6C34878D82A}">
                    <a16:rowId xmlns:a16="http://schemas.microsoft.com/office/drawing/2014/main" val="3750267750"/>
                  </a:ext>
                </a:extLst>
              </a:tr>
              <a:tr h="370840">
                <a:tc>
                  <a:txBody>
                    <a:bodyPr/>
                    <a:lstStyle/>
                    <a:p>
                      <a:r>
                        <a:rPr lang="en-US" sz="1400" dirty="0"/>
                        <a:t>Personnel Costs</a:t>
                      </a:r>
                    </a:p>
                  </a:txBody>
                  <a:tcPr/>
                </a:tc>
                <a:tc>
                  <a:txBody>
                    <a:bodyPr/>
                    <a:lstStyle/>
                    <a:p>
                      <a:r>
                        <a:rPr lang="en-US" sz="1400" dirty="0"/>
                        <a:t>$207,000</a:t>
                      </a:r>
                    </a:p>
                  </a:txBody>
                  <a:tcPr/>
                </a:tc>
                <a:tc>
                  <a:txBody>
                    <a:bodyPr/>
                    <a:lstStyle/>
                    <a:p>
                      <a:r>
                        <a:rPr lang="en-US" sz="1400" dirty="0"/>
                        <a:t>$207,000</a:t>
                      </a:r>
                    </a:p>
                  </a:txBody>
                  <a:tcPr/>
                </a:tc>
                <a:extLst>
                  <a:ext uri="{0D108BD9-81ED-4DB2-BD59-A6C34878D82A}">
                    <a16:rowId xmlns:a16="http://schemas.microsoft.com/office/drawing/2014/main" val="242582498"/>
                  </a:ext>
                </a:extLst>
              </a:tr>
              <a:tr h="370840">
                <a:tc>
                  <a:txBody>
                    <a:bodyPr/>
                    <a:lstStyle/>
                    <a:p>
                      <a:r>
                        <a:rPr lang="en-US" sz="1400" dirty="0"/>
                        <a:t>Administration</a:t>
                      </a:r>
                    </a:p>
                  </a:txBody>
                  <a:tcPr/>
                </a:tc>
                <a:tc>
                  <a:txBody>
                    <a:bodyPr/>
                    <a:lstStyle/>
                    <a:p>
                      <a:r>
                        <a:rPr lang="en-US" sz="1400" dirty="0"/>
                        <a:t>$156,000</a:t>
                      </a:r>
                    </a:p>
                  </a:txBody>
                  <a:tcPr/>
                </a:tc>
                <a:tc>
                  <a:txBody>
                    <a:bodyPr/>
                    <a:lstStyle/>
                    <a:p>
                      <a:r>
                        <a:rPr lang="en-US" sz="1400" dirty="0"/>
                        <a:t>$156,000</a:t>
                      </a:r>
                    </a:p>
                  </a:txBody>
                  <a:tcPr/>
                </a:tc>
                <a:extLst>
                  <a:ext uri="{0D108BD9-81ED-4DB2-BD59-A6C34878D82A}">
                    <a16:rowId xmlns:a16="http://schemas.microsoft.com/office/drawing/2014/main" val="2408257973"/>
                  </a:ext>
                </a:extLst>
              </a:tr>
              <a:tr h="370840">
                <a:tc>
                  <a:txBody>
                    <a:bodyPr/>
                    <a:lstStyle/>
                    <a:p>
                      <a:r>
                        <a:rPr lang="en-US" sz="1400" b="1" dirty="0"/>
                        <a:t>TOTAL</a:t>
                      </a:r>
                    </a:p>
                  </a:txBody>
                  <a:tcPr/>
                </a:tc>
                <a:tc>
                  <a:txBody>
                    <a:bodyPr/>
                    <a:lstStyle/>
                    <a:p>
                      <a:r>
                        <a:rPr lang="en-US" sz="1400" b="1" dirty="0"/>
                        <a:t>$883,000</a:t>
                      </a:r>
                    </a:p>
                  </a:txBody>
                  <a:tcPr/>
                </a:tc>
                <a:tc>
                  <a:txBody>
                    <a:bodyPr/>
                    <a:lstStyle/>
                    <a:p>
                      <a:r>
                        <a:rPr lang="en-US" sz="1400" b="1" dirty="0">
                          <a:solidFill>
                            <a:srgbClr val="FF0000"/>
                          </a:solidFill>
                        </a:rPr>
                        <a:t>$904,600</a:t>
                      </a:r>
                    </a:p>
                  </a:txBody>
                  <a:tcPr/>
                </a:tc>
                <a:extLst>
                  <a:ext uri="{0D108BD9-81ED-4DB2-BD59-A6C34878D82A}">
                    <a16:rowId xmlns:a16="http://schemas.microsoft.com/office/drawing/2014/main" val="300759664"/>
                  </a:ext>
                </a:extLst>
              </a:tr>
            </a:tbl>
          </a:graphicData>
        </a:graphic>
      </p:graphicFrame>
    </p:spTree>
    <p:extLst>
      <p:ext uri="{BB962C8B-B14F-4D97-AF65-F5344CB8AC3E}">
        <p14:creationId xmlns:p14="http://schemas.microsoft.com/office/powerpoint/2010/main" val="4249157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2800" b="1" dirty="0"/>
              <a:t>Agenda Items X. – XII. </a:t>
            </a:r>
            <a:endParaRPr lang="en-US" b="1" dirty="0"/>
          </a:p>
        </p:txBody>
      </p:sp>
      <p:sp>
        <p:nvSpPr>
          <p:cNvPr id="6" name="Footer Placeholder 5"/>
          <p:cNvSpPr>
            <a:spLocks noGrp="1"/>
          </p:cNvSpPr>
          <p:nvPr>
            <p:ph type="ftr" sz="quarter" idx="17"/>
          </p:nvPr>
        </p:nvSpPr>
        <p:spPr/>
        <p:txBody>
          <a:bodyPr/>
          <a:lstStyle/>
          <a:p>
            <a:r>
              <a:rPr lang="en-US"/>
              <a:t>Veterans Advisory Board - Mar 13, 2025</a:t>
            </a:r>
            <a:endParaRPr lang="en-US" dirty="0"/>
          </a:p>
        </p:txBody>
      </p:sp>
      <p:sp>
        <p:nvSpPr>
          <p:cNvPr id="7" name="Slide Number Placeholder 6"/>
          <p:cNvSpPr>
            <a:spLocks noGrp="1"/>
          </p:cNvSpPr>
          <p:nvPr>
            <p:ph type="sldNum" sz="quarter" idx="18"/>
          </p:nvPr>
        </p:nvSpPr>
        <p:spPr/>
        <p:txBody>
          <a:bodyPr/>
          <a:lstStyle/>
          <a:p>
            <a:fld id="{BD3A08C5-CC68-3947-88A8-A9E34C1A68A7}" type="slidenum">
              <a:rPr lang="en-US" smtClean="0"/>
              <a:pPr/>
              <a:t>25</a:t>
            </a:fld>
            <a:endParaRPr lang="en-US" dirty="0"/>
          </a:p>
        </p:txBody>
      </p:sp>
      <p:sp>
        <p:nvSpPr>
          <p:cNvPr id="2" name="Content Placeholder 1">
            <a:extLst>
              <a:ext uri="{FF2B5EF4-FFF2-40B4-BE49-F238E27FC236}">
                <a16:creationId xmlns:a16="http://schemas.microsoft.com/office/drawing/2014/main" id="{04ACDA1B-907C-40EC-A0EE-453565D8A029}"/>
              </a:ext>
            </a:extLst>
          </p:cNvPr>
          <p:cNvSpPr>
            <a:spLocks noGrp="1"/>
          </p:cNvSpPr>
          <p:nvPr>
            <p:ph idx="1"/>
          </p:nvPr>
        </p:nvSpPr>
        <p:spPr>
          <a:xfrm>
            <a:off x="721896" y="1237534"/>
            <a:ext cx="7098401" cy="4683871"/>
          </a:xfrm>
        </p:spPr>
        <p:txBody>
          <a:bodyPr>
            <a:normAutofit/>
          </a:bodyPr>
          <a:lstStyle/>
          <a:p>
            <a:pPr>
              <a:lnSpc>
                <a:spcPct val="120000"/>
              </a:lnSpc>
            </a:pPr>
            <a:r>
              <a:rPr lang="en-US" dirty="0"/>
              <a:t>Old Business</a:t>
            </a:r>
          </a:p>
          <a:p>
            <a:pPr>
              <a:lnSpc>
                <a:spcPct val="120000"/>
              </a:lnSpc>
            </a:pPr>
            <a:r>
              <a:rPr lang="en-US" dirty="0">
                <a:latin typeface="+mn-lt"/>
              </a:rPr>
              <a:t>New Business</a:t>
            </a:r>
          </a:p>
          <a:p>
            <a:pPr>
              <a:lnSpc>
                <a:spcPct val="120000"/>
              </a:lnSpc>
            </a:pPr>
            <a:r>
              <a:rPr lang="en-US" dirty="0">
                <a:latin typeface="+mn-lt"/>
              </a:rPr>
              <a:t>Open Forum</a:t>
            </a:r>
          </a:p>
          <a:p>
            <a:pPr>
              <a:lnSpc>
                <a:spcPct val="120000"/>
              </a:lnSpc>
            </a:pPr>
            <a:r>
              <a:rPr lang="en-US" dirty="0">
                <a:latin typeface="+mn-lt"/>
              </a:rPr>
              <a:t>Adjourn</a:t>
            </a:r>
            <a:endParaRPr lang="en-US" i="1" dirty="0">
              <a:latin typeface="+mn-lt"/>
            </a:endParaRPr>
          </a:p>
          <a:p>
            <a:pPr marL="0" indent="0">
              <a:lnSpc>
                <a:spcPct val="120000"/>
              </a:lnSpc>
              <a:buNone/>
            </a:pPr>
            <a:r>
              <a:rPr lang="en-US" i="1" dirty="0"/>
              <a:t>Next meeting: April 10, 2025</a:t>
            </a:r>
          </a:p>
          <a:p>
            <a:pPr marL="0" indent="0">
              <a:buNone/>
            </a:pPr>
            <a:endParaRPr lang="en-US" dirty="0"/>
          </a:p>
        </p:txBody>
      </p:sp>
    </p:spTree>
    <p:extLst>
      <p:ext uri="{BB962C8B-B14F-4D97-AF65-F5344CB8AC3E}">
        <p14:creationId xmlns:p14="http://schemas.microsoft.com/office/powerpoint/2010/main" val="413106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309C-C620-44F0-A7D4-AC20E0B4B082}"/>
              </a:ext>
            </a:extLst>
          </p:cNvPr>
          <p:cNvSpPr>
            <a:spLocks noGrp="1"/>
          </p:cNvSpPr>
          <p:nvPr>
            <p:ph type="ctrTitle"/>
          </p:nvPr>
        </p:nvSpPr>
        <p:spPr/>
        <p:txBody>
          <a:bodyPr/>
          <a:lstStyle/>
          <a:p>
            <a:r>
              <a:rPr lang="en-US" b="1" dirty="0"/>
              <a:t>Executive Session</a:t>
            </a:r>
          </a:p>
        </p:txBody>
      </p:sp>
      <p:sp>
        <p:nvSpPr>
          <p:cNvPr id="3" name="Footer Placeholder 2">
            <a:extLst>
              <a:ext uri="{FF2B5EF4-FFF2-40B4-BE49-F238E27FC236}">
                <a16:creationId xmlns:a16="http://schemas.microsoft.com/office/drawing/2014/main" id="{B03CE55A-EFF2-26CC-557D-EFE1820BC00E}"/>
              </a:ext>
            </a:extLst>
          </p:cNvPr>
          <p:cNvSpPr>
            <a:spLocks noGrp="1"/>
          </p:cNvSpPr>
          <p:nvPr>
            <p:ph type="ftr" sz="quarter" idx="11"/>
          </p:nvPr>
        </p:nvSpPr>
        <p:spPr/>
        <p:txBody>
          <a:bodyPr/>
          <a:lstStyle/>
          <a:p>
            <a:r>
              <a:rPr lang="en-US"/>
              <a:t>Veterans Advisory Board - Mar 13, 2025</a:t>
            </a:r>
            <a:endParaRPr lang="en-US" dirty="0"/>
          </a:p>
        </p:txBody>
      </p:sp>
      <p:sp>
        <p:nvSpPr>
          <p:cNvPr id="4" name="Slide Number Placeholder 3">
            <a:extLst>
              <a:ext uri="{FF2B5EF4-FFF2-40B4-BE49-F238E27FC236}">
                <a16:creationId xmlns:a16="http://schemas.microsoft.com/office/drawing/2014/main" id="{D16DAFF9-F721-2D00-70AC-43F8C54B87FA}"/>
              </a:ext>
            </a:extLst>
          </p:cNvPr>
          <p:cNvSpPr>
            <a:spLocks noGrp="1"/>
          </p:cNvSpPr>
          <p:nvPr>
            <p:ph type="sldNum" sz="quarter" idx="12"/>
          </p:nvPr>
        </p:nvSpPr>
        <p:spPr/>
        <p:txBody>
          <a:bodyPr/>
          <a:lstStyle/>
          <a:p>
            <a:fld id="{BD3A08C5-CC68-3947-88A8-A9E34C1A68A7}" type="slidenum">
              <a:rPr lang="en-US" smtClean="0"/>
              <a:pPr/>
              <a:t>3</a:t>
            </a:fld>
            <a:endParaRPr lang="en-US" dirty="0"/>
          </a:p>
        </p:txBody>
      </p:sp>
    </p:spTree>
    <p:extLst>
      <p:ext uri="{BB962C8B-B14F-4D97-AF65-F5344CB8AC3E}">
        <p14:creationId xmlns:p14="http://schemas.microsoft.com/office/powerpoint/2010/main" val="335663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74B78-7098-4C9D-B176-CD1BB22E3820}"/>
              </a:ext>
            </a:extLst>
          </p:cNvPr>
          <p:cNvSpPr>
            <a:spLocks noGrp="1"/>
          </p:cNvSpPr>
          <p:nvPr>
            <p:ph type="ctrTitle"/>
          </p:nvPr>
        </p:nvSpPr>
        <p:spPr/>
        <p:txBody>
          <a:bodyPr/>
          <a:lstStyle/>
          <a:p>
            <a:r>
              <a:rPr lang="en-US" b="1" dirty="0"/>
              <a:t>Vote on Ron Brandon reinstatement</a:t>
            </a:r>
          </a:p>
        </p:txBody>
      </p:sp>
      <p:sp>
        <p:nvSpPr>
          <p:cNvPr id="3" name="Footer Placeholder 2">
            <a:extLst>
              <a:ext uri="{FF2B5EF4-FFF2-40B4-BE49-F238E27FC236}">
                <a16:creationId xmlns:a16="http://schemas.microsoft.com/office/drawing/2014/main" id="{5E5EE2E1-EBDE-0768-7259-5C4059D75B58}"/>
              </a:ext>
            </a:extLst>
          </p:cNvPr>
          <p:cNvSpPr>
            <a:spLocks noGrp="1"/>
          </p:cNvSpPr>
          <p:nvPr>
            <p:ph type="ftr" sz="quarter" idx="11"/>
          </p:nvPr>
        </p:nvSpPr>
        <p:spPr/>
        <p:txBody>
          <a:bodyPr/>
          <a:lstStyle/>
          <a:p>
            <a:r>
              <a:rPr lang="en-US"/>
              <a:t>Veterans Advisory Board - Mar 13, 2025</a:t>
            </a:r>
            <a:endParaRPr lang="en-US" dirty="0"/>
          </a:p>
        </p:txBody>
      </p:sp>
      <p:sp>
        <p:nvSpPr>
          <p:cNvPr id="4" name="Slide Number Placeholder 3">
            <a:extLst>
              <a:ext uri="{FF2B5EF4-FFF2-40B4-BE49-F238E27FC236}">
                <a16:creationId xmlns:a16="http://schemas.microsoft.com/office/drawing/2014/main" id="{DF9CCD00-0AB6-C7FF-D9BE-64E09500C519}"/>
              </a:ext>
            </a:extLst>
          </p:cNvPr>
          <p:cNvSpPr>
            <a:spLocks noGrp="1"/>
          </p:cNvSpPr>
          <p:nvPr>
            <p:ph type="sldNum" sz="quarter" idx="12"/>
          </p:nvPr>
        </p:nvSpPr>
        <p:spPr/>
        <p:txBody>
          <a:bodyPr/>
          <a:lstStyle/>
          <a:p>
            <a:fld id="{BD3A08C5-CC68-3947-88A8-A9E34C1A68A7}" type="slidenum">
              <a:rPr lang="en-US" smtClean="0"/>
              <a:pPr/>
              <a:t>4</a:t>
            </a:fld>
            <a:endParaRPr lang="en-US" dirty="0"/>
          </a:p>
        </p:txBody>
      </p:sp>
    </p:spTree>
    <p:extLst>
      <p:ext uri="{BB962C8B-B14F-4D97-AF65-F5344CB8AC3E}">
        <p14:creationId xmlns:p14="http://schemas.microsoft.com/office/powerpoint/2010/main" val="371687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2600" b="1" dirty="0"/>
              <a:t>Agenda Item IV. Approval of February 13</a:t>
            </a:r>
            <a:r>
              <a:rPr lang="en-US" sz="2600" b="1" baseline="30000" dirty="0"/>
              <a:t>th</a:t>
            </a:r>
            <a:r>
              <a:rPr lang="en-US" sz="2600" b="1" dirty="0"/>
              <a:t> minutes</a:t>
            </a:r>
          </a:p>
        </p:txBody>
      </p:sp>
      <p:sp>
        <p:nvSpPr>
          <p:cNvPr id="6" name="Footer Placeholder 5"/>
          <p:cNvSpPr>
            <a:spLocks noGrp="1"/>
          </p:cNvSpPr>
          <p:nvPr>
            <p:ph type="ftr" sz="quarter" idx="17"/>
          </p:nvPr>
        </p:nvSpPr>
        <p:spPr/>
        <p:txBody>
          <a:bodyPr/>
          <a:lstStyle/>
          <a:p>
            <a:r>
              <a:rPr lang="en-US"/>
              <a:t>Veterans Advisory Board - Mar 13, 2025</a:t>
            </a:r>
            <a:endParaRPr lang="en-US" dirty="0"/>
          </a:p>
        </p:txBody>
      </p:sp>
      <p:sp>
        <p:nvSpPr>
          <p:cNvPr id="7" name="Slide Number Placeholder 6"/>
          <p:cNvSpPr>
            <a:spLocks noGrp="1"/>
          </p:cNvSpPr>
          <p:nvPr>
            <p:ph type="sldNum" sz="quarter" idx="18"/>
          </p:nvPr>
        </p:nvSpPr>
        <p:spPr>
          <a:xfrm>
            <a:off x="8577226" y="6459485"/>
            <a:ext cx="428625" cy="365125"/>
          </a:xfrm>
        </p:spPr>
        <p:txBody>
          <a:bodyPr/>
          <a:lstStyle/>
          <a:p>
            <a:fld id="{BD3A08C5-CC68-3947-88A8-A9E34C1A68A7}" type="slidenum">
              <a:rPr lang="en-US" smtClean="0"/>
              <a:pPr/>
              <a:t>5</a:t>
            </a:fld>
            <a:endParaRPr lang="en-US" dirty="0"/>
          </a:p>
        </p:txBody>
      </p:sp>
      <p:pic>
        <p:nvPicPr>
          <p:cNvPr id="3" name="Picture 2" descr="Table&#10;&#10;AI-generated content may be incorrect.">
            <a:extLst>
              <a:ext uri="{FF2B5EF4-FFF2-40B4-BE49-F238E27FC236}">
                <a16:creationId xmlns:a16="http://schemas.microsoft.com/office/drawing/2014/main" id="{F88A8F1B-A466-E51B-8B1E-20EFE47558BB}"/>
              </a:ext>
            </a:extLst>
          </p:cNvPr>
          <p:cNvPicPr>
            <a:picLocks noChangeAspect="1"/>
          </p:cNvPicPr>
          <p:nvPr/>
        </p:nvPicPr>
        <p:blipFill>
          <a:blip r:embed="rId3"/>
          <a:stretch>
            <a:fillRect/>
          </a:stretch>
        </p:blipFill>
        <p:spPr>
          <a:xfrm>
            <a:off x="893830" y="1078084"/>
            <a:ext cx="3844424" cy="4975136"/>
          </a:xfrm>
          <a:prstGeom prst="rect">
            <a:avLst/>
          </a:prstGeom>
        </p:spPr>
      </p:pic>
      <p:pic>
        <p:nvPicPr>
          <p:cNvPr id="5" name="Picture 4" descr="Text, letter&#10;&#10;AI-generated content may be incorrect.">
            <a:extLst>
              <a:ext uri="{FF2B5EF4-FFF2-40B4-BE49-F238E27FC236}">
                <a16:creationId xmlns:a16="http://schemas.microsoft.com/office/drawing/2014/main" id="{9AC7663A-8A53-3DD9-6E1C-340307DB31A2}"/>
              </a:ext>
            </a:extLst>
          </p:cNvPr>
          <p:cNvPicPr>
            <a:picLocks noChangeAspect="1"/>
          </p:cNvPicPr>
          <p:nvPr/>
        </p:nvPicPr>
        <p:blipFill>
          <a:blip r:embed="rId4"/>
          <a:stretch>
            <a:fillRect/>
          </a:stretch>
        </p:blipFill>
        <p:spPr>
          <a:xfrm>
            <a:off x="4572001" y="1078085"/>
            <a:ext cx="3850106" cy="4982490"/>
          </a:xfrm>
          <a:prstGeom prst="rect">
            <a:avLst/>
          </a:prstGeom>
        </p:spPr>
      </p:pic>
    </p:spTree>
    <p:extLst>
      <p:ext uri="{BB962C8B-B14F-4D97-AF65-F5344CB8AC3E}">
        <p14:creationId xmlns:p14="http://schemas.microsoft.com/office/powerpoint/2010/main" val="125958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2800" b="1" dirty="0"/>
              <a:t>Agenda Item V. Committee Reports</a:t>
            </a:r>
            <a:endParaRPr lang="en-US" b="1" dirty="0"/>
          </a:p>
        </p:txBody>
      </p:sp>
      <p:sp>
        <p:nvSpPr>
          <p:cNvPr id="6" name="Footer Placeholder 5"/>
          <p:cNvSpPr>
            <a:spLocks noGrp="1"/>
          </p:cNvSpPr>
          <p:nvPr>
            <p:ph type="ftr" sz="quarter" idx="15"/>
          </p:nvPr>
        </p:nvSpPr>
        <p:spPr/>
        <p:txBody>
          <a:bodyPr/>
          <a:lstStyle/>
          <a:p>
            <a:r>
              <a:rPr lang="en-US"/>
              <a:t>Veterans Advisory Board - Mar 13, 2025</a:t>
            </a:r>
            <a:endParaRPr lang="en-US" dirty="0"/>
          </a:p>
        </p:txBody>
      </p:sp>
      <p:sp>
        <p:nvSpPr>
          <p:cNvPr id="7" name="Slide Number Placeholder 6"/>
          <p:cNvSpPr>
            <a:spLocks noGrp="1"/>
          </p:cNvSpPr>
          <p:nvPr>
            <p:ph type="sldNum" sz="quarter" idx="16"/>
          </p:nvPr>
        </p:nvSpPr>
        <p:spPr/>
        <p:txBody>
          <a:bodyPr/>
          <a:lstStyle/>
          <a:p>
            <a:fld id="{BD3A08C5-CC68-3947-88A8-A9E34C1A68A7}" type="slidenum">
              <a:rPr lang="en-US" smtClean="0"/>
              <a:pPr/>
              <a:t>6</a:t>
            </a:fld>
            <a:endParaRPr lang="en-US" dirty="0"/>
          </a:p>
        </p:txBody>
      </p:sp>
      <p:sp>
        <p:nvSpPr>
          <p:cNvPr id="2" name="TextBox 1">
            <a:extLst>
              <a:ext uri="{FF2B5EF4-FFF2-40B4-BE49-F238E27FC236}">
                <a16:creationId xmlns:a16="http://schemas.microsoft.com/office/drawing/2014/main" id="{FDA5FDF5-0B5C-4DC1-9A69-C8208C29DFE1}"/>
              </a:ext>
            </a:extLst>
          </p:cNvPr>
          <p:cNvSpPr txBox="1"/>
          <p:nvPr/>
        </p:nvSpPr>
        <p:spPr>
          <a:xfrm flipH="1">
            <a:off x="2201922" y="1905506"/>
            <a:ext cx="5897980" cy="3046988"/>
          </a:xfrm>
          <a:prstGeom prst="rect">
            <a:avLst/>
          </a:prstGeom>
          <a:noFill/>
        </p:spPr>
        <p:txBody>
          <a:bodyPr wrap="square" rtlCol="0">
            <a:spAutoFit/>
          </a:bodyPr>
          <a:lstStyle/>
          <a:p>
            <a:r>
              <a:rPr lang="en-US" sz="2400" b="1" dirty="0"/>
              <a:t>Appeals </a:t>
            </a:r>
            <a:r>
              <a:rPr lang="en-US" sz="2400" dirty="0"/>
              <a:t>– Gene Couture </a:t>
            </a:r>
          </a:p>
          <a:p>
            <a:endParaRPr lang="en-US" sz="2400" dirty="0"/>
          </a:p>
          <a:p>
            <a:endParaRPr lang="en-US" sz="2400" b="1" dirty="0"/>
          </a:p>
          <a:p>
            <a:r>
              <a:rPr lang="en-US" sz="2400" b="1" dirty="0"/>
              <a:t>Policies and Procedures </a:t>
            </a:r>
            <a:r>
              <a:rPr lang="en-US" sz="2400" dirty="0"/>
              <a:t>– Kelly Jones</a:t>
            </a:r>
          </a:p>
          <a:p>
            <a:endParaRPr lang="en-US" sz="2400" dirty="0"/>
          </a:p>
          <a:p>
            <a:endParaRPr lang="en-US" sz="2400" dirty="0"/>
          </a:p>
          <a:p>
            <a:r>
              <a:rPr lang="en-US" sz="2400" b="1" dirty="0"/>
              <a:t>Nominations</a:t>
            </a:r>
            <a:r>
              <a:rPr lang="en-US" sz="2400" dirty="0"/>
              <a:t> – Bruce Maas</a:t>
            </a:r>
          </a:p>
          <a:p>
            <a:endParaRPr lang="en-US" sz="2400" dirty="0"/>
          </a:p>
        </p:txBody>
      </p:sp>
      <p:sp>
        <p:nvSpPr>
          <p:cNvPr id="3" name="Arrow: Right 2">
            <a:extLst>
              <a:ext uri="{FF2B5EF4-FFF2-40B4-BE49-F238E27FC236}">
                <a16:creationId xmlns:a16="http://schemas.microsoft.com/office/drawing/2014/main" id="{462835CB-EB5D-4B80-1007-4BE07DF3A12D}"/>
              </a:ext>
            </a:extLst>
          </p:cNvPr>
          <p:cNvSpPr/>
          <p:nvPr/>
        </p:nvSpPr>
        <p:spPr>
          <a:xfrm>
            <a:off x="1133475" y="1915031"/>
            <a:ext cx="978408" cy="484632"/>
          </a:xfrm>
          <a:prstGeom prst="rightArrow">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0314D918-C4BD-711A-5790-4E56EA2D674E}"/>
              </a:ext>
            </a:extLst>
          </p:cNvPr>
          <p:cNvSpPr/>
          <p:nvPr/>
        </p:nvSpPr>
        <p:spPr>
          <a:xfrm>
            <a:off x="1133475" y="2980956"/>
            <a:ext cx="978408" cy="484632"/>
          </a:xfrm>
          <a:prstGeom prst="rightArrow">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43D1693-97F4-D508-AA9B-290DC879005A}"/>
              </a:ext>
            </a:extLst>
          </p:cNvPr>
          <p:cNvSpPr/>
          <p:nvPr/>
        </p:nvSpPr>
        <p:spPr>
          <a:xfrm>
            <a:off x="1133475" y="4102294"/>
            <a:ext cx="978408" cy="484632"/>
          </a:xfrm>
          <a:prstGeom prst="rightArrow">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82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7D82-BF01-029D-7B75-D4B74060D266}"/>
              </a:ext>
            </a:extLst>
          </p:cNvPr>
          <p:cNvSpPr>
            <a:spLocks noGrp="1"/>
          </p:cNvSpPr>
          <p:nvPr>
            <p:ph type="ctrTitle"/>
          </p:nvPr>
        </p:nvSpPr>
        <p:spPr/>
        <p:txBody>
          <a:bodyPr/>
          <a:lstStyle/>
          <a:p>
            <a:r>
              <a:rPr lang="en-US" b="1" dirty="0"/>
              <a:t>Member Roles and Responsibilities &amp; OPMA Training</a:t>
            </a:r>
          </a:p>
        </p:txBody>
      </p:sp>
      <p:sp>
        <p:nvSpPr>
          <p:cNvPr id="3" name="Footer Placeholder 2">
            <a:extLst>
              <a:ext uri="{FF2B5EF4-FFF2-40B4-BE49-F238E27FC236}">
                <a16:creationId xmlns:a16="http://schemas.microsoft.com/office/drawing/2014/main" id="{AE9A6A90-2CDE-A9BE-F7F9-8222439A05BF}"/>
              </a:ext>
            </a:extLst>
          </p:cNvPr>
          <p:cNvSpPr>
            <a:spLocks noGrp="1"/>
          </p:cNvSpPr>
          <p:nvPr>
            <p:ph type="ftr" sz="quarter" idx="11"/>
          </p:nvPr>
        </p:nvSpPr>
        <p:spPr/>
        <p:txBody>
          <a:bodyPr/>
          <a:lstStyle/>
          <a:p>
            <a:r>
              <a:rPr lang="en-US"/>
              <a:t>Veterans Advisory Board - Mar 13, 2025</a:t>
            </a:r>
            <a:endParaRPr lang="en-US" dirty="0"/>
          </a:p>
        </p:txBody>
      </p:sp>
      <p:sp>
        <p:nvSpPr>
          <p:cNvPr id="4" name="Slide Number Placeholder 3">
            <a:extLst>
              <a:ext uri="{FF2B5EF4-FFF2-40B4-BE49-F238E27FC236}">
                <a16:creationId xmlns:a16="http://schemas.microsoft.com/office/drawing/2014/main" id="{0F6FB333-ED56-BE4B-07C6-19EDAD21F127}"/>
              </a:ext>
            </a:extLst>
          </p:cNvPr>
          <p:cNvSpPr>
            <a:spLocks noGrp="1"/>
          </p:cNvSpPr>
          <p:nvPr>
            <p:ph type="sldNum" sz="quarter" idx="12"/>
          </p:nvPr>
        </p:nvSpPr>
        <p:spPr/>
        <p:txBody>
          <a:bodyPr/>
          <a:lstStyle/>
          <a:p>
            <a:fld id="{BD3A08C5-CC68-3947-88A8-A9E34C1A68A7}" type="slidenum">
              <a:rPr lang="en-US" smtClean="0"/>
              <a:pPr/>
              <a:t>7</a:t>
            </a:fld>
            <a:endParaRPr lang="en-US" dirty="0"/>
          </a:p>
        </p:txBody>
      </p:sp>
      <p:sp>
        <p:nvSpPr>
          <p:cNvPr id="5" name="TextBox 4">
            <a:extLst>
              <a:ext uri="{FF2B5EF4-FFF2-40B4-BE49-F238E27FC236}">
                <a16:creationId xmlns:a16="http://schemas.microsoft.com/office/drawing/2014/main" id="{0A999023-0F45-9F27-C914-1D14D0B0FB33}"/>
              </a:ext>
            </a:extLst>
          </p:cNvPr>
          <p:cNvSpPr txBox="1"/>
          <p:nvPr/>
        </p:nvSpPr>
        <p:spPr>
          <a:xfrm>
            <a:off x="1143000" y="3938954"/>
            <a:ext cx="1366913" cy="369332"/>
          </a:xfrm>
          <a:prstGeom prst="rect">
            <a:avLst/>
          </a:prstGeom>
          <a:noFill/>
        </p:spPr>
        <p:txBody>
          <a:bodyPr wrap="none" rtlCol="0">
            <a:spAutoFit/>
          </a:bodyPr>
          <a:lstStyle/>
          <a:p>
            <a:r>
              <a:rPr lang="en-US" dirty="0"/>
              <a:t>Abby Molloy</a:t>
            </a:r>
          </a:p>
        </p:txBody>
      </p:sp>
    </p:spTree>
    <p:extLst>
      <p:ext uri="{BB962C8B-B14F-4D97-AF65-F5344CB8AC3E}">
        <p14:creationId xmlns:p14="http://schemas.microsoft.com/office/powerpoint/2010/main" val="113305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7" y="1237535"/>
            <a:ext cx="7700210" cy="4744165"/>
          </a:xfrm>
        </p:spPr>
        <p:txBody>
          <a:bodyPr>
            <a:noAutofit/>
          </a:bodyPr>
          <a:lstStyle/>
          <a:p>
            <a:pPr marL="0" indent="0">
              <a:buNone/>
            </a:pPr>
            <a:r>
              <a:rPr lang="en-US" sz="2400" b="1" i="0" u="none" strike="noStrike" baseline="0" dirty="0">
                <a:solidFill>
                  <a:srgbClr val="211E1F"/>
                </a:solidFill>
                <a:latin typeface="Calibri" panose="020F0502020204030204" pitchFamily="34" charset="0"/>
              </a:rPr>
              <a:t>Veterans Advisory Board Role</a:t>
            </a:r>
          </a:p>
          <a:p>
            <a:pPr marL="0" indent="0">
              <a:buNone/>
            </a:pPr>
            <a:r>
              <a:rPr lang="en-US" sz="1800" b="0" i="0" u="none" strike="noStrike" baseline="0" dirty="0">
                <a:solidFill>
                  <a:srgbClr val="211E1F"/>
                </a:solidFill>
                <a:latin typeface="Calibri" panose="020F0502020204030204" pitchFamily="34" charset="0"/>
              </a:rPr>
              <a:t>A VAB is required for every county in Washington State and was created by RCW 73.08.070. VAB members serve as advisers on policy matters to Clark County Community Services, which is responsible for administering policy. The VAB may study policy and make recommendations for changes or implementation. The VAB does not have authority to enforce policy or create rules, but their analysis and recommendations can play an important role in furthering the effective implementation of Veteran assistance. When presenting recommendations, it is essential that board members keep the following in mind:</a:t>
            </a:r>
          </a:p>
          <a:p>
            <a:pPr>
              <a:spcBef>
                <a:spcPts val="0"/>
              </a:spcBef>
              <a:spcAft>
                <a:spcPts val="0"/>
              </a:spcAft>
            </a:pPr>
            <a:r>
              <a:rPr lang="en-US" sz="1800" b="0" i="0" u="none" strike="noStrike" baseline="0" dirty="0">
                <a:solidFill>
                  <a:srgbClr val="211E1F"/>
                </a:solidFill>
                <a:latin typeface="Calibri" panose="020F0502020204030204" pitchFamily="34" charset="0"/>
              </a:rPr>
              <a:t>Ideas should be expressed in clear and concise language.</a:t>
            </a:r>
          </a:p>
          <a:p>
            <a:pPr>
              <a:spcBef>
                <a:spcPts val="0"/>
              </a:spcBef>
              <a:spcAft>
                <a:spcPts val="0"/>
              </a:spcAft>
            </a:pPr>
            <a:r>
              <a:rPr lang="en-US" sz="1800" b="0" i="0" u="none" strike="noStrike" baseline="0" dirty="0">
                <a:solidFill>
                  <a:srgbClr val="211E1F"/>
                </a:solidFill>
                <a:latin typeface="Calibri" panose="020F0502020204030204" pitchFamily="34" charset="0"/>
              </a:rPr>
              <a:t>Proposed solutions should be viable and cost-effective.</a:t>
            </a:r>
          </a:p>
          <a:p>
            <a:pPr>
              <a:spcBef>
                <a:spcPts val="0"/>
              </a:spcBef>
              <a:spcAft>
                <a:spcPts val="0"/>
              </a:spcAft>
            </a:pPr>
            <a:r>
              <a:rPr lang="en-US" sz="1800" b="0" i="0" u="none" strike="noStrike" baseline="0" dirty="0">
                <a:solidFill>
                  <a:srgbClr val="211E1F"/>
                </a:solidFill>
                <a:latin typeface="Calibri" panose="020F0502020204030204" pitchFamily="34" charset="0"/>
              </a:rPr>
              <a:t>Recommendations should identify reasons for the changes suggested.</a:t>
            </a:r>
          </a:p>
          <a:p>
            <a:pPr>
              <a:spcBef>
                <a:spcPts val="0"/>
              </a:spcBef>
              <a:spcAft>
                <a:spcPts val="0"/>
              </a:spcAft>
            </a:pPr>
            <a:r>
              <a:rPr lang="en-US" sz="1800" b="0" i="0" u="none" strike="noStrike" baseline="0" dirty="0">
                <a:solidFill>
                  <a:srgbClr val="211E1F"/>
                </a:solidFill>
                <a:latin typeface="Calibri" panose="020F0502020204030204" pitchFamily="34" charset="0"/>
              </a:rPr>
              <a:t>Advice should reflect the views of a consensus or a majority of board members.</a:t>
            </a:r>
            <a:endParaRPr lang="en-US" sz="2400" dirty="0">
              <a:solidFill>
                <a:srgbClr val="211E1F"/>
              </a:solidFill>
              <a:latin typeface="Calibri" panose="020F0502020204030204" pitchFamily="34" charset="0"/>
            </a:endParaRPr>
          </a:p>
        </p:txBody>
      </p:sp>
      <p:sp>
        <p:nvSpPr>
          <p:cNvPr id="13" name="Title 12"/>
          <p:cNvSpPr>
            <a:spLocks noGrp="1"/>
          </p:cNvSpPr>
          <p:nvPr>
            <p:ph type="title"/>
          </p:nvPr>
        </p:nvSpPr>
        <p:spPr/>
        <p:txBody>
          <a:bodyPr>
            <a:normAutofit/>
          </a:bodyPr>
          <a:lstStyle/>
          <a:p>
            <a:r>
              <a:rPr lang="en-US" sz="2800" b="1" dirty="0"/>
              <a:t>Roles and Responsibilities</a:t>
            </a:r>
            <a:endParaRPr lang="en-US" b="1" dirty="0"/>
          </a:p>
        </p:txBody>
      </p:sp>
      <p:sp>
        <p:nvSpPr>
          <p:cNvPr id="6" name="Footer Placeholder 5"/>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5A5B"/>
                </a:solidFill>
                <a:effectLst/>
                <a:uLnTx/>
                <a:uFillTx/>
                <a:latin typeface="Arial" charset="0"/>
                <a:cs typeface="Arial" charset="0"/>
              </a:rPr>
              <a:t>Veterans Advisory Board - Mar 13, 2025</a:t>
            </a:r>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
        <p:nvSpPr>
          <p:cNvPr id="7" name="Slide Number Placeholder 6"/>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A08C5-CC68-3947-88A8-A9E34C1A68A7}" type="slidenum">
              <a:rPr kumimoji="0" lang="en-US" sz="900" b="1" i="0" u="none" strike="noStrike" kern="1200" cap="none" spc="0" normalizeH="0" baseline="0" noProof="0" smtClean="0">
                <a:ln>
                  <a:noFill/>
                </a:ln>
                <a:solidFill>
                  <a:srgbClr val="005A5B"/>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
        <p:nvSpPr>
          <p:cNvPr id="3" name="Rectangle 2">
            <a:extLst>
              <a:ext uri="{FF2B5EF4-FFF2-40B4-BE49-F238E27FC236}">
                <a16:creationId xmlns:a16="http://schemas.microsoft.com/office/drawing/2014/main" id="{67667ADA-5D48-44F0-B3D1-F2B7A8E5DFDF}"/>
              </a:ext>
            </a:extLst>
          </p:cNvPr>
          <p:cNvSpPr/>
          <p:nvPr/>
        </p:nvSpPr>
        <p:spPr>
          <a:xfrm>
            <a:off x="1126329" y="1780896"/>
            <a:ext cx="51438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3785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705324-0EE5-4A0D-AFC3-1A33C8A9C49D}"/>
              </a:ext>
            </a:extLst>
          </p:cNvPr>
          <p:cNvSpPr>
            <a:spLocks noGrp="1"/>
          </p:cNvSpPr>
          <p:nvPr>
            <p:ph idx="1"/>
          </p:nvPr>
        </p:nvSpPr>
        <p:spPr>
          <a:xfrm>
            <a:off x="721897" y="1237534"/>
            <a:ext cx="7700210" cy="4746015"/>
          </a:xfrm>
        </p:spPr>
        <p:txBody>
          <a:bodyPr>
            <a:normAutofit lnSpcReduction="10000"/>
          </a:bodyPr>
          <a:lstStyle/>
          <a:p>
            <a:pPr marL="0" indent="0">
              <a:buNone/>
            </a:pPr>
            <a:r>
              <a:rPr lang="en-US" sz="2400" b="0" dirty="0">
                <a:solidFill>
                  <a:srgbClr val="211E1F"/>
                </a:solidFill>
                <a:latin typeface="Calibri" panose="020F0502020204030204" pitchFamily="34" charset="0"/>
              </a:rPr>
              <a:t>Members of the Veterans Advisory Board are </a:t>
            </a:r>
            <a:r>
              <a:rPr lang="en-US" sz="2400" b="0" i="0" u="none" strike="noStrike" baseline="0" dirty="0">
                <a:solidFill>
                  <a:srgbClr val="211E1F"/>
                </a:solidFill>
                <a:latin typeface="Calibri" panose="020F0502020204030204" pitchFamily="34" charset="0"/>
              </a:rPr>
              <a:t>expected to: </a:t>
            </a:r>
          </a:p>
          <a:p>
            <a:r>
              <a:rPr lang="en-US" sz="2000" b="0" i="0" u="none" strike="noStrike" baseline="0" dirty="0">
                <a:solidFill>
                  <a:srgbClr val="211E1F"/>
                </a:solidFill>
                <a:latin typeface="Calibri" panose="020F0502020204030204" pitchFamily="34" charset="0"/>
              </a:rPr>
              <a:t>Interpret and communicate community opinions, attitudes, and needs to Clark County Community Services and the Clark County Council. </a:t>
            </a:r>
          </a:p>
          <a:p>
            <a:r>
              <a:rPr lang="en-US" sz="2000" b="0" i="0" u="none" strike="noStrike" baseline="0" dirty="0">
                <a:solidFill>
                  <a:srgbClr val="211E1F"/>
                </a:solidFill>
                <a:latin typeface="Calibri" panose="020F0502020204030204" pitchFamily="34" charset="0"/>
              </a:rPr>
              <a:t>Study programs and services and analyze issues and needs. </a:t>
            </a:r>
          </a:p>
          <a:p>
            <a:r>
              <a:rPr lang="en-US" sz="2000" b="0" i="0" u="none" strike="noStrike" baseline="0" dirty="0">
                <a:solidFill>
                  <a:srgbClr val="211E1F"/>
                </a:solidFill>
                <a:latin typeface="Calibri" panose="020F0502020204030204" pitchFamily="34" charset="0"/>
              </a:rPr>
              <a:t>Offer proposals and recommend changes in programs, policies, and standards. </a:t>
            </a:r>
          </a:p>
          <a:p>
            <a:r>
              <a:rPr lang="en-US" sz="2000" b="0" i="0" u="none" strike="noStrike" baseline="0" dirty="0">
                <a:solidFill>
                  <a:srgbClr val="211E1F"/>
                </a:solidFill>
                <a:latin typeface="Calibri" panose="020F0502020204030204" pitchFamily="34" charset="0"/>
              </a:rPr>
              <a:t>Provide the public with information on county policies, programs, and budgets. </a:t>
            </a:r>
          </a:p>
          <a:p>
            <a:r>
              <a:rPr lang="en-US" sz="2000" b="0" dirty="0">
                <a:solidFill>
                  <a:srgbClr val="211E1F"/>
                </a:solidFill>
                <a:latin typeface="Calibri" panose="020F0502020204030204" pitchFamily="34" charset="0"/>
              </a:rPr>
              <a:t>Remain knowledgeable about board policies and changes.</a:t>
            </a:r>
          </a:p>
          <a:p>
            <a:r>
              <a:rPr lang="en-US" sz="2000" b="0" i="0" u="none" strike="noStrike" baseline="0" dirty="0">
                <a:solidFill>
                  <a:srgbClr val="211E1F"/>
                </a:solidFill>
                <a:latin typeface="Calibri" panose="020F0502020204030204" pitchFamily="34" charset="0"/>
              </a:rPr>
              <a:t>Stay up-to-date on issues, legislative activity, and statutes affecting the board</a:t>
            </a:r>
          </a:p>
        </p:txBody>
      </p:sp>
      <p:sp>
        <p:nvSpPr>
          <p:cNvPr id="3" name="Title 2">
            <a:extLst>
              <a:ext uri="{FF2B5EF4-FFF2-40B4-BE49-F238E27FC236}">
                <a16:creationId xmlns:a16="http://schemas.microsoft.com/office/drawing/2014/main" id="{0DEBECF8-D674-4D57-AD54-00C851FAD799}"/>
              </a:ext>
            </a:extLst>
          </p:cNvPr>
          <p:cNvSpPr>
            <a:spLocks noGrp="1"/>
          </p:cNvSpPr>
          <p:nvPr>
            <p:ph type="title"/>
          </p:nvPr>
        </p:nvSpPr>
        <p:spPr/>
        <p:txBody>
          <a:bodyPr/>
          <a:lstStyle/>
          <a:p>
            <a:r>
              <a:rPr lang="en-US" b="1" dirty="0"/>
              <a:t>Expectations</a:t>
            </a:r>
          </a:p>
        </p:txBody>
      </p:sp>
      <p:sp>
        <p:nvSpPr>
          <p:cNvPr id="5" name="Footer Placeholder 4">
            <a:extLst>
              <a:ext uri="{FF2B5EF4-FFF2-40B4-BE49-F238E27FC236}">
                <a16:creationId xmlns:a16="http://schemas.microsoft.com/office/drawing/2014/main" id="{E253EA37-CB5C-44A7-8CCB-4D5A9FC4DB2A}"/>
              </a:ext>
            </a:extLst>
          </p:cNvPr>
          <p:cNvSpPr>
            <a:spLocks noGrp="1"/>
          </p:cNvSpPr>
          <p:nvPr>
            <p:ph type="ftr" sz="quarter" idx="17"/>
          </p:nvPr>
        </p:nvSpPr>
        <p:spPr>
          <a:xfrm>
            <a:off x="2288006" y="6459485"/>
            <a:ext cx="573669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5A5B"/>
                </a:solidFill>
                <a:effectLst/>
                <a:uLnTx/>
                <a:uFillTx/>
                <a:latin typeface="Arial" charset="0"/>
                <a:cs typeface="Arial" charset="0"/>
              </a:rPr>
              <a:t>Veterans Advisory Board - Mar 13, 2025</a:t>
            </a:r>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
        <p:nvSpPr>
          <p:cNvPr id="6" name="Slide Number Placeholder 5">
            <a:extLst>
              <a:ext uri="{FF2B5EF4-FFF2-40B4-BE49-F238E27FC236}">
                <a16:creationId xmlns:a16="http://schemas.microsoft.com/office/drawing/2014/main" id="{40D21B2E-AB61-41EC-BC70-106C7A04FDE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A08C5-CC68-3947-88A8-A9E34C1A68A7}" type="slidenum">
              <a:rPr kumimoji="0" lang="en-US" sz="900" b="1" i="0" u="none" strike="noStrike" kern="1200" cap="none" spc="0" normalizeH="0" baseline="0" noProof="0" smtClean="0">
                <a:ln>
                  <a:noFill/>
                </a:ln>
                <a:solidFill>
                  <a:srgbClr val="005A5B"/>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srgbClr val="005A5B"/>
              </a:solidFill>
              <a:effectLst/>
              <a:uLnTx/>
              <a:uFillTx/>
              <a:latin typeface="Arial" charset="0"/>
              <a:cs typeface="Arial" charset="0"/>
            </a:endParaRPr>
          </a:p>
        </p:txBody>
      </p:sp>
    </p:spTree>
    <p:extLst>
      <p:ext uri="{BB962C8B-B14F-4D97-AF65-F5344CB8AC3E}">
        <p14:creationId xmlns:p14="http://schemas.microsoft.com/office/powerpoint/2010/main" val="2454380200"/>
      </p:ext>
    </p:extLst>
  </p:cSld>
  <p:clrMapOvr>
    <a:masterClrMapping/>
  </p:clrMapOvr>
</p:sld>
</file>

<file path=ppt/theme/theme1.xml><?xml version="1.0" encoding="utf-8"?>
<a:theme xmlns:a="http://schemas.openxmlformats.org/drawingml/2006/main" name="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2.xml><?xml version="1.0" encoding="utf-8"?>
<a:theme xmlns:a="http://schemas.openxmlformats.org/drawingml/2006/main" name="MASTER 2: full color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0B011555-5D57-4640-BBEF-58C720999D0F}"/>
    </a:ext>
  </a:extLst>
</a:theme>
</file>

<file path=ppt/theme/theme3.xml><?xml version="1.0" encoding="utf-8"?>
<a:theme xmlns:a="http://schemas.openxmlformats.org/drawingml/2006/main" name="MASTER 3: simple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4: blank">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6.xml><?xml version="1.0" encoding="utf-8"?>
<a:theme xmlns:a="http://schemas.openxmlformats.org/drawingml/2006/main" name="2_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ClarkCo_template</Template>
  <TotalTime>16317</TotalTime>
  <Words>2769</Words>
  <Application>Microsoft Office PowerPoint</Application>
  <PresentationFormat>On-screen Show (4:3)</PresentationFormat>
  <Paragraphs>254</Paragraphs>
  <Slides>25</Slides>
  <Notes>15</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25</vt:i4>
      </vt:variant>
    </vt:vector>
  </HeadingPairs>
  <TitlesOfParts>
    <vt:vector size="36" baseType="lpstr">
      <vt:lpstr>Arial</vt:lpstr>
      <vt:lpstr>Calibri</vt:lpstr>
      <vt:lpstr>Garamond</vt:lpstr>
      <vt:lpstr>Gill Sans</vt:lpstr>
      <vt:lpstr>Wingdings</vt:lpstr>
      <vt:lpstr>MASTER 1: standard slide</vt:lpstr>
      <vt:lpstr>MASTER 2: full color slide</vt:lpstr>
      <vt:lpstr>MASTER 3: simple slide</vt:lpstr>
      <vt:lpstr>MASTER 4: blank</vt:lpstr>
      <vt:lpstr>1_MASTER 1: standard slide</vt:lpstr>
      <vt:lpstr>2_MASTER 1: standard slide</vt:lpstr>
      <vt:lpstr>VAB Agenda – March 13, 2025</vt:lpstr>
      <vt:lpstr>Agenda Item II. Call to Order/Pledge/Invocation/Roll Call</vt:lpstr>
      <vt:lpstr>Executive Session</vt:lpstr>
      <vt:lpstr>Vote on Ron Brandon reinstatement</vt:lpstr>
      <vt:lpstr>Agenda Item IV. Approval of February 13th minutes</vt:lpstr>
      <vt:lpstr>Agenda Item V. Committee Reports</vt:lpstr>
      <vt:lpstr>Member Roles and Responsibilities &amp; OPMA Training</vt:lpstr>
      <vt:lpstr>Roles and Responsibilities</vt:lpstr>
      <vt:lpstr>Expectations</vt:lpstr>
      <vt:lpstr>Effective Board Members…</vt:lpstr>
      <vt:lpstr>Laws Affecting Board Activities</vt:lpstr>
      <vt:lpstr>Laws Affecting Board Activities, cont.</vt:lpstr>
      <vt:lpstr>Ethics and the Appearance of Fairness</vt:lpstr>
      <vt:lpstr>Board Transactions</vt:lpstr>
      <vt:lpstr>Communications</vt:lpstr>
      <vt:lpstr>Parliamentary Procedures</vt:lpstr>
      <vt:lpstr>Open Public Meetings Act</vt:lpstr>
      <vt:lpstr>OPMA, cont.</vt:lpstr>
      <vt:lpstr>Learning Opportunity: Open Government Training</vt:lpstr>
      <vt:lpstr>Code of Conduct</vt:lpstr>
      <vt:lpstr>Agenda Item VII. 2024 Year-End Fund Report</vt:lpstr>
      <vt:lpstr>Agenda Item VII. January 2025 Contractor Reports</vt:lpstr>
      <vt:lpstr>Agenda Item VIII. CCVAC updates</vt:lpstr>
      <vt:lpstr>Agenda Item IX. CCVAC Budget Modification Request</vt:lpstr>
      <vt:lpstr>Agenda Items X. – XII. </vt:lpstr>
    </vt:vector>
  </TitlesOfParts>
  <Company>Clark County / Communications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Leigh Radford</dc:creator>
  <cp:lastModifiedBy>Abby Molloy</cp:lastModifiedBy>
  <cp:revision>357</cp:revision>
  <cp:lastPrinted>2017-08-07T16:32:17Z</cp:lastPrinted>
  <dcterms:created xsi:type="dcterms:W3CDTF">2017-07-26T13:51:17Z</dcterms:created>
  <dcterms:modified xsi:type="dcterms:W3CDTF">2025-03-10T22:54:56Z</dcterms:modified>
</cp:coreProperties>
</file>