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309" r:id="rId6"/>
    <p:sldId id="312" r:id="rId7"/>
    <p:sldId id="303" r:id="rId8"/>
    <p:sldId id="305" r:id="rId9"/>
    <p:sldId id="307" r:id="rId10"/>
    <p:sldId id="306" r:id="rId11"/>
    <p:sldId id="308" r:id="rId12"/>
    <p:sldId id="257" r:id="rId13"/>
    <p:sldId id="258" r:id="rId14"/>
    <p:sldId id="259"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BB85105-525F-4C25-9269-A6EB00DC233C}" type="datetimeFigureOut">
              <a:rPr lang="en-US" smtClean="0"/>
              <a:t>5/12/2025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E14A827-4FB9-4B23-9447-DE224A5AFDBE}" type="slidenum">
              <a:rPr lang="en-US" smtClean="0"/>
              <a:t>‹#›</a:t>
            </a:fld>
            <a:endParaRPr lang="en-US"/>
          </a:p>
        </p:txBody>
      </p:sp>
    </p:spTree>
    <p:extLst>
      <p:ext uri="{BB962C8B-B14F-4D97-AF65-F5344CB8AC3E}">
        <p14:creationId xmlns:p14="http://schemas.microsoft.com/office/powerpoint/2010/main" val="3769275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Developmental Disabilities is a Program within Community Services</a:t>
            </a:r>
          </a:p>
          <a:p>
            <a:endParaRPr lang="en-US"/>
          </a:p>
          <a:p>
            <a:r>
              <a:rPr lang="en-US"/>
              <a:t>We are responsible for program and supports of/for people with Intellectual and Developmental Disabilities (IDD) within the County.</a:t>
            </a:r>
          </a:p>
          <a:p>
            <a:r>
              <a:rPr lang="en-US"/>
              <a:t>We use federal, state and county funding to accomplish our work.</a:t>
            </a:r>
          </a:p>
          <a:p>
            <a:r>
              <a:rPr lang="en-US"/>
              <a:t>We currently have 6 staff to work with and in the community.</a:t>
            </a:r>
          </a:p>
          <a:p>
            <a:r>
              <a:rPr lang="en-US"/>
              <a:t>We take advice and guidance from the Developmental Disabilities Advisory Board (DDAB) – a volunteer board whose members are appointed by the County Council.  </a:t>
            </a:r>
          </a:p>
          <a:p>
            <a:r>
              <a:rPr lang="en-US"/>
              <a:t>We plan for services in a number of different ways.  But the Community is our first priority.  So, we ask, what is it you need?</a:t>
            </a:r>
          </a:p>
          <a:p>
            <a:endParaRPr lang="en-US"/>
          </a:p>
          <a:p>
            <a:endParaRPr lang="en-US"/>
          </a:p>
        </p:txBody>
      </p:sp>
      <p:sp>
        <p:nvSpPr>
          <p:cNvPr id="4" name="Slide Number Placeholder 3"/>
          <p:cNvSpPr>
            <a:spLocks noGrp="1"/>
          </p:cNvSpPr>
          <p:nvPr>
            <p:ph type="sldNum" sz="quarter" idx="5"/>
          </p:nvPr>
        </p:nvSpPr>
        <p:spPr/>
        <p:txBody>
          <a:bodyPr/>
          <a:lstStyle/>
          <a:p>
            <a:fld id="{DE14A827-4FB9-4B23-9447-DE224A5AFDBE}" type="slidenum">
              <a:rPr lang="en-US" smtClean="0"/>
              <a:t>4</a:t>
            </a:fld>
            <a:endParaRPr lang="en-US"/>
          </a:p>
        </p:txBody>
      </p:sp>
    </p:spTree>
    <p:extLst>
      <p:ext uri="{BB962C8B-B14F-4D97-AF65-F5344CB8AC3E}">
        <p14:creationId xmlns:p14="http://schemas.microsoft.com/office/powerpoint/2010/main" val="159035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The DDAB is a ten-member volunteer Advisory Board appointed by the County Council.</a:t>
            </a:r>
          </a:p>
          <a:p>
            <a:pPr marL="285750" indent="-285750">
              <a:lnSpc>
                <a:spcPct val="90000"/>
              </a:lnSpc>
              <a:spcBef>
                <a:spcPts val="1000"/>
              </a:spcBef>
              <a:buFont typeface="Arial"/>
              <a:buChar char="•"/>
            </a:pPr>
            <a:r>
              <a:rPr lang="en-US"/>
              <a:t>It advises and provides guidance to the Clark County Councilors and program staff on effectiveness and efficiency of service to individuals with Intellectual and Developmental Disabilities (IDD) and their families.</a:t>
            </a:r>
          </a:p>
          <a:p>
            <a:pPr marL="285750" indent="-285750">
              <a:lnSpc>
                <a:spcPct val="90000"/>
              </a:lnSpc>
              <a:spcBef>
                <a:spcPts val="1000"/>
              </a:spcBef>
              <a:buFont typeface="Arial"/>
              <a:buChar char="•"/>
            </a:pPr>
            <a:r>
              <a:rPr lang="en-US"/>
              <a:t>The DDAB’s meetings are free and open to the public to attend.</a:t>
            </a:r>
          </a:p>
          <a:p>
            <a:pPr marL="285750" indent="-285750">
              <a:lnSpc>
                <a:spcPct val="90000"/>
              </a:lnSpc>
              <a:spcBef>
                <a:spcPts val="1000"/>
              </a:spcBef>
              <a:buFont typeface="Arial"/>
              <a:buChar char="•"/>
            </a:pPr>
            <a:r>
              <a:rPr lang="en-US"/>
              <a:t>There is opportunity for community input at each meeting.</a:t>
            </a:r>
          </a:p>
          <a:p>
            <a:pPr marL="285750" indent="-285750">
              <a:lnSpc>
                <a:spcPct val="90000"/>
              </a:lnSpc>
              <a:spcBef>
                <a:spcPts val="1000"/>
              </a:spcBef>
              <a:buFont typeface="Arial"/>
              <a:buChar char="•"/>
            </a:pPr>
            <a:r>
              <a:rPr lang="en-US"/>
              <a:t>We have a full Advisory Board right now, though positions come open from time to time. Contact us any time for more information regarding the Advisory Board.</a:t>
            </a:r>
          </a:p>
        </p:txBody>
      </p:sp>
      <p:sp>
        <p:nvSpPr>
          <p:cNvPr id="4" name="Slide Number Placeholder 3"/>
          <p:cNvSpPr>
            <a:spLocks noGrp="1"/>
          </p:cNvSpPr>
          <p:nvPr>
            <p:ph type="sldNum" sz="quarter" idx="5"/>
          </p:nvPr>
        </p:nvSpPr>
        <p:spPr/>
        <p:txBody>
          <a:bodyPr/>
          <a:lstStyle/>
          <a:p>
            <a:fld id="{DE14A827-4FB9-4B23-9447-DE224A5AFDBE}" type="slidenum">
              <a:rPr lang="en-US" smtClean="0"/>
              <a:t>6</a:t>
            </a:fld>
            <a:endParaRPr lang="en-US"/>
          </a:p>
        </p:txBody>
      </p:sp>
    </p:spTree>
    <p:extLst>
      <p:ext uri="{BB962C8B-B14F-4D97-AF65-F5344CB8AC3E}">
        <p14:creationId xmlns:p14="http://schemas.microsoft.com/office/powerpoint/2010/main" val="405146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14A827-4FB9-4B23-9447-DE224A5AFDBE}" type="slidenum">
              <a:rPr lang="en-US" smtClean="0"/>
              <a:t>7</a:t>
            </a:fld>
            <a:endParaRPr lang="en-US"/>
          </a:p>
        </p:txBody>
      </p:sp>
    </p:spTree>
    <p:extLst>
      <p:ext uri="{BB962C8B-B14F-4D97-AF65-F5344CB8AC3E}">
        <p14:creationId xmlns:p14="http://schemas.microsoft.com/office/powerpoint/2010/main" val="1446421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Solicit Community Feedback – We use surveys, meetings, presentations.</a:t>
            </a:r>
          </a:p>
          <a:p>
            <a:r>
              <a:rPr lang="en-US"/>
              <a:t>We review our State and Federal Contract requirements to assure alignment.</a:t>
            </a:r>
          </a:p>
          <a:p>
            <a:r>
              <a:rPr lang="en-US"/>
              <a:t>We review our current Plan and how we’re doing and did.</a:t>
            </a:r>
          </a:p>
          <a:p>
            <a:r>
              <a:rPr lang="en-US"/>
              <a:t>We collate, summarize and share our data and feedback with the Developmental Disabilities Advisory Board (DDAB).  We ask for their input, feedback and consensus approval.</a:t>
            </a:r>
          </a:p>
          <a:p>
            <a:r>
              <a:rPr lang="en-US"/>
              <a:t>Along with the feedback and comments we received, and DDAB, we determine and draft our priorities.</a:t>
            </a:r>
          </a:p>
          <a:p>
            <a:r>
              <a:rPr lang="en-US"/>
              <a:t>We ask the DDAB to comment and then approve our priorities for the next 5 years.</a:t>
            </a:r>
          </a:p>
          <a:p>
            <a:r>
              <a:rPr lang="en-US"/>
              <a:t>We then draft the Plan.</a:t>
            </a:r>
          </a:p>
          <a:p>
            <a:r>
              <a:rPr lang="en-US"/>
              <a:t>We ask the County to approve the draft, then the Plan is ready for the final draft and implementation.</a:t>
            </a:r>
          </a:p>
          <a:p>
            <a:r>
              <a:rPr lang="en-US"/>
              <a:t>We include the new Plan on our website.</a:t>
            </a:r>
          </a:p>
          <a:p>
            <a:r>
              <a:rPr lang="en-US"/>
              <a:t>We consistently measure the effectiveness of the plan and revise as necessary.</a:t>
            </a:r>
          </a:p>
          <a:p>
            <a:r>
              <a:rPr lang="en-US"/>
              <a:t>In year 4 of the Plan, we start over.</a:t>
            </a:r>
          </a:p>
          <a:p>
            <a:endParaRPr lang="en-US"/>
          </a:p>
        </p:txBody>
      </p:sp>
      <p:sp>
        <p:nvSpPr>
          <p:cNvPr id="4" name="Slide Number Placeholder 3"/>
          <p:cNvSpPr>
            <a:spLocks noGrp="1"/>
          </p:cNvSpPr>
          <p:nvPr>
            <p:ph type="sldNum" sz="quarter" idx="5"/>
          </p:nvPr>
        </p:nvSpPr>
        <p:spPr/>
        <p:txBody>
          <a:bodyPr/>
          <a:lstStyle/>
          <a:p>
            <a:fld id="{DE14A827-4FB9-4B23-9447-DE224A5AFDBE}" type="slidenum">
              <a:rPr lang="en-US" smtClean="0"/>
              <a:t>9</a:t>
            </a:fld>
            <a:endParaRPr lang="en-US"/>
          </a:p>
        </p:txBody>
      </p:sp>
    </p:spTree>
    <p:extLst>
      <p:ext uri="{BB962C8B-B14F-4D97-AF65-F5344CB8AC3E}">
        <p14:creationId xmlns:p14="http://schemas.microsoft.com/office/powerpoint/2010/main" val="329221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14A827-4FB9-4B23-9447-DE224A5AFDBE}" type="slidenum">
              <a:rPr lang="en-US" smtClean="0"/>
              <a:t>10</a:t>
            </a:fld>
            <a:endParaRPr lang="en-US"/>
          </a:p>
        </p:txBody>
      </p:sp>
    </p:spTree>
    <p:extLst>
      <p:ext uri="{BB962C8B-B14F-4D97-AF65-F5344CB8AC3E}">
        <p14:creationId xmlns:p14="http://schemas.microsoft.com/office/powerpoint/2010/main" val="82175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QR Code and we will link to the survey once finalized.</a:t>
            </a:r>
          </a:p>
        </p:txBody>
      </p:sp>
      <p:sp>
        <p:nvSpPr>
          <p:cNvPr id="4" name="Slide Number Placeholder 3"/>
          <p:cNvSpPr>
            <a:spLocks noGrp="1"/>
          </p:cNvSpPr>
          <p:nvPr>
            <p:ph type="sldNum" sz="quarter" idx="5"/>
          </p:nvPr>
        </p:nvSpPr>
        <p:spPr/>
        <p:txBody>
          <a:bodyPr/>
          <a:lstStyle/>
          <a:p>
            <a:fld id="{DE14A827-4FB9-4B23-9447-DE224A5AFDBE}" type="slidenum">
              <a:rPr lang="en-US" smtClean="0"/>
              <a:t>11</a:t>
            </a:fld>
            <a:endParaRPr lang="en-US"/>
          </a:p>
        </p:txBody>
      </p:sp>
    </p:spTree>
    <p:extLst>
      <p:ext uri="{BB962C8B-B14F-4D97-AF65-F5344CB8AC3E}">
        <p14:creationId xmlns:p14="http://schemas.microsoft.com/office/powerpoint/2010/main" val="994225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2334F-B68E-B9FE-62BB-69D117F973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BB9D5D-D8DE-1AAB-023F-62D74C47D1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1CD98D-E938-C0EE-242A-FA2A61AA46AF}"/>
              </a:ext>
            </a:extLst>
          </p:cNvPr>
          <p:cNvSpPr>
            <a:spLocks noGrp="1"/>
          </p:cNvSpPr>
          <p:nvPr>
            <p:ph type="dt" sz="half" idx="10"/>
          </p:nvPr>
        </p:nvSpPr>
        <p:spPr/>
        <p:txBody>
          <a:bodyPr/>
          <a:lstStyle/>
          <a:p>
            <a:fld id="{8AACE2DB-9F59-4BDD-8DAD-1C8AE9F1BE8E}" type="datetimeFigureOut">
              <a:rPr lang="en-US" smtClean="0"/>
              <a:t>5/12/2025</a:t>
            </a:fld>
            <a:endParaRPr lang="en-US"/>
          </a:p>
        </p:txBody>
      </p:sp>
      <p:sp>
        <p:nvSpPr>
          <p:cNvPr id="5" name="Footer Placeholder 4">
            <a:extLst>
              <a:ext uri="{FF2B5EF4-FFF2-40B4-BE49-F238E27FC236}">
                <a16:creationId xmlns:a16="http://schemas.microsoft.com/office/drawing/2014/main" id="{BC1C7E61-5206-1A40-5B8E-D6FFDD921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3D6AB-35FF-F214-578E-8820102289DA}"/>
              </a:ext>
            </a:extLst>
          </p:cNvPr>
          <p:cNvSpPr>
            <a:spLocks noGrp="1"/>
          </p:cNvSpPr>
          <p:nvPr>
            <p:ph type="sldNum" sz="quarter" idx="12"/>
          </p:nvPr>
        </p:nvSpPr>
        <p:spPr/>
        <p:txBody>
          <a:bodyPr/>
          <a:lstStyle/>
          <a:p>
            <a:fld id="{CC411C6D-4B6E-4078-9E4F-FCDF26C80BA0}" type="slidenum">
              <a:rPr lang="en-US" smtClean="0"/>
              <a:t>‹#›</a:t>
            </a:fld>
            <a:endParaRPr lang="en-US"/>
          </a:p>
        </p:txBody>
      </p:sp>
    </p:spTree>
    <p:extLst>
      <p:ext uri="{BB962C8B-B14F-4D97-AF65-F5344CB8AC3E}">
        <p14:creationId xmlns:p14="http://schemas.microsoft.com/office/powerpoint/2010/main" val="167770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69554-6667-6B7C-2C94-376E7702C1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CAF3D9-BD81-4FE9-0ADA-C384DB74D8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B9591-1F84-F05C-D1CD-4F9F1D4DD14E}"/>
              </a:ext>
            </a:extLst>
          </p:cNvPr>
          <p:cNvSpPr>
            <a:spLocks noGrp="1"/>
          </p:cNvSpPr>
          <p:nvPr>
            <p:ph type="dt" sz="half" idx="10"/>
          </p:nvPr>
        </p:nvSpPr>
        <p:spPr/>
        <p:txBody>
          <a:bodyPr/>
          <a:lstStyle/>
          <a:p>
            <a:fld id="{8AACE2DB-9F59-4BDD-8DAD-1C8AE9F1BE8E}" type="datetimeFigureOut">
              <a:rPr lang="en-US" smtClean="0"/>
              <a:t>5/12/2025</a:t>
            </a:fld>
            <a:endParaRPr lang="en-US"/>
          </a:p>
        </p:txBody>
      </p:sp>
      <p:sp>
        <p:nvSpPr>
          <p:cNvPr id="5" name="Footer Placeholder 4">
            <a:extLst>
              <a:ext uri="{FF2B5EF4-FFF2-40B4-BE49-F238E27FC236}">
                <a16:creationId xmlns:a16="http://schemas.microsoft.com/office/drawing/2014/main" id="{CD8795F0-0EB5-F22A-57EA-8DF806B54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8B9A3-BC92-A137-C334-99DCF52F8498}"/>
              </a:ext>
            </a:extLst>
          </p:cNvPr>
          <p:cNvSpPr>
            <a:spLocks noGrp="1"/>
          </p:cNvSpPr>
          <p:nvPr>
            <p:ph type="sldNum" sz="quarter" idx="12"/>
          </p:nvPr>
        </p:nvSpPr>
        <p:spPr/>
        <p:txBody>
          <a:bodyPr/>
          <a:lstStyle/>
          <a:p>
            <a:fld id="{CC411C6D-4B6E-4078-9E4F-FCDF26C80BA0}" type="slidenum">
              <a:rPr lang="en-US" smtClean="0"/>
              <a:t>‹#›</a:t>
            </a:fld>
            <a:endParaRPr lang="en-US"/>
          </a:p>
        </p:txBody>
      </p:sp>
    </p:spTree>
    <p:extLst>
      <p:ext uri="{BB962C8B-B14F-4D97-AF65-F5344CB8AC3E}">
        <p14:creationId xmlns:p14="http://schemas.microsoft.com/office/powerpoint/2010/main" val="11820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24E111-A0CC-D3C3-DEBC-A3F282DC2B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299498-1F97-8F5B-D4A6-85E358703B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E0831-A7CF-E304-0BAC-D4872DEC27F5}"/>
              </a:ext>
            </a:extLst>
          </p:cNvPr>
          <p:cNvSpPr>
            <a:spLocks noGrp="1"/>
          </p:cNvSpPr>
          <p:nvPr>
            <p:ph type="dt" sz="half" idx="10"/>
          </p:nvPr>
        </p:nvSpPr>
        <p:spPr/>
        <p:txBody>
          <a:bodyPr/>
          <a:lstStyle/>
          <a:p>
            <a:fld id="{8AACE2DB-9F59-4BDD-8DAD-1C8AE9F1BE8E}" type="datetimeFigureOut">
              <a:rPr lang="en-US" smtClean="0"/>
              <a:t>5/12/2025</a:t>
            </a:fld>
            <a:endParaRPr lang="en-US"/>
          </a:p>
        </p:txBody>
      </p:sp>
      <p:sp>
        <p:nvSpPr>
          <p:cNvPr id="5" name="Footer Placeholder 4">
            <a:extLst>
              <a:ext uri="{FF2B5EF4-FFF2-40B4-BE49-F238E27FC236}">
                <a16:creationId xmlns:a16="http://schemas.microsoft.com/office/drawing/2014/main" id="{142F2EBA-76CC-2841-250D-DFB17D477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6CF8D-356F-519F-BE86-9466179D5B28}"/>
              </a:ext>
            </a:extLst>
          </p:cNvPr>
          <p:cNvSpPr>
            <a:spLocks noGrp="1"/>
          </p:cNvSpPr>
          <p:nvPr>
            <p:ph type="sldNum" sz="quarter" idx="12"/>
          </p:nvPr>
        </p:nvSpPr>
        <p:spPr/>
        <p:txBody>
          <a:bodyPr/>
          <a:lstStyle/>
          <a:p>
            <a:fld id="{CC411C6D-4B6E-4078-9E4F-FCDF26C80BA0}" type="slidenum">
              <a:rPr lang="en-US" smtClean="0"/>
              <a:t>‹#›</a:t>
            </a:fld>
            <a:endParaRPr lang="en-US"/>
          </a:p>
        </p:txBody>
      </p:sp>
    </p:spTree>
    <p:extLst>
      <p:ext uri="{BB962C8B-B14F-4D97-AF65-F5344CB8AC3E}">
        <p14:creationId xmlns:p14="http://schemas.microsoft.com/office/powerpoint/2010/main" val="353082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F898-9137-6857-FCAA-E89CC91DAC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7D13CC-4788-2A07-926F-CAFA7BAFC0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F3AF1-3E3E-EA14-600B-8C8651C41C61}"/>
              </a:ext>
            </a:extLst>
          </p:cNvPr>
          <p:cNvSpPr>
            <a:spLocks noGrp="1"/>
          </p:cNvSpPr>
          <p:nvPr>
            <p:ph type="dt" sz="half" idx="10"/>
          </p:nvPr>
        </p:nvSpPr>
        <p:spPr/>
        <p:txBody>
          <a:bodyPr/>
          <a:lstStyle/>
          <a:p>
            <a:fld id="{8AACE2DB-9F59-4BDD-8DAD-1C8AE9F1BE8E}" type="datetimeFigureOut">
              <a:rPr lang="en-US" smtClean="0"/>
              <a:t>5/12/2025</a:t>
            </a:fld>
            <a:endParaRPr lang="en-US"/>
          </a:p>
        </p:txBody>
      </p:sp>
      <p:sp>
        <p:nvSpPr>
          <p:cNvPr id="5" name="Footer Placeholder 4">
            <a:extLst>
              <a:ext uri="{FF2B5EF4-FFF2-40B4-BE49-F238E27FC236}">
                <a16:creationId xmlns:a16="http://schemas.microsoft.com/office/drawing/2014/main" id="{4E4D650A-9E69-C4E9-658A-F61019648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3A676-B402-E179-5AC9-00017DF02529}"/>
              </a:ext>
            </a:extLst>
          </p:cNvPr>
          <p:cNvSpPr>
            <a:spLocks noGrp="1"/>
          </p:cNvSpPr>
          <p:nvPr>
            <p:ph type="sldNum" sz="quarter" idx="12"/>
          </p:nvPr>
        </p:nvSpPr>
        <p:spPr/>
        <p:txBody>
          <a:bodyPr/>
          <a:lstStyle/>
          <a:p>
            <a:fld id="{CC411C6D-4B6E-4078-9E4F-FCDF26C80BA0}" type="slidenum">
              <a:rPr lang="en-US" smtClean="0"/>
              <a:t>‹#›</a:t>
            </a:fld>
            <a:endParaRPr lang="en-US"/>
          </a:p>
        </p:txBody>
      </p:sp>
    </p:spTree>
    <p:extLst>
      <p:ext uri="{BB962C8B-B14F-4D97-AF65-F5344CB8AC3E}">
        <p14:creationId xmlns:p14="http://schemas.microsoft.com/office/powerpoint/2010/main" val="273452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2E5C-FEDF-A184-C4F3-0DF965B0D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4E31A-18F7-D08F-19D0-D27A1AE7FFD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046448-EFE7-0BBD-021C-640689CD9511}"/>
              </a:ext>
            </a:extLst>
          </p:cNvPr>
          <p:cNvSpPr>
            <a:spLocks noGrp="1"/>
          </p:cNvSpPr>
          <p:nvPr>
            <p:ph type="dt" sz="half" idx="10"/>
          </p:nvPr>
        </p:nvSpPr>
        <p:spPr/>
        <p:txBody>
          <a:bodyPr/>
          <a:lstStyle/>
          <a:p>
            <a:fld id="{8AACE2DB-9F59-4BDD-8DAD-1C8AE9F1BE8E}" type="datetimeFigureOut">
              <a:rPr lang="en-US" smtClean="0"/>
              <a:t>5/12/2025</a:t>
            </a:fld>
            <a:endParaRPr lang="en-US"/>
          </a:p>
        </p:txBody>
      </p:sp>
      <p:sp>
        <p:nvSpPr>
          <p:cNvPr id="5" name="Footer Placeholder 4">
            <a:extLst>
              <a:ext uri="{FF2B5EF4-FFF2-40B4-BE49-F238E27FC236}">
                <a16:creationId xmlns:a16="http://schemas.microsoft.com/office/drawing/2014/main" id="{C5BC2A0F-6789-C0CE-2715-A22658B71A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F3357-B35B-326B-3100-AEDA0AA77EFB}"/>
              </a:ext>
            </a:extLst>
          </p:cNvPr>
          <p:cNvSpPr>
            <a:spLocks noGrp="1"/>
          </p:cNvSpPr>
          <p:nvPr>
            <p:ph type="sldNum" sz="quarter" idx="12"/>
          </p:nvPr>
        </p:nvSpPr>
        <p:spPr/>
        <p:txBody>
          <a:bodyPr/>
          <a:lstStyle/>
          <a:p>
            <a:fld id="{CC411C6D-4B6E-4078-9E4F-FCDF26C80BA0}" type="slidenum">
              <a:rPr lang="en-US" smtClean="0"/>
              <a:t>‹#›</a:t>
            </a:fld>
            <a:endParaRPr lang="en-US"/>
          </a:p>
        </p:txBody>
      </p:sp>
    </p:spTree>
    <p:extLst>
      <p:ext uri="{BB962C8B-B14F-4D97-AF65-F5344CB8AC3E}">
        <p14:creationId xmlns:p14="http://schemas.microsoft.com/office/powerpoint/2010/main" val="244594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7B36-1969-ACD6-5FDF-09D012B2D5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454A85-9B2E-5462-0AFC-19E64AE2CC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39F399-460E-491E-CAF8-26F0D09EAB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1EDAB0-D987-877C-78E4-4A1B9B34BFB0}"/>
              </a:ext>
            </a:extLst>
          </p:cNvPr>
          <p:cNvSpPr>
            <a:spLocks noGrp="1"/>
          </p:cNvSpPr>
          <p:nvPr>
            <p:ph type="dt" sz="half" idx="10"/>
          </p:nvPr>
        </p:nvSpPr>
        <p:spPr/>
        <p:txBody>
          <a:bodyPr/>
          <a:lstStyle/>
          <a:p>
            <a:fld id="{8AACE2DB-9F59-4BDD-8DAD-1C8AE9F1BE8E}" type="datetimeFigureOut">
              <a:rPr lang="en-US" smtClean="0"/>
              <a:t>5/12/2025</a:t>
            </a:fld>
            <a:endParaRPr lang="en-US"/>
          </a:p>
        </p:txBody>
      </p:sp>
      <p:sp>
        <p:nvSpPr>
          <p:cNvPr id="6" name="Footer Placeholder 5">
            <a:extLst>
              <a:ext uri="{FF2B5EF4-FFF2-40B4-BE49-F238E27FC236}">
                <a16:creationId xmlns:a16="http://schemas.microsoft.com/office/drawing/2014/main" id="{3C1603C1-4252-3E30-05D6-FB90F8908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53FEAB-6497-A722-15A6-99D28161EC2D}"/>
              </a:ext>
            </a:extLst>
          </p:cNvPr>
          <p:cNvSpPr>
            <a:spLocks noGrp="1"/>
          </p:cNvSpPr>
          <p:nvPr>
            <p:ph type="sldNum" sz="quarter" idx="12"/>
          </p:nvPr>
        </p:nvSpPr>
        <p:spPr/>
        <p:txBody>
          <a:bodyPr/>
          <a:lstStyle/>
          <a:p>
            <a:fld id="{CC411C6D-4B6E-4078-9E4F-FCDF26C80BA0}" type="slidenum">
              <a:rPr lang="en-US" smtClean="0"/>
              <a:t>‹#›</a:t>
            </a:fld>
            <a:endParaRPr lang="en-US"/>
          </a:p>
        </p:txBody>
      </p:sp>
    </p:spTree>
    <p:extLst>
      <p:ext uri="{BB962C8B-B14F-4D97-AF65-F5344CB8AC3E}">
        <p14:creationId xmlns:p14="http://schemas.microsoft.com/office/powerpoint/2010/main" val="226659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A749D-169B-53D8-7C3A-355245248C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68A86F-C58D-7E9F-71D3-A7D86BDB4A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41B20A-3170-F6DB-DDF9-8FE62881E6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0751CF-BC5A-495B-9621-D55B466A9A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00CEAF-D336-8EE5-C6B1-81E262545F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3CB790-D5E2-1EDB-1255-18AA38DA1C13}"/>
              </a:ext>
            </a:extLst>
          </p:cNvPr>
          <p:cNvSpPr>
            <a:spLocks noGrp="1"/>
          </p:cNvSpPr>
          <p:nvPr>
            <p:ph type="dt" sz="half" idx="10"/>
          </p:nvPr>
        </p:nvSpPr>
        <p:spPr/>
        <p:txBody>
          <a:bodyPr/>
          <a:lstStyle/>
          <a:p>
            <a:fld id="{8AACE2DB-9F59-4BDD-8DAD-1C8AE9F1BE8E}" type="datetimeFigureOut">
              <a:rPr lang="en-US" smtClean="0"/>
              <a:t>5/12/2025</a:t>
            </a:fld>
            <a:endParaRPr lang="en-US"/>
          </a:p>
        </p:txBody>
      </p:sp>
      <p:sp>
        <p:nvSpPr>
          <p:cNvPr id="8" name="Footer Placeholder 7">
            <a:extLst>
              <a:ext uri="{FF2B5EF4-FFF2-40B4-BE49-F238E27FC236}">
                <a16:creationId xmlns:a16="http://schemas.microsoft.com/office/drawing/2014/main" id="{07760A1B-9190-F11F-FA09-DDC4C63AB0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6FA2B4-C9D3-C1C7-8006-DBB0C089508F}"/>
              </a:ext>
            </a:extLst>
          </p:cNvPr>
          <p:cNvSpPr>
            <a:spLocks noGrp="1"/>
          </p:cNvSpPr>
          <p:nvPr>
            <p:ph type="sldNum" sz="quarter" idx="12"/>
          </p:nvPr>
        </p:nvSpPr>
        <p:spPr/>
        <p:txBody>
          <a:bodyPr/>
          <a:lstStyle/>
          <a:p>
            <a:fld id="{CC411C6D-4B6E-4078-9E4F-FCDF26C80BA0}" type="slidenum">
              <a:rPr lang="en-US" smtClean="0"/>
              <a:t>‹#›</a:t>
            </a:fld>
            <a:endParaRPr lang="en-US"/>
          </a:p>
        </p:txBody>
      </p:sp>
    </p:spTree>
    <p:extLst>
      <p:ext uri="{BB962C8B-B14F-4D97-AF65-F5344CB8AC3E}">
        <p14:creationId xmlns:p14="http://schemas.microsoft.com/office/powerpoint/2010/main" val="333352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5799-2311-5949-83BA-B34B98F3DF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08A64F-A752-71F3-3465-41E1C558614E}"/>
              </a:ext>
            </a:extLst>
          </p:cNvPr>
          <p:cNvSpPr>
            <a:spLocks noGrp="1"/>
          </p:cNvSpPr>
          <p:nvPr>
            <p:ph type="dt" sz="half" idx="10"/>
          </p:nvPr>
        </p:nvSpPr>
        <p:spPr/>
        <p:txBody>
          <a:bodyPr/>
          <a:lstStyle/>
          <a:p>
            <a:fld id="{8AACE2DB-9F59-4BDD-8DAD-1C8AE9F1BE8E}" type="datetimeFigureOut">
              <a:rPr lang="en-US" smtClean="0"/>
              <a:t>5/12/2025</a:t>
            </a:fld>
            <a:endParaRPr lang="en-US"/>
          </a:p>
        </p:txBody>
      </p:sp>
      <p:sp>
        <p:nvSpPr>
          <p:cNvPr id="4" name="Footer Placeholder 3">
            <a:extLst>
              <a:ext uri="{FF2B5EF4-FFF2-40B4-BE49-F238E27FC236}">
                <a16:creationId xmlns:a16="http://schemas.microsoft.com/office/drawing/2014/main" id="{67DD1178-C7FA-E3A4-4D75-16CDD4B269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435629-3949-E6FC-FBC5-637F7680724B}"/>
              </a:ext>
            </a:extLst>
          </p:cNvPr>
          <p:cNvSpPr>
            <a:spLocks noGrp="1"/>
          </p:cNvSpPr>
          <p:nvPr>
            <p:ph type="sldNum" sz="quarter" idx="12"/>
          </p:nvPr>
        </p:nvSpPr>
        <p:spPr/>
        <p:txBody>
          <a:bodyPr/>
          <a:lstStyle/>
          <a:p>
            <a:fld id="{CC411C6D-4B6E-4078-9E4F-FCDF26C80BA0}" type="slidenum">
              <a:rPr lang="en-US" smtClean="0"/>
              <a:t>‹#›</a:t>
            </a:fld>
            <a:endParaRPr lang="en-US"/>
          </a:p>
        </p:txBody>
      </p:sp>
    </p:spTree>
    <p:extLst>
      <p:ext uri="{BB962C8B-B14F-4D97-AF65-F5344CB8AC3E}">
        <p14:creationId xmlns:p14="http://schemas.microsoft.com/office/powerpoint/2010/main" val="360311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CC679-2F75-B40B-4DDE-CC118E323957}"/>
              </a:ext>
            </a:extLst>
          </p:cNvPr>
          <p:cNvSpPr>
            <a:spLocks noGrp="1"/>
          </p:cNvSpPr>
          <p:nvPr>
            <p:ph type="dt" sz="half" idx="10"/>
          </p:nvPr>
        </p:nvSpPr>
        <p:spPr/>
        <p:txBody>
          <a:bodyPr/>
          <a:lstStyle/>
          <a:p>
            <a:fld id="{8AACE2DB-9F59-4BDD-8DAD-1C8AE9F1BE8E}" type="datetimeFigureOut">
              <a:rPr lang="en-US" smtClean="0"/>
              <a:t>5/12/2025</a:t>
            </a:fld>
            <a:endParaRPr lang="en-US"/>
          </a:p>
        </p:txBody>
      </p:sp>
      <p:sp>
        <p:nvSpPr>
          <p:cNvPr id="3" name="Footer Placeholder 2">
            <a:extLst>
              <a:ext uri="{FF2B5EF4-FFF2-40B4-BE49-F238E27FC236}">
                <a16:creationId xmlns:a16="http://schemas.microsoft.com/office/drawing/2014/main" id="{16DDE266-2DA8-F6E0-84EA-748D5D0E03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1A2AFC-BFED-C07E-76F0-FA02E7BB3CB2}"/>
              </a:ext>
            </a:extLst>
          </p:cNvPr>
          <p:cNvSpPr>
            <a:spLocks noGrp="1"/>
          </p:cNvSpPr>
          <p:nvPr>
            <p:ph type="sldNum" sz="quarter" idx="12"/>
          </p:nvPr>
        </p:nvSpPr>
        <p:spPr/>
        <p:txBody>
          <a:bodyPr/>
          <a:lstStyle/>
          <a:p>
            <a:fld id="{CC411C6D-4B6E-4078-9E4F-FCDF26C80BA0}" type="slidenum">
              <a:rPr lang="en-US" smtClean="0"/>
              <a:t>‹#›</a:t>
            </a:fld>
            <a:endParaRPr lang="en-US"/>
          </a:p>
        </p:txBody>
      </p:sp>
    </p:spTree>
    <p:extLst>
      <p:ext uri="{BB962C8B-B14F-4D97-AF65-F5344CB8AC3E}">
        <p14:creationId xmlns:p14="http://schemas.microsoft.com/office/powerpoint/2010/main" val="209086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313A-8908-480D-C015-69B46DF6F8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A1A14E-36F8-A9A7-ED84-386E27D80C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636169-B435-11FA-FA94-ECFD38722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17D70-867C-9FD9-4CD4-26858DE21840}"/>
              </a:ext>
            </a:extLst>
          </p:cNvPr>
          <p:cNvSpPr>
            <a:spLocks noGrp="1"/>
          </p:cNvSpPr>
          <p:nvPr>
            <p:ph type="dt" sz="half" idx="10"/>
          </p:nvPr>
        </p:nvSpPr>
        <p:spPr/>
        <p:txBody>
          <a:bodyPr/>
          <a:lstStyle/>
          <a:p>
            <a:fld id="{8AACE2DB-9F59-4BDD-8DAD-1C8AE9F1BE8E}" type="datetimeFigureOut">
              <a:rPr lang="en-US" smtClean="0"/>
              <a:t>5/12/2025</a:t>
            </a:fld>
            <a:endParaRPr lang="en-US"/>
          </a:p>
        </p:txBody>
      </p:sp>
      <p:sp>
        <p:nvSpPr>
          <p:cNvPr id="6" name="Footer Placeholder 5">
            <a:extLst>
              <a:ext uri="{FF2B5EF4-FFF2-40B4-BE49-F238E27FC236}">
                <a16:creationId xmlns:a16="http://schemas.microsoft.com/office/drawing/2014/main" id="{388FE119-CA03-3BB8-30E3-844EB7B27A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D0088-AB9D-DBC1-B64E-8585D84DC413}"/>
              </a:ext>
            </a:extLst>
          </p:cNvPr>
          <p:cNvSpPr>
            <a:spLocks noGrp="1"/>
          </p:cNvSpPr>
          <p:nvPr>
            <p:ph type="sldNum" sz="quarter" idx="12"/>
          </p:nvPr>
        </p:nvSpPr>
        <p:spPr/>
        <p:txBody>
          <a:bodyPr/>
          <a:lstStyle/>
          <a:p>
            <a:fld id="{CC411C6D-4B6E-4078-9E4F-FCDF26C80BA0}" type="slidenum">
              <a:rPr lang="en-US" smtClean="0"/>
              <a:t>‹#›</a:t>
            </a:fld>
            <a:endParaRPr lang="en-US"/>
          </a:p>
        </p:txBody>
      </p:sp>
    </p:spTree>
    <p:extLst>
      <p:ext uri="{BB962C8B-B14F-4D97-AF65-F5344CB8AC3E}">
        <p14:creationId xmlns:p14="http://schemas.microsoft.com/office/powerpoint/2010/main" val="78001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E71F-3869-E8C9-117C-31FAC924BB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CCBEA0-BBF5-A132-D30F-AB010DDADF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1065DF-2988-2998-1B4C-5201F71DF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B83BE7-ED12-FADF-2475-F49541E6B4ED}"/>
              </a:ext>
            </a:extLst>
          </p:cNvPr>
          <p:cNvSpPr>
            <a:spLocks noGrp="1"/>
          </p:cNvSpPr>
          <p:nvPr>
            <p:ph type="dt" sz="half" idx="10"/>
          </p:nvPr>
        </p:nvSpPr>
        <p:spPr/>
        <p:txBody>
          <a:bodyPr/>
          <a:lstStyle/>
          <a:p>
            <a:fld id="{8AACE2DB-9F59-4BDD-8DAD-1C8AE9F1BE8E}" type="datetimeFigureOut">
              <a:rPr lang="en-US" smtClean="0"/>
              <a:t>5/12/2025</a:t>
            </a:fld>
            <a:endParaRPr lang="en-US"/>
          </a:p>
        </p:txBody>
      </p:sp>
      <p:sp>
        <p:nvSpPr>
          <p:cNvPr id="6" name="Footer Placeholder 5">
            <a:extLst>
              <a:ext uri="{FF2B5EF4-FFF2-40B4-BE49-F238E27FC236}">
                <a16:creationId xmlns:a16="http://schemas.microsoft.com/office/drawing/2014/main" id="{DEEA43CC-289E-DCD7-C422-B895C6E989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26A444-9EDC-F3F4-2C90-235510B6239F}"/>
              </a:ext>
            </a:extLst>
          </p:cNvPr>
          <p:cNvSpPr>
            <a:spLocks noGrp="1"/>
          </p:cNvSpPr>
          <p:nvPr>
            <p:ph type="sldNum" sz="quarter" idx="12"/>
          </p:nvPr>
        </p:nvSpPr>
        <p:spPr/>
        <p:txBody>
          <a:bodyPr/>
          <a:lstStyle/>
          <a:p>
            <a:fld id="{CC411C6D-4B6E-4078-9E4F-FCDF26C80BA0}" type="slidenum">
              <a:rPr lang="en-US" smtClean="0"/>
              <a:t>‹#›</a:t>
            </a:fld>
            <a:endParaRPr lang="en-US"/>
          </a:p>
        </p:txBody>
      </p:sp>
    </p:spTree>
    <p:extLst>
      <p:ext uri="{BB962C8B-B14F-4D97-AF65-F5344CB8AC3E}">
        <p14:creationId xmlns:p14="http://schemas.microsoft.com/office/powerpoint/2010/main" val="2751760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675943-5346-5AEE-144F-62E6D428FD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C89D2E-CFB3-C75C-57F8-22E67EA41F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459DA-0E8C-0394-65D5-E4887D4551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ACE2DB-9F59-4BDD-8DAD-1C8AE9F1BE8E}" type="datetimeFigureOut">
              <a:rPr lang="en-US" smtClean="0"/>
              <a:t>5/12/2025</a:t>
            </a:fld>
            <a:endParaRPr lang="en-US"/>
          </a:p>
        </p:txBody>
      </p:sp>
      <p:sp>
        <p:nvSpPr>
          <p:cNvPr id="5" name="Footer Placeholder 4">
            <a:extLst>
              <a:ext uri="{FF2B5EF4-FFF2-40B4-BE49-F238E27FC236}">
                <a16:creationId xmlns:a16="http://schemas.microsoft.com/office/drawing/2014/main" id="{C24CEFC5-F9A5-5F6A-F7D1-70804D7162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A77140B-000F-6AF0-7FB3-D02D9D9AE1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411C6D-4B6E-4078-9E4F-FCDF26C80BA0}" type="slidenum">
              <a:rPr lang="en-US" smtClean="0"/>
              <a:t>‹#›</a:t>
            </a:fld>
            <a:endParaRPr lang="en-US"/>
          </a:p>
        </p:txBody>
      </p:sp>
    </p:spTree>
    <p:extLst>
      <p:ext uri="{BB962C8B-B14F-4D97-AF65-F5344CB8AC3E}">
        <p14:creationId xmlns:p14="http://schemas.microsoft.com/office/powerpoint/2010/main" val="557340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dd.program@clark.w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DD.Program@Clark.w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clark.wa.gov/community-services/developmental-disabiliti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B503D-DCC7-2492-8881-6E835738AD5F}"/>
              </a:ext>
            </a:extLst>
          </p:cNvPr>
          <p:cNvSpPr>
            <a:spLocks noGrp="1"/>
          </p:cNvSpPr>
          <p:nvPr>
            <p:ph type="ctrTitle"/>
          </p:nvPr>
        </p:nvSpPr>
        <p:spPr>
          <a:xfrm>
            <a:off x="1524000" y="363161"/>
            <a:ext cx="9144000" cy="1655762"/>
          </a:xfrm>
        </p:spPr>
        <p:txBody>
          <a:bodyPr>
            <a:normAutofit/>
          </a:bodyPr>
          <a:lstStyle/>
          <a:p>
            <a:r>
              <a:rPr lang="en-US" sz="4800"/>
              <a:t>Clark County Developmental </a:t>
            </a:r>
            <a:br>
              <a:rPr lang="en-US" sz="4800"/>
            </a:br>
            <a:r>
              <a:rPr lang="en-US" sz="4800"/>
              <a:t>Disabilities</a:t>
            </a:r>
          </a:p>
        </p:txBody>
      </p:sp>
      <p:sp>
        <p:nvSpPr>
          <p:cNvPr id="3" name="Subtitle 2">
            <a:extLst>
              <a:ext uri="{FF2B5EF4-FFF2-40B4-BE49-F238E27FC236}">
                <a16:creationId xmlns:a16="http://schemas.microsoft.com/office/drawing/2014/main" id="{0189448C-E3E1-D692-2888-B220817735EF}"/>
              </a:ext>
            </a:extLst>
          </p:cNvPr>
          <p:cNvSpPr>
            <a:spLocks noGrp="1"/>
          </p:cNvSpPr>
          <p:nvPr>
            <p:ph type="subTitle" idx="1"/>
          </p:nvPr>
        </p:nvSpPr>
        <p:spPr>
          <a:xfrm>
            <a:off x="1524000" y="2100404"/>
            <a:ext cx="9144000" cy="3157396"/>
          </a:xfrm>
        </p:spPr>
        <p:txBody>
          <a:bodyPr>
            <a:noAutofit/>
          </a:bodyPr>
          <a:lstStyle/>
          <a:p>
            <a:r>
              <a:rPr lang="en-US" sz="2000" b="1" u="sng"/>
              <a:t>Introduction to Planning for our 5-year Comprehensive Plan 2026 – 2030</a:t>
            </a:r>
          </a:p>
          <a:p>
            <a:r>
              <a:rPr lang="en-US" sz="2000"/>
              <a:t>It is our policy to produce a written plan for services every 5 years.  Our current 2021 – 2025 Plan can be found on our website.  The Plan drives our services.   It is our roadmap to reach our goals and outcomes.</a:t>
            </a:r>
          </a:p>
          <a:p>
            <a:r>
              <a:rPr lang="en-US" sz="2000"/>
              <a:t>Our Planning process relies on community feedback to help form and shape our priorities for the next five years.  In other words, we need you to comment, ask questions, guide, and make sure we’re accountable.</a:t>
            </a:r>
          </a:p>
          <a:p>
            <a:endParaRPr lang="en-US" sz="2000"/>
          </a:p>
          <a:p>
            <a:r>
              <a:rPr lang="en-US" sz="2000"/>
              <a:t>Let’s take a quick look at the process.  First, who are we?</a:t>
            </a:r>
          </a:p>
          <a:p>
            <a:pPr algn="l"/>
            <a:endParaRPr lang="en-US" b="0" i="0" u="none" strike="noStrike">
              <a:effectLst/>
              <a:latin typeface="-apple-system"/>
              <a:hlinkClick r:id="rId2"/>
            </a:endParaRPr>
          </a:p>
        </p:txBody>
      </p:sp>
      <p:pic>
        <p:nvPicPr>
          <p:cNvPr id="5" name="Picture 4" descr="Hands forming circle">
            <a:extLst>
              <a:ext uri="{FF2B5EF4-FFF2-40B4-BE49-F238E27FC236}">
                <a16:creationId xmlns:a16="http://schemas.microsoft.com/office/drawing/2014/main" id="{88190FBD-76BF-F4C0-C507-74BA1D591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8443" y="5001017"/>
            <a:ext cx="2384079" cy="1493822"/>
          </a:xfrm>
          <a:prstGeom prst="rect">
            <a:avLst/>
          </a:prstGeom>
        </p:spPr>
      </p:pic>
    </p:spTree>
    <p:extLst>
      <p:ext uri="{BB962C8B-B14F-4D97-AF65-F5344CB8AC3E}">
        <p14:creationId xmlns:p14="http://schemas.microsoft.com/office/powerpoint/2010/main" val="2641786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966D-4856-2A78-66C2-4D4D96D8F7B5}"/>
              </a:ext>
            </a:extLst>
          </p:cNvPr>
          <p:cNvSpPr>
            <a:spLocks noGrp="1"/>
          </p:cNvSpPr>
          <p:nvPr>
            <p:ph type="title"/>
          </p:nvPr>
        </p:nvSpPr>
        <p:spPr/>
        <p:txBody>
          <a:bodyPr/>
          <a:lstStyle/>
          <a:p>
            <a:r>
              <a:rPr lang="en-US"/>
              <a:t>We Solicit Community Feedback</a:t>
            </a:r>
          </a:p>
        </p:txBody>
      </p:sp>
      <p:sp>
        <p:nvSpPr>
          <p:cNvPr id="3" name="Content Placeholder 2">
            <a:extLst>
              <a:ext uri="{FF2B5EF4-FFF2-40B4-BE49-F238E27FC236}">
                <a16:creationId xmlns:a16="http://schemas.microsoft.com/office/drawing/2014/main" id="{EA80FD28-A356-D6D6-3C04-44C997595E6A}"/>
              </a:ext>
            </a:extLst>
          </p:cNvPr>
          <p:cNvSpPr>
            <a:spLocks noGrp="1"/>
          </p:cNvSpPr>
          <p:nvPr>
            <p:ph idx="1"/>
          </p:nvPr>
        </p:nvSpPr>
        <p:spPr/>
        <p:txBody>
          <a:bodyPr vert="horz" lIns="91440" tIns="45720" rIns="91440" bIns="45720" rtlCol="0" anchor="t">
            <a:normAutofit fontScale="55000" lnSpcReduction="20000"/>
          </a:bodyPr>
          <a:lstStyle/>
          <a:p>
            <a:pPr marL="0" indent="0">
              <a:buNone/>
            </a:pPr>
            <a:r>
              <a:rPr lang="en-US"/>
              <a:t>Here is both what we are contracted for and items the community has asked us to prioritize:</a:t>
            </a:r>
          </a:p>
          <a:p>
            <a:r>
              <a:rPr lang="en-US"/>
              <a:t>Equity (Contract)</a:t>
            </a:r>
          </a:p>
          <a:p>
            <a:r>
              <a:rPr lang="en-US"/>
              <a:t>Employment (Contract)</a:t>
            </a:r>
          </a:p>
          <a:p>
            <a:r>
              <a:rPr lang="en-US"/>
              <a:t>Community Information and Advocacy (Contract)</a:t>
            </a:r>
          </a:p>
          <a:p>
            <a:r>
              <a:rPr lang="en-US"/>
              <a:t>Transitioning High School Students (Contract)</a:t>
            </a:r>
          </a:p>
          <a:p>
            <a:r>
              <a:rPr lang="en-US"/>
              <a:t>Recreation and Leisure (Contract through Community Inclusion)</a:t>
            </a:r>
          </a:p>
          <a:p>
            <a:r>
              <a:rPr lang="en-US"/>
              <a:t>Access to greater opportunity – whole life</a:t>
            </a:r>
          </a:p>
          <a:p>
            <a:r>
              <a:rPr lang="en-US"/>
              <a:t>Improved access to a livable wage (Contract)</a:t>
            </a:r>
          </a:p>
          <a:p>
            <a:r>
              <a:rPr lang="en-US"/>
              <a:t>Healthcare </a:t>
            </a:r>
          </a:p>
          <a:p>
            <a:r>
              <a:rPr lang="en-US"/>
              <a:t>Housing</a:t>
            </a:r>
          </a:p>
          <a:p>
            <a:r>
              <a:rPr lang="en-US"/>
              <a:t>Mental Health – Including long term impacts of COVID-19</a:t>
            </a:r>
          </a:p>
          <a:p>
            <a:r>
              <a:rPr lang="en-US"/>
              <a:t>Transportation</a:t>
            </a:r>
          </a:p>
          <a:p>
            <a:r>
              <a:rPr lang="en-US"/>
              <a:t>Aging – Planning for retirement</a:t>
            </a:r>
          </a:p>
          <a:p>
            <a:r>
              <a:rPr lang="en-US"/>
              <a:t>Better understanding and connection to services</a:t>
            </a:r>
          </a:p>
          <a:p>
            <a:r>
              <a:rPr lang="en-US"/>
              <a:t>Bundled services</a:t>
            </a:r>
          </a:p>
          <a:p>
            <a:pPr marL="0" indent="0">
              <a:buNone/>
            </a:pPr>
            <a:endParaRPr lang="en-US"/>
          </a:p>
          <a:p>
            <a:endParaRPr lang="en-US"/>
          </a:p>
        </p:txBody>
      </p:sp>
      <p:pic>
        <p:nvPicPr>
          <p:cNvPr id="5" name="Picture 4" descr="Hashtag and @ notification icons">
            <a:extLst>
              <a:ext uri="{FF2B5EF4-FFF2-40B4-BE49-F238E27FC236}">
                <a16:creationId xmlns:a16="http://schemas.microsoft.com/office/drawing/2014/main" id="{0E9F273A-4DFA-85C2-7DDF-4A09D7F8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184" y="2577974"/>
            <a:ext cx="4123772" cy="3063875"/>
          </a:xfrm>
          <a:prstGeom prst="rect">
            <a:avLst/>
          </a:prstGeom>
        </p:spPr>
      </p:pic>
    </p:spTree>
    <p:extLst>
      <p:ext uri="{BB962C8B-B14F-4D97-AF65-F5344CB8AC3E}">
        <p14:creationId xmlns:p14="http://schemas.microsoft.com/office/powerpoint/2010/main" val="214325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FEF4-C1B2-76D2-2704-D71772A9FEEC}"/>
              </a:ext>
            </a:extLst>
          </p:cNvPr>
          <p:cNvSpPr>
            <a:spLocks noGrp="1"/>
          </p:cNvSpPr>
          <p:nvPr>
            <p:ph type="title"/>
          </p:nvPr>
        </p:nvSpPr>
        <p:spPr/>
        <p:txBody>
          <a:bodyPr/>
          <a:lstStyle/>
          <a:p>
            <a:r>
              <a:rPr lang="en-US"/>
              <a:t>Ways to Provide Feedback:</a:t>
            </a:r>
          </a:p>
        </p:txBody>
      </p:sp>
      <p:sp>
        <p:nvSpPr>
          <p:cNvPr id="3" name="Content Placeholder 2">
            <a:extLst>
              <a:ext uri="{FF2B5EF4-FFF2-40B4-BE49-F238E27FC236}">
                <a16:creationId xmlns:a16="http://schemas.microsoft.com/office/drawing/2014/main" id="{D5D5A7B4-1D94-16B8-EDB7-B2CCA88E3A59}"/>
              </a:ext>
            </a:extLst>
          </p:cNvPr>
          <p:cNvSpPr>
            <a:spLocks noGrp="1"/>
          </p:cNvSpPr>
          <p:nvPr>
            <p:ph idx="1"/>
          </p:nvPr>
        </p:nvSpPr>
        <p:spPr>
          <a:xfrm>
            <a:off x="709942" y="1775896"/>
            <a:ext cx="10515600" cy="4351338"/>
          </a:xfrm>
        </p:spPr>
        <p:txBody>
          <a:bodyPr vert="horz" lIns="91440" tIns="45720" rIns="91440" bIns="45720" rtlCol="0" anchor="t">
            <a:normAutofit/>
          </a:bodyPr>
          <a:lstStyle/>
          <a:p>
            <a:r>
              <a:rPr lang="en-US" dirty="0"/>
              <a:t>We would love to come to your community meeting or even to provide information and get feedback.</a:t>
            </a:r>
          </a:p>
          <a:p>
            <a:r>
              <a:rPr lang="en-US" dirty="0"/>
              <a:t>Fill out our survey – Coming soon!</a:t>
            </a:r>
          </a:p>
          <a:p>
            <a:r>
              <a:rPr lang="en-US" dirty="0"/>
              <a:t>Comment by email, phone or a media that works for you.</a:t>
            </a:r>
          </a:p>
          <a:p>
            <a:endParaRPr lang="en-US"/>
          </a:p>
          <a:p>
            <a:pPr marL="0" indent="0">
              <a:buNone/>
            </a:pPr>
            <a:r>
              <a:rPr lang="en-US" dirty="0"/>
              <a:t>Thank-you!!!</a:t>
            </a:r>
          </a:p>
          <a:p>
            <a:pPr marL="0" indent="0">
              <a:buNone/>
            </a:pPr>
            <a:r>
              <a:rPr lang="en-US" dirty="0">
                <a:hlinkClick r:id="rId3"/>
              </a:rPr>
              <a:t>DD.Program@Clark.wa.gov</a:t>
            </a:r>
            <a:r>
              <a:rPr lang="en-US" dirty="0"/>
              <a:t> </a:t>
            </a:r>
          </a:p>
          <a:p>
            <a:pPr marL="0" indent="0">
              <a:buNone/>
            </a:pPr>
            <a:r>
              <a:rPr lang="en-US" dirty="0"/>
              <a:t>(564) 397-7826</a:t>
            </a:r>
          </a:p>
          <a:p>
            <a:pPr marL="0" indent="0">
              <a:buNone/>
            </a:pPr>
            <a:endParaRPr lang="en-US"/>
          </a:p>
        </p:txBody>
      </p:sp>
      <p:sp>
        <p:nvSpPr>
          <p:cNvPr id="5" name="TextBox 4">
            <a:extLst>
              <a:ext uri="{FF2B5EF4-FFF2-40B4-BE49-F238E27FC236}">
                <a16:creationId xmlns:a16="http://schemas.microsoft.com/office/drawing/2014/main" id="{3E3F4B06-A192-24A3-35D1-37A203116DA7}"/>
              </a:ext>
            </a:extLst>
          </p:cNvPr>
          <p:cNvSpPr txBox="1"/>
          <p:nvPr/>
        </p:nvSpPr>
        <p:spPr>
          <a:xfrm>
            <a:off x="838200" y="6031468"/>
            <a:ext cx="6097508" cy="646331"/>
          </a:xfrm>
          <a:prstGeom prst="rect">
            <a:avLst/>
          </a:prstGeom>
          <a:noFill/>
        </p:spPr>
        <p:txBody>
          <a:bodyPr wrap="square">
            <a:spAutoFit/>
          </a:bodyPr>
          <a:lstStyle/>
          <a:p>
            <a:pPr algn="l"/>
            <a:r>
              <a:rPr lang="en-US">
                <a:hlinkClick r:id="rId4"/>
              </a:rPr>
              <a:t>www.clark.wa.gov/community-services/developmental-disabilities</a:t>
            </a:r>
            <a:r>
              <a:rPr lang="en-US"/>
              <a:t>  </a:t>
            </a:r>
          </a:p>
        </p:txBody>
      </p:sp>
    </p:spTree>
    <p:extLst>
      <p:ext uri="{BB962C8B-B14F-4D97-AF65-F5344CB8AC3E}">
        <p14:creationId xmlns:p14="http://schemas.microsoft.com/office/powerpoint/2010/main" val="315136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C1BD-1B16-AE0B-37A7-6C6C4B0B156C}"/>
              </a:ext>
            </a:extLst>
          </p:cNvPr>
          <p:cNvSpPr>
            <a:spLocks noGrp="1"/>
          </p:cNvSpPr>
          <p:nvPr>
            <p:ph type="title"/>
          </p:nvPr>
        </p:nvSpPr>
        <p:spPr/>
        <p:txBody>
          <a:bodyPr/>
          <a:lstStyle/>
          <a:p>
            <a:r>
              <a:rPr lang="en-US"/>
              <a:t>We are a Part of Clark County Community Services</a:t>
            </a:r>
          </a:p>
        </p:txBody>
      </p:sp>
      <p:sp>
        <p:nvSpPr>
          <p:cNvPr id="3" name="Content Placeholder 2">
            <a:extLst>
              <a:ext uri="{FF2B5EF4-FFF2-40B4-BE49-F238E27FC236}">
                <a16:creationId xmlns:a16="http://schemas.microsoft.com/office/drawing/2014/main" id="{446420CA-8E71-B0A3-4A2B-2C27A255C7F9}"/>
              </a:ext>
            </a:extLst>
          </p:cNvPr>
          <p:cNvSpPr>
            <a:spLocks noGrp="1"/>
          </p:cNvSpPr>
          <p:nvPr>
            <p:ph idx="1"/>
          </p:nvPr>
        </p:nvSpPr>
        <p:spPr/>
        <p:txBody>
          <a:bodyPr>
            <a:normAutofit fontScale="55000" lnSpcReduction="20000"/>
          </a:bodyPr>
          <a:lstStyle/>
          <a:p>
            <a:pPr marL="0" indent="0">
              <a:buNone/>
            </a:pPr>
            <a:r>
              <a:rPr lang="en-US" sz="5000"/>
              <a:t>Community Services has adopted the following mission and vision</a:t>
            </a:r>
            <a:r>
              <a:rPr lang="en-US"/>
              <a:t>:</a:t>
            </a:r>
          </a:p>
          <a:p>
            <a:pPr marL="0" indent="0" algn="l">
              <a:buNone/>
            </a:pPr>
            <a:r>
              <a:rPr lang="en-US" b="0" i="0" u="sng">
                <a:solidFill>
                  <a:srgbClr val="212529"/>
                </a:solidFill>
                <a:effectLst/>
                <a:latin typeface="-apple-system"/>
              </a:rPr>
              <a:t>Mission</a:t>
            </a:r>
          </a:p>
          <a:p>
            <a:pPr algn="l"/>
            <a:r>
              <a:rPr lang="en-US" b="0" i="0">
                <a:solidFill>
                  <a:srgbClr val="212529"/>
                </a:solidFill>
                <a:effectLst/>
                <a:latin typeface="-apple-system"/>
              </a:rPr>
              <a:t>Clark County Community Services, through partnerships, supports all people in our community to increase their well-being and economic security.</a:t>
            </a:r>
          </a:p>
          <a:p>
            <a:pPr marL="0" indent="0" algn="l">
              <a:buNone/>
            </a:pPr>
            <a:r>
              <a:rPr lang="en-US" b="0" i="0" u="sng">
                <a:solidFill>
                  <a:srgbClr val="212529"/>
                </a:solidFill>
                <a:effectLst/>
                <a:latin typeface="-apple-system"/>
              </a:rPr>
              <a:t>Vision</a:t>
            </a:r>
          </a:p>
          <a:p>
            <a:pPr algn="l"/>
            <a:r>
              <a:rPr lang="en-US" b="0" i="0">
                <a:solidFill>
                  <a:srgbClr val="212529"/>
                </a:solidFill>
                <a:effectLst/>
                <a:latin typeface="-apple-system"/>
              </a:rPr>
              <a:t>We work to create a thriving community where people are valued and have the resources they need to flourish.</a:t>
            </a:r>
          </a:p>
          <a:p>
            <a:pPr marL="0" indent="0" algn="l">
              <a:buNone/>
            </a:pPr>
            <a:endParaRPr lang="en-US" b="0" i="0">
              <a:solidFill>
                <a:srgbClr val="212529"/>
              </a:solidFill>
              <a:effectLst/>
              <a:latin typeface="-apple-system"/>
            </a:endParaRPr>
          </a:p>
          <a:p>
            <a:pPr marL="0" indent="0" algn="l">
              <a:buNone/>
            </a:pPr>
            <a:r>
              <a:rPr lang="en-US" u="sng">
                <a:solidFill>
                  <a:srgbClr val="212529"/>
                </a:solidFill>
                <a:latin typeface="-apple-system"/>
              </a:rPr>
              <a:t>The Programs administrated by the Department include:</a:t>
            </a:r>
          </a:p>
          <a:p>
            <a:pPr algn="l"/>
            <a:r>
              <a:rPr lang="en-US">
                <a:solidFill>
                  <a:srgbClr val="212529"/>
                </a:solidFill>
                <a:latin typeface="-apple-system"/>
              </a:rPr>
              <a:t>Response to Homeless Crisis</a:t>
            </a:r>
          </a:p>
          <a:p>
            <a:pPr>
              <a:buFont typeface="Arial" panose="020B0604020202020204" pitchFamily="34" charset="0"/>
              <a:buChar char="•"/>
            </a:pPr>
            <a:r>
              <a:rPr lang="en-US">
                <a:effectLst/>
                <a:latin typeface="-apple-system"/>
              </a:rPr>
              <a:t>Behavioral Health</a:t>
            </a:r>
          </a:p>
          <a:p>
            <a:pPr>
              <a:buFont typeface="Arial" panose="020B0604020202020204" pitchFamily="34" charset="0"/>
              <a:buChar char="•"/>
            </a:pPr>
            <a:r>
              <a:rPr lang="en-US">
                <a:effectLst/>
                <a:latin typeface="-apple-system"/>
              </a:rPr>
              <a:t>Developmental Disabilities</a:t>
            </a:r>
          </a:p>
          <a:p>
            <a:pPr>
              <a:buFont typeface="Arial" panose="020B0604020202020204" pitchFamily="34" charset="0"/>
              <a:buChar char="•"/>
            </a:pPr>
            <a:r>
              <a:rPr lang="en-US">
                <a:effectLst/>
                <a:latin typeface="-apple-system"/>
              </a:rPr>
              <a:t>Veterans Assistance Fund</a:t>
            </a:r>
          </a:p>
          <a:p>
            <a:pPr>
              <a:buFont typeface="Arial" panose="020B0604020202020204" pitchFamily="34" charset="0"/>
              <a:buChar char="•"/>
            </a:pPr>
            <a:r>
              <a:rPr lang="en-US">
                <a:effectLst/>
                <a:latin typeface="-apple-system"/>
              </a:rPr>
              <a:t>Youth Programs</a:t>
            </a:r>
            <a:br>
              <a:rPr lang="en-US" b="0" i="0">
                <a:solidFill>
                  <a:srgbClr val="212529"/>
                </a:solidFill>
                <a:effectLst/>
                <a:latin typeface="-apple-system"/>
              </a:rPr>
            </a:br>
            <a:endParaRPr lang="en-US" b="0" i="0">
              <a:solidFill>
                <a:srgbClr val="212529"/>
              </a:solidFill>
              <a:effectLst/>
              <a:latin typeface="-apple-system"/>
            </a:endParaRPr>
          </a:p>
          <a:p>
            <a:endParaRPr lang="en-US"/>
          </a:p>
        </p:txBody>
      </p:sp>
      <p:pic>
        <p:nvPicPr>
          <p:cNvPr id="7" name="Picture 6" descr="Smiling students chatting in school corridor">
            <a:extLst>
              <a:ext uri="{FF2B5EF4-FFF2-40B4-BE49-F238E27FC236}">
                <a16:creationId xmlns:a16="http://schemas.microsoft.com/office/drawing/2014/main" id="{6921E5F1-2362-4F79-0DC5-FE136B2F1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586" y="4001294"/>
            <a:ext cx="5285508" cy="2562468"/>
          </a:xfrm>
          <a:prstGeom prst="rect">
            <a:avLst/>
          </a:prstGeom>
        </p:spPr>
      </p:pic>
    </p:spTree>
    <p:extLst>
      <p:ext uri="{BB962C8B-B14F-4D97-AF65-F5344CB8AC3E}">
        <p14:creationId xmlns:p14="http://schemas.microsoft.com/office/powerpoint/2010/main" val="216427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98742-75E8-CB3F-7029-BE57952D2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1C7D95-26C9-3F5D-92CB-AC3F60BB8353}"/>
              </a:ext>
            </a:extLst>
          </p:cNvPr>
          <p:cNvSpPr>
            <a:spLocks noGrp="1"/>
          </p:cNvSpPr>
          <p:nvPr>
            <p:ph type="title"/>
          </p:nvPr>
        </p:nvSpPr>
        <p:spPr>
          <a:xfrm>
            <a:off x="838200" y="365125"/>
            <a:ext cx="9129665" cy="1325563"/>
          </a:xfrm>
        </p:spPr>
        <p:txBody>
          <a:bodyPr/>
          <a:lstStyle/>
          <a:p>
            <a:r>
              <a:rPr lang="en-US"/>
              <a:t>Community Services</a:t>
            </a:r>
          </a:p>
        </p:txBody>
      </p:sp>
      <p:sp>
        <p:nvSpPr>
          <p:cNvPr id="3" name="Content Placeholder 2">
            <a:extLst>
              <a:ext uri="{FF2B5EF4-FFF2-40B4-BE49-F238E27FC236}">
                <a16:creationId xmlns:a16="http://schemas.microsoft.com/office/drawing/2014/main" id="{1E35AB4B-32F5-5793-9DE6-840CF519D0D0}"/>
              </a:ext>
            </a:extLst>
          </p:cNvPr>
          <p:cNvSpPr>
            <a:spLocks noGrp="1"/>
          </p:cNvSpPr>
          <p:nvPr>
            <p:ph idx="1"/>
          </p:nvPr>
        </p:nvSpPr>
        <p:spPr/>
        <p:txBody>
          <a:bodyPr>
            <a:normAutofit fontScale="62500" lnSpcReduction="20000"/>
          </a:bodyPr>
          <a:lstStyle/>
          <a:p>
            <a:pPr eaLnBrk="1" hangingPunct="1">
              <a:spcBef>
                <a:spcPct val="0"/>
              </a:spcBef>
              <a:buClrTx/>
              <a:buFontTx/>
              <a:buNone/>
              <a:defRPr/>
            </a:pPr>
            <a:r>
              <a:rPr lang="en-US" altLang="en-US" sz="2800" b="1">
                <a:latin typeface="+mn-lt"/>
              </a:rPr>
              <a:t>Equity Statement</a:t>
            </a:r>
          </a:p>
          <a:p>
            <a:pPr eaLnBrk="1" hangingPunct="1">
              <a:spcBef>
                <a:spcPct val="0"/>
              </a:spcBef>
              <a:buClrTx/>
              <a:buFontTx/>
              <a:buNone/>
              <a:defRPr/>
            </a:pPr>
            <a:endParaRPr lang="en-US" altLang="en-US" sz="2800" b="1">
              <a:latin typeface="+mn-lt"/>
            </a:endParaRPr>
          </a:p>
          <a:p>
            <a:pPr algn="just" eaLnBrk="1" hangingPunct="1">
              <a:lnSpc>
                <a:spcPct val="120000"/>
              </a:lnSpc>
              <a:spcBef>
                <a:spcPct val="0"/>
              </a:spcBef>
              <a:buClrTx/>
              <a:buFontTx/>
              <a:buNone/>
              <a:defRPr/>
            </a:pPr>
            <a:r>
              <a:rPr lang="en-US" altLang="en-US" sz="2800">
                <a:latin typeface="+mn-lt"/>
              </a:rPr>
              <a:t>	Clark County Community Services recognizes past and present injustice, and we work to heal it. We believe that everyone deserves to live a healthy and safe life. We have a moral obligation to support all members of our community who are underserved and underrepresented. </a:t>
            </a:r>
          </a:p>
          <a:p>
            <a:pPr algn="just" eaLnBrk="1" hangingPunct="1">
              <a:lnSpc>
                <a:spcPct val="120000"/>
              </a:lnSpc>
              <a:spcBef>
                <a:spcPct val="0"/>
              </a:spcBef>
              <a:buClrTx/>
              <a:buFontTx/>
              <a:buNone/>
              <a:defRPr/>
            </a:pPr>
            <a:endParaRPr lang="en-US" altLang="en-US" sz="2800">
              <a:latin typeface="+mn-lt"/>
            </a:endParaRPr>
          </a:p>
          <a:p>
            <a:pPr algn="just" eaLnBrk="1" hangingPunct="1">
              <a:lnSpc>
                <a:spcPct val="120000"/>
              </a:lnSpc>
              <a:spcBef>
                <a:spcPct val="0"/>
              </a:spcBef>
              <a:buClrTx/>
              <a:buFontTx/>
              <a:buNone/>
              <a:defRPr/>
            </a:pPr>
            <a:r>
              <a:rPr lang="en-US" altLang="en-US" sz="2800">
                <a:latin typeface="+mn-lt"/>
              </a:rPr>
              <a:t>	To achieve more equitable services, we must be inclusive and work in partnerships within our community. We use our commitment to equity to inform everything we do to address disparities. We actively listen to and center the voices of those who have been historically underrepresented in order to challenge structural and institutional racism and discrimination.  We honor and respect the experiences and perspectives of the people we serve. We look inward to challenge our own beliefs and barriers. We engage and support diverse communities so that they thrive. </a:t>
            </a:r>
          </a:p>
          <a:p>
            <a:pPr algn="just" eaLnBrk="1" hangingPunct="1">
              <a:lnSpc>
                <a:spcPct val="120000"/>
              </a:lnSpc>
              <a:spcBef>
                <a:spcPct val="0"/>
              </a:spcBef>
              <a:buClrTx/>
              <a:buFontTx/>
              <a:buNone/>
              <a:defRPr/>
            </a:pPr>
            <a:endParaRPr lang="en-US" altLang="en-US" sz="2800">
              <a:latin typeface="+mn-lt"/>
            </a:endParaRPr>
          </a:p>
          <a:p>
            <a:pPr algn="just" eaLnBrk="1" hangingPunct="1">
              <a:lnSpc>
                <a:spcPct val="120000"/>
              </a:lnSpc>
              <a:spcBef>
                <a:spcPct val="0"/>
              </a:spcBef>
              <a:buClrTx/>
              <a:buFontTx/>
              <a:buNone/>
              <a:defRPr/>
            </a:pPr>
            <a:r>
              <a:rPr lang="en-US" altLang="en-US" sz="2800">
                <a:latin typeface="+mn-lt"/>
              </a:rPr>
              <a:t>	We celebrate our community becoming more diverse and hold that our journey and success are intertwined with each other.</a:t>
            </a:r>
            <a:endParaRPr lang="en-US" altLang="en-US" sz="3200">
              <a:latin typeface="Arial" charset="0"/>
            </a:endParaRPr>
          </a:p>
          <a:p>
            <a:endParaRPr lang="en-US"/>
          </a:p>
        </p:txBody>
      </p:sp>
      <p:pic>
        <p:nvPicPr>
          <p:cNvPr id="5" name="Picture 4" descr="Friends laughing">
            <a:extLst>
              <a:ext uri="{FF2B5EF4-FFF2-40B4-BE49-F238E27FC236}">
                <a16:creationId xmlns:a16="http://schemas.microsoft.com/office/drawing/2014/main" id="{A7B65BE8-5B1D-FFDA-D56C-467158C74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720" y="488888"/>
            <a:ext cx="2958765" cy="1629624"/>
          </a:xfrm>
          <a:prstGeom prst="rect">
            <a:avLst/>
          </a:prstGeom>
        </p:spPr>
      </p:pic>
    </p:spTree>
    <p:extLst>
      <p:ext uri="{BB962C8B-B14F-4D97-AF65-F5344CB8AC3E}">
        <p14:creationId xmlns:p14="http://schemas.microsoft.com/office/powerpoint/2010/main" val="175074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1EDBF-E9DF-0E80-0D54-11DA4515AB4D}"/>
              </a:ext>
            </a:extLst>
          </p:cNvPr>
          <p:cNvSpPr>
            <a:spLocks noGrp="1"/>
          </p:cNvSpPr>
          <p:nvPr>
            <p:ph type="title"/>
          </p:nvPr>
        </p:nvSpPr>
        <p:spPr/>
        <p:txBody>
          <a:bodyPr>
            <a:normAutofit fontScale="90000"/>
          </a:bodyPr>
          <a:lstStyle/>
          <a:p>
            <a:br>
              <a:rPr lang="en-US"/>
            </a:br>
            <a:r>
              <a:rPr lang="en-US"/>
              <a:t>Developmental Disabilities -</a:t>
            </a:r>
            <a:br>
              <a:rPr lang="en-US"/>
            </a:br>
            <a:r>
              <a:rPr lang="en-US"/>
              <a:t>Our Mission and Vision</a:t>
            </a:r>
          </a:p>
        </p:txBody>
      </p:sp>
      <p:sp>
        <p:nvSpPr>
          <p:cNvPr id="3" name="Content Placeholder 2">
            <a:extLst>
              <a:ext uri="{FF2B5EF4-FFF2-40B4-BE49-F238E27FC236}">
                <a16:creationId xmlns:a16="http://schemas.microsoft.com/office/drawing/2014/main" id="{40ED6439-B906-F6FA-544A-E373C3E9DCC6}"/>
              </a:ext>
            </a:extLst>
          </p:cNvPr>
          <p:cNvSpPr>
            <a:spLocks noGrp="1"/>
          </p:cNvSpPr>
          <p:nvPr>
            <p:ph idx="1"/>
          </p:nvPr>
        </p:nvSpPr>
        <p:spPr/>
        <p:txBody>
          <a:bodyPr>
            <a:normAutofit/>
          </a:bodyPr>
          <a:lstStyle/>
          <a:p>
            <a:pPr algn="just" eaLnBrk="1" hangingPunct="1">
              <a:spcBef>
                <a:spcPct val="0"/>
              </a:spcBef>
              <a:buClrTx/>
              <a:buFontTx/>
              <a:buNone/>
              <a:defRPr/>
            </a:pPr>
            <a:endParaRPr lang="en-US" sz="2400" b="1"/>
          </a:p>
          <a:p>
            <a:pPr algn="just" eaLnBrk="1" hangingPunct="1">
              <a:spcBef>
                <a:spcPct val="0"/>
              </a:spcBef>
              <a:buClrTx/>
              <a:buFontTx/>
              <a:buNone/>
              <a:defRPr/>
            </a:pPr>
            <a:r>
              <a:rPr lang="en-US" sz="2400" b="1"/>
              <a:t>Mission:</a:t>
            </a:r>
          </a:p>
          <a:p>
            <a:pPr algn="just">
              <a:spcBef>
                <a:spcPct val="0"/>
              </a:spcBef>
              <a:defRPr/>
            </a:pPr>
            <a:r>
              <a:rPr lang="en-US" sz="2400"/>
              <a:t>Clark County will assist all people with Developmental Disabilities to achieve full, active and productive lives.</a:t>
            </a:r>
          </a:p>
          <a:p>
            <a:pPr algn="just" eaLnBrk="1" hangingPunct="1">
              <a:spcBef>
                <a:spcPct val="0"/>
              </a:spcBef>
              <a:buClrTx/>
              <a:buFontTx/>
              <a:buNone/>
              <a:defRPr/>
            </a:pPr>
            <a:endParaRPr lang="en-US" sz="2400"/>
          </a:p>
          <a:p>
            <a:pPr algn="just" eaLnBrk="1" hangingPunct="1">
              <a:spcBef>
                <a:spcPct val="0"/>
              </a:spcBef>
              <a:buClrTx/>
              <a:buFontTx/>
              <a:buNone/>
              <a:defRPr/>
            </a:pPr>
            <a:r>
              <a:rPr lang="en-US" sz="2400" b="1"/>
              <a:t>Vision:</a:t>
            </a:r>
          </a:p>
          <a:p>
            <a:pPr algn="just">
              <a:spcBef>
                <a:spcPct val="0"/>
              </a:spcBef>
              <a:defRPr/>
            </a:pPr>
            <a:r>
              <a:rPr lang="en-US" sz="2400"/>
              <a:t>People with Intellectual and Developmental Disabilities (IDD) are fully participating community members.  This will occur in a community where each person is recognized for their gifts and contributions, where all are seen, and differences related to race, ethnicity, gender, orientation, age, ability, history, religion and/or nationality are honored and celebrated as a strength of the community.</a:t>
            </a:r>
          </a:p>
        </p:txBody>
      </p:sp>
      <p:pic>
        <p:nvPicPr>
          <p:cNvPr id="5" name="Picture 4" descr="One orange paper boat leading a group of white paper boats">
            <a:extLst>
              <a:ext uri="{FF2B5EF4-FFF2-40B4-BE49-F238E27FC236}">
                <a16:creationId xmlns:a16="http://schemas.microsoft.com/office/drawing/2014/main" id="{1DAF2798-F126-A420-7D8F-4CFABC0B8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575" y="244255"/>
            <a:ext cx="3306154" cy="1581370"/>
          </a:xfrm>
          <a:prstGeom prst="rect">
            <a:avLst/>
          </a:prstGeom>
        </p:spPr>
      </p:pic>
    </p:spTree>
    <p:extLst>
      <p:ext uri="{BB962C8B-B14F-4D97-AF65-F5344CB8AC3E}">
        <p14:creationId xmlns:p14="http://schemas.microsoft.com/office/powerpoint/2010/main" val="3618345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21C7D-D88E-07F6-1A62-23548104213A}"/>
              </a:ext>
            </a:extLst>
          </p:cNvPr>
          <p:cNvSpPr>
            <a:spLocks noGrp="1"/>
          </p:cNvSpPr>
          <p:nvPr>
            <p:ph type="title"/>
          </p:nvPr>
        </p:nvSpPr>
        <p:spPr/>
        <p:txBody>
          <a:bodyPr/>
          <a:lstStyle/>
          <a:p>
            <a:r>
              <a:rPr lang="en-US"/>
              <a:t>Developmental Disabilities (DD)</a:t>
            </a:r>
          </a:p>
        </p:txBody>
      </p:sp>
      <p:sp>
        <p:nvSpPr>
          <p:cNvPr id="3" name="Content Placeholder 2">
            <a:extLst>
              <a:ext uri="{FF2B5EF4-FFF2-40B4-BE49-F238E27FC236}">
                <a16:creationId xmlns:a16="http://schemas.microsoft.com/office/drawing/2014/main" id="{5589E0A2-2D74-1FBE-565A-C91583860BCD}"/>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a:t>Washington State, through Counties, remains #1 in the country in Employment for people with developmental disabilities. We partner with:</a:t>
            </a:r>
          </a:p>
          <a:p>
            <a:r>
              <a:rPr lang="en-US"/>
              <a:t>Nonprofits</a:t>
            </a:r>
          </a:p>
          <a:p>
            <a:r>
              <a:rPr lang="en-US"/>
              <a:t>Community based organizations</a:t>
            </a:r>
          </a:p>
          <a:p>
            <a:r>
              <a:rPr lang="en-US"/>
              <a:t>Local governments</a:t>
            </a:r>
          </a:p>
          <a:p>
            <a:pPr marL="0" indent="0">
              <a:buNone/>
            </a:pPr>
            <a:endParaRPr lang="en-US"/>
          </a:p>
          <a:p>
            <a:pPr marL="0" indent="0">
              <a:buNone/>
            </a:pPr>
            <a:r>
              <a:rPr lang="en-US"/>
              <a:t>To serve people with Intellectual and Developmental Disabilities (IDD) and their families by providing:</a:t>
            </a:r>
          </a:p>
          <a:p>
            <a:r>
              <a:rPr lang="en-US"/>
              <a:t>Early supports for infants and toddlers</a:t>
            </a:r>
          </a:p>
          <a:p>
            <a:r>
              <a:rPr lang="en-US"/>
              <a:t>Supported Employment</a:t>
            </a:r>
          </a:p>
          <a:p>
            <a:r>
              <a:rPr lang="en-US"/>
              <a:t>Community Inclusion</a:t>
            </a:r>
          </a:p>
          <a:p>
            <a:r>
              <a:rPr lang="en-US"/>
              <a:t>Community Information and Education</a:t>
            </a:r>
          </a:p>
        </p:txBody>
      </p:sp>
      <p:pic>
        <p:nvPicPr>
          <p:cNvPr id="5" name="Picture 4" descr="Sharpened color pencil tips">
            <a:extLst>
              <a:ext uri="{FF2B5EF4-FFF2-40B4-BE49-F238E27FC236}">
                <a16:creationId xmlns:a16="http://schemas.microsoft.com/office/drawing/2014/main" id="{7FC80836-8747-40D6-24D5-D18C64658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272" y="365124"/>
            <a:ext cx="2558483" cy="1325563"/>
          </a:xfrm>
          <a:prstGeom prst="rect">
            <a:avLst/>
          </a:prstGeom>
        </p:spPr>
      </p:pic>
    </p:spTree>
    <p:extLst>
      <p:ext uri="{BB962C8B-B14F-4D97-AF65-F5344CB8AC3E}">
        <p14:creationId xmlns:p14="http://schemas.microsoft.com/office/powerpoint/2010/main" val="176240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A2F83-A645-841D-146D-CF471F11366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kern="1200">
                <a:solidFill>
                  <a:schemeClr val="tx1"/>
                </a:solidFill>
                <a:latin typeface="+mj-lt"/>
                <a:ea typeface="+mj-ea"/>
                <a:cs typeface="+mj-cs"/>
              </a:rPr>
              <a:t>Clark County Developmental Disabilities Advisory Board (DDAB)</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3">
            <a:extLst>
              <a:ext uri="{FF2B5EF4-FFF2-40B4-BE49-F238E27FC236}">
                <a16:creationId xmlns:a16="http://schemas.microsoft.com/office/drawing/2014/main" id="{E55AA323-052B-C396-CCD5-7659F1DADA9D}"/>
              </a:ext>
            </a:extLst>
          </p:cNvPr>
          <p:cNvPicPr>
            <a:picLocks noGrp="1" noChangeAspect="1"/>
          </p:cNvPicPr>
          <p:nvPr>
            <p:ph idx="1"/>
          </p:nvPr>
        </p:nvPicPr>
        <p:blipFill>
          <a:blip r:embed="rId3"/>
          <a:stretch>
            <a:fillRect/>
          </a:stretch>
        </p:blipFill>
        <p:spPr>
          <a:xfrm>
            <a:off x="5984376" y="186956"/>
            <a:ext cx="5057099" cy="6482926"/>
          </a:xfrm>
          <a:prstGeom prst="rect">
            <a:avLst/>
          </a:prstGeom>
        </p:spPr>
      </p:pic>
    </p:spTree>
    <p:extLst>
      <p:ext uri="{BB962C8B-B14F-4D97-AF65-F5344CB8AC3E}">
        <p14:creationId xmlns:p14="http://schemas.microsoft.com/office/powerpoint/2010/main" val="2476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9B96-4361-32FC-0A03-D9EFFE26EE84}"/>
              </a:ext>
            </a:extLst>
          </p:cNvPr>
          <p:cNvSpPr>
            <a:spLocks noGrp="1"/>
          </p:cNvSpPr>
          <p:nvPr>
            <p:ph type="title"/>
          </p:nvPr>
        </p:nvSpPr>
        <p:spPr/>
        <p:txBody>
          <a:bodyPr/>
          <a:lstStyle/>
          <a:p>
            <a:r>
              <a:rPr lang="en-US"/>
              <a:t>Developmental Disabilities Staff</a:t>
            </a:r>
          </a:p>
        </p:txBody>
      </p:sp>
      <p:sp>
        <p:nvSpPr>
          <p:cNvPr id="3" name="Content Placeholder 2">
            <a:extLst>
              <a:ext uri="{FF2B5EF4-FFF2-40B4-BE49-F238E27FC236}">
                <a16:creationId xmlns:a16="http://schemas.microsoft.com/office/drawing/2014/main" id="{BCFE1043-695C-3BEA-D7C8-FBC8A478B8FB}"/>
              </a:ext>
            </a:extLst>
          </p:cNvPr>
          <p:cNvSpPr>
            <a:spLocks noGrp="1"/>
          </p:cNvSpPr>
          <p:nvPr>
            <p:ph idx="1"/>
          </p:nvPr>
        </p:nvSpPr>
        <p:spPr/>
        <p:txBody>
          <a:bodyPr>
            <a:normAutofit fontScale="92500" lnSpcReduction="20000"/>
          </a:bodyPr>
          <a:lstStyle/>
          <a:p>
            <a:r>
              <a:rPr lang="en-US"/>
              <a:t>Program Manager (Trish Buescher)</a:t>
            </a:r>
          </a:p>
          <a:p>
            <a:r>
              <a:rPr lang="en-US"/>
              <a:t>2 Program Coordinators (Kristin Wade, Angela Gomez)</a:t>
            </a:r>
          </a:p>
          <a:p>
            <a:r>
              <a:rPr lang="en-US"/>
              <a:t>2 Office Assistants (Trudi Cumberbatch, Cheri Osterman)</a:t>
            </a:r>
          </a:p>
          <a:p>
            <a:r>
              <a:rPr lang="en-US"/>
              <a:t>1 Office Aide (Alex Koval)</a:t>
            </a:r>
          </a:p>
          <a:p>
            <a:endParaRPr lang="en-US"/>
          </a:p>
          <a:p>
            <a:r>
              <a:rPr lang="en-US"/>
              <a:t>Work together to oversee Early Supports for Infants and Toddlers, Supported Employment, Community Inclusion and Information and Education</a:t>
            </a:r>
          </a:p>
          <a:p>
            <a:endParaRPr lang="en-US"/>
          </a:p>
          <a:p>
            <a:r>
              <a:rPr lang="en-US"/>
              <a:t>Provides staff support and information to the Developmental Disabilities Advisory Board</a:t>
            </a:r>
          </a:p>
          <a:p>
            <a:endParaRPr lang="en-US"/>
          </a:p>
        </p:txBody>
      </p:sp>
      <p:pic>
        <p:nvPicPr>
          <p:cNvPr id="5" name="Picture 4" descr="Staff at a restaurant">
            <a:extLst>
              <a:ext uri="{FF2B5EF4-FFF2-40B4-BE49-F238E27FC236}">
                <a16:creationId xmlns:a16="http://schemas.microsoft.com/office/drawing/2014/main" id="{A248C8AF-6CB1-F84A-8280-87D17AFFA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716" y="230187"/>
            <a:ext cx="2788468" cy="2123713"/>
          </a:xfrm>
          <a:prstGeom prst="rect">
            <a:avLst/>
          </a:prstGeom>
        </p:spPr>
      </p:pic>
    </p:spTree>
    <p:extLst>
      <p:ext uri="{BB962C8B-B14F-4D97-AF65-F5344CB8AC3E}">
        <p14:creationId xmlns:p14="http://schemas.microsoft.com/office/powerpoint/2010/main" val="409729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CFEC0-A2A2-B1D7-3D83-4BB71DFE3E0E}"/>
              </a:ext>
            </a:extLst>
          </p:cNvPr>
          <p:cNvSpPr>
            <a:spLocks noGrp="1"/>
          </p:cNvSpPr>
          <p:nvPr>
            <p:ph type="title"/>
          </p:nvPr>
        </p:nvSpPr>
        <p:spPr/>
        <p:txBody>
          <a:bodyPr/>
          <a:lstStyle/>
          <a:p>
            <a:r>
              <a:rPr lang="en-US"/>
              <a:t>Organizations We Contract With…</a:t>
            </a:r>
          </a:p>
        </p:txBody>
      </p:sp>
      <p:sp>
        <p:nvSpPr>
          <p:cNvPr id="3" name="Content Placeholder 2">
            <a:extLst>
              <a:ext uri="{FF2B5EF4-FFF2-40B4-BE49-F238E27FC236}">
                <a16:creationId xmlns:a16="http://schemas.microsoft.com/office/drawing/2014/main" id="{CBAEDCBF-DF44-6196-C447-B0F264BDF13E}"/>
              </a:ext>
            </a:extLst>
          </p:cNvPr>
          <p:cNvSpPr>
            <a:spLocks noGrp="1"/>
          </p:cNvSpPr>
          <p:nvPr>
            <p:ph idx="1"/>
          </p:nvPr>
        </p:nvSpPr>
        <p:spPr/>
        <p:txBody>
          <a:bodyPr>
            <a:normAutofit fontScale="77500" lnSpcReduction="20000"/>
          </a:bodyPr>
          <a:lstStyle/>
          <a:p>
            <a:r>
              <a:rPr lang="en-US"/>
              <a:t>Ashby Family LEAD &amp; Engagement Services</a:t>
            </a:r>
          </a:p>
          <a:p>
            <a:r>
              <a:rPr lang="en-US"/>
              <a:t>Employers Overload</a:t>
            </a:r>
          </a:p>
          <a:p>
            <a:r>
              <a:rPr lang="en-US"/>
              <a:t>Goldman and Associates</a:t>
            </a:r>
          </a:p>
          <a:p>
            <a:r>
              <a:rPr lang="en-US"/>
              <a:t>Innovative Services NW</a:t>
            </a:r>
          </a:p>
          <a:p>
            <a:r>
              <a:rPr lang="en-US"/>
              <a:t>Keys to Advancement</a:t>
            </a:r>
          </a:p>
          <a:p>
            <a:r>
              <a:rPr lang="en-US"/>
              <a:t>Service Alternatives</a:t>
            </a:r>
          </a:p>
          <a:p>
            <a:r>
              <a:rPr lang="en-US"/>
              <a:t>Tangible Systems</a:t>
            </a:r>
          </a:p>
          <a:p>
            <a:r>
              <a:rPr lang="en-US"/>
              <a:t>Trillium Employment Services</a:t>
            </a:r>
          </a:p>
          <a:p>
            <a:r>
              <a:rPr lang="en-US"/>
              <a:t>iEmbrace</a:t>
            </a:r>
          </a:p>
          <a:p>
            <a:r>
              <a:rPr lang="en-US"/>
              <a:t>ESD #112</a:t>
            </a:r>
          </a:p>
          <a:p>
            <a:r>
              <a:rPr lang="en-US"/>
              <a:t>Peace NW</a:t>
            </a:r>
          </a:p>
          <a:p>
            <a:r>
              <a:rPr lang="en-US"/>
              <a:t>Washington Initiative for Supported Employment</a:t>
            </a:r>
          </a:p>
          <a:p>
            <a:endParaRPr lang="en-US"/>
          </a:p>
        </p:txBody>
      </p:sp>
      <p:pic>
        <p:nvPicPr>
          <p:cNvPr id="5" name="Picture 4" descr="Skydiving group at sunset">
            <a:extLst>
              <a:ext uri="{FF2B5EF4-FFF2-40B4-BE49-F238E27FC236}">
                <a16:creationId xmlns:a16="http://schemas.microsoft.com/office/drawing/2014/main" id="{85982EA4-90F1-DE36-5F23-EF2EF7A5B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955" y="2265629"/>
            <a:ext cx="4102144" cy="2326741"/>
          </a:xfrm>
          <a:prstGeom prst="rect">
            <a:avLst/>
          </a:prstGeom>
        </p:spPr>
      </p:pic>
    </p:spTree>
    <p:extLst>
      <p:ext uri="{BB962C8B-B14F-4D97-AF65-F5344CB8AC3E}">
        <p14:creationId xmlns:p14="http://schemas.microsoft.com/office/powerpoint/2010/main" val="3463408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4EE7-C06B-5B4C-7571-99C9C7654A35}"/>
              </a:ext>
            </a:extLst>
          </p:cNvPr>
          <p:cNvSpPr>
            <a:spLocks noGrp="1"/>
          </p:cNvSpPr>
          <p:nvPr>
            <p:ph type="title"/>
          </p:nvPr>
        </p:nvSpPr>
        <p:spPr/>
        <p:txBody>
          <a:bodyPr/>
          <a:lstStyle/>
          <a:p>
            <a:r>
              <a:rPr lang="en-US"/>
              <a:t>Plan Development Process</a:t>
            </a:r>
          </a:p>
        </p:txBody>
      </p:sp>
      <p:sp>
        <p:nvSpPr>
          <p:cNvPr id="3" name="Content Placeholder 2">
            <a:extLst>
              <a:ext uri="{FF2B5EF4-FFF2-40B4-BE49-F238E27FC236}">
                <a16:creationId xmlns:a16="http://schemas.microsoft.com/office/drawing/2014/main" id="{4EBD0D4D-BD82-E309-B7C1-86B9FF267F11}"/>
              </a:ext>
            </a:extLst>
          </p:cNvPr>
          <p:cNvSpPr>
            <a:spLocks noGrp="1"/>
          </p:cNvSpPr>
          <p:nvPr>
            <p:ph idx="1"/>
          </p:nvPr>
        </p:nvSpPr>
        <p:spPr/>
        <p:txBody>
          <a:bodyPr>
            <a:normAutofit/>
          </a:bodyPr>
          <a:lstStyle/>
          <a:p>
            <a:endParaRPr lang="en-US"/>
          </a:p>
          <a:p>
            <a:endParaRPr lang="en-US"/>
          </a:p>
          <a:p>
            <a:endParaRPr lang="en-US"/>
          </a:p>
        </p:txBody>
      </p:sp>
      <p:pic>
        <p:nvPicPr>
          <p:cNvPr id="4" name="Picture 3">
            <a:extLst>
              <a:ext uri="{FF2B5EF4-FFF2-40B4-BE49-F238E27FC236}">
                <a16:creationId xmlns:a16="http://schemas.microsoft.com/office/drawing/2014/main" id="{DAC63F97-AFEF-7091-9E60-02F6DD5AD90A}"/>
              </a:ext>
            </a:extLst>
          </p:cNvPr>
          <p:cNvPicPr>
            <a:picLocks noChangeAspect="1"/>
          </p:cNvPicPr>
          <p:nvPr/>
        </p:nvPicPr>
        <p:blipFill>
          <a:blip r:embed="rId3"/>
          <a:stretch>
            <a:fillRect/>
          </a:stretch>
        </p:blipFill>
        <p:spPr>
          <a:xfrm>
            <a:off x="3128963" y="1255320"/>
            <a:ext cx="4865296" cy="5604164"/>
          </a:xfrm>
          <a:prstGeom prst="rect">
            <a:avLst/>
          </a:prstGeom>
        </p:spPr>
      </p:pic>
    </p:spTree>
    <p:extLst>
      <p:ext uri="{BB962C8B-B14F-4D97-AF65-F5344CB8AC3E}">
        <p14:creationId xmlns:p14="http://schemas.microsoft.com/office/powerpoint/2010/main" val="2603898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5C5DC78E92A440BCCCE6FC647F0DC8" ma:contentTypeVersion="3" ma:contentTypeDescription="Create a new document." ma:contentTypeScope="" ma:versionID="d096e7d6655f54706a6b197f9ba144c5">
  <xsd:schema xmlns:xsd="http://www.w3.org/2001/XMLSchema" xmlns:xs="http://www.w3.org/2001/XMLSchema" xmlns:p="http://schemas.microsoft.com/office/2006/metadata/properties" xmlns:ns2="5cb0afb3-3195-4a3d-8f8b-9eceee8b1dd6" targetNamespace="http://schemas.microsoft.com/office/2006/metadata/properties" ma:root="true" ma:fieldsID="cb3e076c340855832890b4c16e974a67" ns2:_="">
    <xsd:import namespace="5cb0afb3-3195-4a3d-8f8b-9eceee8b1dd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b0afb3-3195-4a3d-8f8b-9eceee8b1d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A59F4A-EEB1-4B9C-9BEB-7A1116784B5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5373261-C618-4DD2-B8E8-9A27B19FC282}">
  <ds:schemaRefs>
    <ds:schemaRef ds:uri="http://schemas.microsoft.com/sharepoint/v3/contenttype/forms"/>
  </ds:schemaRefs>
</ds:datastoreItem>
</file>

<file path=customXml/itemProps3.xml><?xml version="1.0" encoding="utf-8"?>
<ds:datastoreItem xmlns:ds="http://schemas.openxmlformats.org/officeDocument/2006/customXml" ds:itemID="{A4119B21-F157-485B-A6C1-65049BF2DF70}">
  <ds:schemaRefs>
    <ds:schemaRef ds:uri="5cb0afb3-3195-4a3d-8f8b-9eceee8b1d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1218</Words>
  <Application>Microsoft Office PowerPoint</Application>
  <PresentationFormat>Widescreen</PresentationFormat>
  <Paragraphs>125</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-apple-system</vt:lpstr>
      <vt:lpstr>Aptos</vt:lpstr>
      <vt:lpstr>Aptos Display</vt:lpstr>
      <vt:lpstr>Arial</vt:lpstr>
      <vt:lpstr>Calibri</vt:lpstr>
      <vt:lpstr>Office Theme</vt:lpstr>
      <vt:lpstr>Clark County Developmental  Disabilities</vt:lpstr>
      <vt:lpstr>We are a Part of Clark County Community Services</vt:lpstr>
      <vt:lpstr>Community Services</vt:lpstr>
      <vt:lpstr> Developmental Disabilities - Our Mission and Vision</vt:lpstr>
      <vt:lpstr>Developmental Disabilities (DD)</vt:lpstr>
      <vt:lpstr>Clark County Developmental Disabilities Advisory Board (DDAB)</vt:lpstr>
      <vt:lpstr>Developmental Disabilities Staff</vt:lpstr>
      <vt:lpstr>Organizations We Contract With…</vt:lpstr>
      <vt:lpstr>Plan Development Process</vt:lpstr>
      <vt:lpstr>We Solicit Community Feedback</vt:lpstr>
      <vt:lpstr>Ways to Provide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Lund</dc:creator>
  <cp:lastModifiedBy>Cheri Osterman</cp:lastModifiedBy>
  <cp:revision>86</cp:revision>
  <cp:lastPrinted>2025-02-23T00:29:15Z</cp:lastPrinted>
  <dcterms:created xsi:type="dcterms:W3CDTF">2025-02-19T00:00:23Z</dcterms:created>
  <dcterms:modified xsi:type="dcterms:W3CDTF">2025-05-12T18:15:57Z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0x010100075C5DC78E92A440BCCCE6FC647F0DC8</vt:lpwstr>
  </property>
</Properties>
</file>