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988" r:id="rId1"/>
    <p:sldMasterId id="2147483995" r:id="rId2"/>
    <p:sldMasterId id="2147484000" r:id="rId3"/>
    <p:sldMasterId id="2147484010" r:id="rId4"/>
    <p:sldMasterId id="2147484029" r:id="rId5"/>
    <p:sldMasterId id="2147484044" r:id="rId6"/>
    <p:sldMasterId id="2147484059" r:id="rId7"/>
  </p:sldMasterIdLst>
  <p:notesMasterIdLst>
    <p:notesMasterId r:id="rId24"/>
  </p:notesMasterIdLst>
  <p:handoutMasterIdLst>
    <p:handoutMasterId r:id="rId25"/>
  </p:handoutMasterIdLst>
  <p:sldIdLst>
    <p:sldId id="282" r:id="rId8"/>
    <p:sldId id="283" r:id="rId9"/>
    <p:sldId id="304" r:id="rId10"/>
    <p:sldId id="292" r:id="rId11"/>
    <p:sldId id="315" r:id="rId12"/>
    <p:sldId id="256" r:id="rId13"/>
    <p:sldId id="260" r:id="rId14"/>
    <p:sldId id="265" r:id="rId15"/>
    <p:sldId id="266" r:id="rId16"/>
    <p:sldId id="271" r:id="rId17"/>
    <p:sldId id="268" r:id="rId18"/>
    <p:sldId id="269" r:id="rId19"/>
    <p:sldId id="270" r:id="rId20"/>
    <p:sldId id="314" r:id="rId21"/>
    <p:sldId id="288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2" userDrawn="1">
          <p15:clr>
            <a:srgbClr val="A4A3A4"/>
          </p15:clr>
        </p15:guide>
        <p15:guide id="2" pos="53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C62580-296D-1BFD-6E8E-318AC8874CDA}" name="Wentross, Jacoba L. (they/them/theirs)" initials="WJL(" userId="S::Jacoba.Wentross@va.gov::ece7c6e1-0b0b-472b-8b61-7e204c07cf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ED7D31"/>
    <a:srgbClr val="EDCB8F"/>
    <a:srgbClr val="DFA333"/>
    <a:srgbClr val="005A5B"/>
    <a:srgbClr val="D8872A"/>
    <a:srgbClr val="FFFFFF"/>
    <a:srgbClr val="BCC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11" autoAdjust="0"/>
  </p:normalViewPr>
  <p:slideViewPr>
    <p:cSldViewPr snapToGrid="0" snapToObjects="1">
      <p:cViewPr varScale="1">
        <p:scale>
          <a:sx n="72" d="100"/>
          <a:sy n="72" d="100"/>
        </p:scale>
        <p:origin x="1790" y="67"/>
      </p:cViewPr>
      <p:guideLst>
        <p:guide orient="horz" pos="4152"/>
        <p:guide pos="53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9D85E-939B-F44F-A06B-8ADEE0F99366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D8527-D853-AA43-922D-46269FE724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63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D7CEB-8877-C748-AC58-FC405D8BA0F4}" type="datetimeFigureOut">
              <a:rPr lang="en-US" smtClean="0"/>
              <a:t>5/8/2025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BD1CD-C9A7-3343-AB3F-0F32B4D81F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5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www.dva.wa.gov%2Fabout-wdva%2Flaws-legislation%2Flegislative-updates&amp;data=05%7C02%7CAbby.Molloy%40clark.wa.gov%7C310458d50fe840e1feb808dd2d646f28%7C389c6904b0734843a92d4a72a350cf02%7C1%7C0%7C638716631581841100%7CUnknown%7CTWFpbGZsb3d8eyJFbXB0eU1hcGkiOnRydWUsIlYiOiIwLjAuMDAwMCIsIlAiOiJXaW4zMiIsIkFOIjoiTWFpbCIsIldUIjoyfQ%3D%3D%7C0%7C%7C%7C&amp;sdata=FvR%2BwSxEVEUQPgwsCUyokLnz%2F4l1xb%2F%2Ffv0lgb9Wq8M%3D&amp;reserved=0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BD1CD-C9A7-3343-AB3F-0F32B4D81F2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0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BD1CD-C9A7-3343-AB3F-0F32B4D81F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69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information is all pulled from the VAB handbook and state advisory board handbook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BD1CD-C9A7-3343-AB3F-0F32B4D81F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2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December fund balance will be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BD1CD-C9A7-3343-AB3F-0F32B4D81F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3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BD1CD-C9A7-3343-AB3F-0F32B4D81F2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03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/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WDVA - Legislative Updates</a:t>
            </a:r>
          </a:p>
          <a:p>
            <a:pPr marL="0" marR="0"/>
            <a:r>
              <a:rPr lang="en-US" sz="1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cc02.safelinks.protection.outlook.com/?url=https%3A%2F%2Fwww.dva.wa.gov%2Fabout-wdva%2Flaws-legislation%2Flegislative-updates&amp;data=05%7C02%7CAbby.Molloy%40clark.wa.gov%7C310458d50fe840e1feb808dd2d646f28%7C389c6904b0734843a92d4a72a350cf02%7C1%7C0%7C638716631581841100%7CUnknown%7CTWFpbGZsb3d8eyJFbXB0eU1hcGkiOnRydWUsIlYiOiIwLjAuMDAwMCIsIlAiOiJXaW4zMiIsIkFOIjoiTWFpbCIsIldUIjoyfQ%3D%3D%7C0%7C%7C%7C&amp;sdata=FvR%2BwSxEVEUQPgwsCUyokLnz%2F4l1xb%2F%2Ffv0lgb9Wq8M%3D&amp;reserved=0</a:t>
            </a:r>
            <a:endParaRPr lang="en-US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/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/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Governor's Veterans Affairs Advisory Committee.  Will be holding a town hall meeting.  On February 5, 2024.  From 10:00 AM - 12:30 PM.  Location will be in Kelso or Longview.  Meeting site pending.</a:t>
            </a:r>
          </a:p>
          <a:p>
            <a:pPr marL="0" marR="0"/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/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Bob Knight's retired US Army Officer.  And past President of Clark College.  We be having a public memorial service is on Monday Jan 13 at</a:t>
            </a:r>
          </a:p>
          <a:p>
            <a:pPr marL="0" marR="0"/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11:00 AM, AC MARRIOTT on the Waterfront. Entire first floor is dedicated to the service.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BD1CD-C9A7-3343-AB3F-0F32B4D81F2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9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15710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75157"/>
            <a:ext cx="6858000" cy="48182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946525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000" y="3279465"/>
            <a:ext cx="685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420914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679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with 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1100033"/>
            <a:ext cx="3516730" cy="4703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/>
          </p:nvPr>
        </p:nvSpPr>
        <p:spPr>
          <a:xfrm>
            <a:off x="4530749" y="1363802"/>
            <a:ext cx="3891357" cy="4025667"/>
          </a:xfrm>
        </p:spPr>
        <p:txBody>
          <a:bodyPr anchor="ctr"/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8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5352254"/>
            <a:ext cx="7700210" cy="5087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 hasCustomPrompt="1"/>
          </p:nvPr>
        </p:nvSpPr>
        <p:spPr>
          <a:xfrm>
            <a:off x="721896" y="1132146"/>
            <a:ext cx="7700210" cy="4049454"/>
          </a:xfrm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Click icon to create a chart/graph 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80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5244887"/>
            <a:ext cx="3689643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22507" y="5244887"/>
            <a:ext cx="3707814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21895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80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-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1127534"/>
            <a:ext cx="3689643" cy="4693164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27534"/>
            <a:ext cx="3690780" cy="469316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10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7" y="1237535"/>
            <a:ext cx="5169242" cy="449467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029541" y="1243753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029541" y="2787417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029541" y="4331082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14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665503"/>
            <a:ext cx="6858000" cy="215710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9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31898" y="3687731"/>
            <a:ext cx="7539533" cy="659493"/>
          </a:xfrm>
        </p:spPr>
        <p:txBody>
          <a:bodyPr anchor="b">
            <a:normAutofit/>
          </a:bodyPr>
          <a:lstStyle>
            <a:lvl1pPr marL="0" indent="0" algn="r">
              <a:buNone/>
              <a:defRPr sz="1350">
                <a:latin typeface="Garamond" charset="0"/>
                <a:ea typeface="Garamond" charset="0"/>
                <a:cs typeface="Garamond" charset="0"/>
              </a:defRPr>
            </a:lvl1pPr>
          </a:lstStyle>
          <a:p>
            <a:pPr lvl="0"/>
            <a:r>
              <a:rPr lang="en-US" dirty="0"/>
              <a:t>-Author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31898" y="693739"/>
            <a:ext cx="7538991" cy="2860734"/>
          </a:xfrm>
        </p:spPr>
        <p:txBody>
          <a:bodyPr anchor="b">
            <a:normAutofit/>
          </a:bodyPr>
          <a:lstStyle>
            <a:lvl1pPr marL="0" indent="0">
              <a:buNone/>
              <a:defRPr sz="2700" b="0" i="1">
                <a:latin typeface="Garamond" charset="0"/>
                <a:ea typeface="Garamond" charset="0"/>
                <a:cs typeface="Garamond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“Quote”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37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665505"/>
            <a:ext cx="6858000" cy="1531459"/>
          </a:xfrm>
          <a:prstGeom prst="rect">
            <a:avLst/>
          </a:prstGeom>
        </p:spPr>
        <p:txBody>
          <a:bodyPr anchor="b"/>
          <a:lstStyle>
            <a:lvl1pPr algn="l">
              <a:defRPr sz="4500" baseline="0"/>
            </a:lvl1pPr>
          </a:lstStyle>
          <a:p>
            <a:r>
              <a:rPr lang="en-US" dirty="0"/>
              <a:t>Final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1" y="3262032"/>
            <a:ext cx="6876261" cy="756271"/>
          </a:xfrm>
        </p:spPr>
        <p:txBody>
          <a:bodyPr anchor="b">
            <a:normAutofit/>
          </a:bodyPr>
          <a:lstStyle>
            <a:lvl1pPr marL="0" indent="0">
              <a:buNone/>
              <a:defRPr sz="27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1" y="4018305"/>
            <a:ext cx="6876261" cy="1478165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Additional info</a:t>
            </a:r>
          </a:p>
        </p:txBody>
      </p:sp>
    </p:spTree>
    <p:extLst>
      <p:ext uri="{BB962C8B-B14F-4D97-AF65-F5344CB8AC3E}">
        <p14:creationId xmlns:p14="http://schemas.microsoft.com/office/powerpoint/2010/main" val="1636122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1895" y="365126"/>
            <a:ext cx="7700211" cy="673029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202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ing, short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21895" y="365126"/>
            <a:ext cx="7700211" cy="673029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21895" y="1038154"/>
            <a:ext cx="4532468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60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6"/>
            <a:ext cx="7700210" cy="473918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2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60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lide, 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aseline="0">
                <a:latin typeface="Arial" charset="0"/>
                <a:ea typeface="Arial" charset="0"/>
                <a:cs typeface="Arial" charset="0"/>
                <a:sym typeface="Wingdings"/>
              </a:defRPr>
            </a:lvl1pPr>
          </a:lstStyle>
          <a:p>
            <a:r>
              <a:rPr lang="en-US" dirty="0"/>
              <a:t>To place background image, click icon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74107" y="5981332"/>
            <a:ext cx="676656" cy="6126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wrap="none"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full image,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aseline="0">
                <a:latin typeface="Arial" charset="0"/>
                <a:ea typeface="Arial" charset="0"/>
                <a:cs typeface="Arial" charset="0"/>
                <a:sym typeface="Wingdings"/>
              </a:defRPr>
            </a:lvl1pPr>
          </a:lstStyle>
          <a:p>
            <a:r>
              <a:rPr lang="en-US" dirty="0"/>
              <a:t>To place background image, click icon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594827"/>
            <a:ext cx="7694455" cy="476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572203"/>
            <a:ext cx="7694455" cy="107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74107" y="5981332"/>
            <a:ext cx="676656" cy="6126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wrap="none"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anchor="ctr"/>
          <a:lstStyle>
            <a:lvl1pPr algn="r">
              <a:defRPr sz="9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anchor="ctr"/>
          <a:lstStyle>
            <a:lvl1pPr algn="r">
              <a:defRPr sz="9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59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full image,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aseline="0">
                <a:latin typeface="Arial" charset="0"/>
                <a:ea typeface="Arial" charset="0"/>
                <a:cs typeface="Arial" charset="0"/>
                <a:sym typeface="Wingdings"/>
              </a:defRPr>
            </a:lvl1pPr>
          </a:lstStyle>
          <a:p>
            <a:r>
              <a:rPr lang="en-US" dirty="0"/>
              <a:t>To place background image, click icon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594827"/>
            <a:ext cx="7694455" cy="476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572203"/>
            <a:ext cx="7694455" cy="107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>
                <a:solidFill>
                  <a:srgbClr val="005A5B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74107" y="5981332"/>
            <a:ext cx="676656" cy="6126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wrap="none"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0" y="6254496"/>
            <a:ext cx="9141714" cy="60350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anchor="ctr"/>
          <a:lstStyle>
            <a:lvl1pPr algn="r">
              <a:defRPr sz="9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anchor="ctr"/>
          <a:lstStyle>
            <a:lvl1pPr algn="r">
              <a:defRPr sz="900" b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5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15710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75157"/>
            <a:ext cx="6858000" cy="48182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946525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000" y="3279465"/>
            <a:ext cx="685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420914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84383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6"/>
            <a:ext cx="7700210" cy="473918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2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73" y="5318791"/>
            <a:ext cx="7699046" cy="606090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21896" y="1182536"/>
            <a:ext cx="7700210" cy="399187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To insert image here, click icon 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05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 hasCustomPrompt="1"/>
          </p:nvPr>
        </p:nvSpPr>
        <p:spPr>
          <a:xfrm>
            <a:off x="721896" y="1155032"/>
            <a:ext cx="7690684" cy="4734491"/>
          </a:xfrm>
        </p:spPr>
        <p:txBody>
          <a:bodyPr anchor="ctr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r>
              <a:rPr lang="en-US" dirty="0"/>
              <a:t>Click icon to create table 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448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721896" y="1182532"/>
            <a:ext cx="7700210" cy="3650725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ym typeface="Wingdings"/>
              </a:defRPr>
            </a:lvl1pPr>
          </a:lstStyle>
          <a:p>
            <a:endParaRPr lang="en-US" dirty="0"/>
          </a:p>
          <a:p>
            <a:r>
              <a:rPr lang="en-US" dirty="0"/>
              <a:t>Click icon to create table 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1896" y="5012014"/>
            <a:ext cx="7690684" cy="8775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14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721895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 spc="0" baseline="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75717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6029539" y="1230651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9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73" y="5318791"/>
            <a:ext cx="7699046" cy="606090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21896" y="1182536"/>
            <a:ext cx="7700210" cy="399187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To insert image here, click icon 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33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-1 text,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10572" y="1230660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5964394" y="1230652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21896" y="1230651"/>
            <a:ext cx="2351505" cy="46101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93645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7"/>
            <a:ext cx="7700210" cy="472934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954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6" y="1127527"/>
            <a:ext cx="3687530" cy="4722664"/>
          </a:xfrm>
        </p:spPr>
        <p:txBody>
          <a:bodyPr/>
          <a:lstStyle>
            <a:lvl1pPr marL="214313" indent="-214313">
              <a:lnSpc>
                <a:spcPct val="100000"/>
              </a:lnSpc>
              <a:buFont typeface="Arial" charset="0"/>
              <a:buChar char="•"/>
              <a:defRPr baseline="0"/>
            </a:lvl1pPr>
            <a:lvl2pPr marL="257162" indent="0">
              <a:buFont typeface="Arial" charset="0"/>
              <a:buNone/>
              <a:defRPr/>
            </a:lvl2pPr>
            <a:lvl3pPr marL="514324" indent="0">
              <a:buFont typeface="Arial" charset="0"/>
              <a:buNone/>
              <a:defRPr/>
            </a:lvl3pPr>
            <a:lvl4pPr marL="771486" indent="0">
              <a:buFont typeface="Arial" charset="0"/>
              <a:buNone/>
              <a:defRPr/>
            </a:lvl4pPr>
            <a:lvl5pPr marL="1028649" indent="0">
              <a:buFont typeface="Arial" charset="0"/>
              <a:buNone/>
              <a:defRPr/>
            </a:lvl5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34576" y="1127531"/>
            <a:ext cx="3687530" cy="4722663"/>
          </a:xfrm>
        </p:spPr>
        <p:txBody>
          <a:bodyPr/>
          <a:lstStyle>
            <a:lvl1pPr marL="214313" indent="-214313">
              <a:buFont typeface="Arial" charset="0"/>
              <a:buChar char="•"/>
              <a:defRPr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  <a:p>
            <a:pPr lvl="0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589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with 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1100033"/>
            <a:ext cx="3516730" cy="4703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/>
          </p:nvPr>
        </p:nvSpPr>
        <p:spPr>
          <a:xfrm>
            <a:off x="4530749" y="1363802"/>
            <a:ext cx="3891357" cy="4025667"/>
          </a:xfrm>
        </p:spPr>
        <p:txBody>
          <a:bodyPr anchor="ctr"/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14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5352254"/>
            <a:ext cx="7700210" cy="5087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 hasCustomPrompt="1"/>
          </p:nvPr>
        </p:nvSpPr>
        <p:spPr>
          <a:xfrm>
            <a:off x="721896" y="1132146"/>
            <a:ext cx="7700210" cy="4049454"/>
          </a:xfrm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Click icon to create a chart/graph 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89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5244887"/>
            <a:ext cx="3689643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22507" y="5244887"/>
            <a:ext cx="3707814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21895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9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-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1127534"/>
            <a:ext cx="3689643" cy="4693164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27534"/>
            <a:ext cx="3690780" cy="469316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95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7" y="1237535"/>
            <a:ext cx="5169242" cy="449467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029541" y="1243753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029541" y="2787417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029541" y="4331082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33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157102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75157"/>
            <a:ext cx="6858000" cy="48182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3946525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Presenter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000" y="3279465"/>
            <a:ext cx="6858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420914"/>
            <a:ext cx="6858000" cy="384843"/>
          </a:xfrm>
        </p:spPr>
        <p:txBody>
          <a:bodyPr anchor="b"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720520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6"/>
            <a:ext cx="7700210" cy="473918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 hasCustomPrompt="1"/>
          </p:nvPr>
        </p:nvSpPr>
        <p:spPr>
          <a:xfrm>
            <a:off x="721896" y="1155032"/>
            <a:ext cx="7690684" cy="4734491"/>
          </a:xfrm>
        </p:spPr>
        <p:txBody>
          <a:bodyPr anchor="ctr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r>
              <a:rPr lang="en-US" dirty="0"/>
              <a:t>Click icon to create table 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92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73" y="5318791"/>
            <a:ext cx="7699046" cy="606090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721896" y="1182536"/>
            <a:ext cx="7700210" cy="399187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To insert image here, click icon 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60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 hasCustomPrompt="1"/>
          </p:nvPr>
        </p:nvSpPr>
        <p:spPr>
          <a:xfrm>
            <a:off x="721896" y="1155032"/>
            <a:ext cx="7690684" cy="4734491"/>
          </a:xfrm>
        </p:spPr>
        <p:txBody>
          <a:bodyPr anchor="ctr"/>
          <a:lstStyle>
            <a:lvl1pPr marL="0" indent="0">
              <a:buNone/>
              <a:defRPr baseline="0">
                <a:sym typeface="Wingdings"/>
              </a:defRPr>
            </a:lvl1pPr>
          </a:lstStyle>
          <a:p>
            <a:r>
              <a:rPr lang="en-US" dirty="0"/>
              <a:t>Click icon to create table 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96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721896" y="1182532"/>
            <a:ext cx="7700210" cy="3650725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ym typeface="Wingdings"/>
              </a:defRPr>
            </a:lvl1pPr>
          </a:lstStyle>
          <a:p>
            <a:endParaRPr lang="en-US" dirty="0"/>
          </a:p>
          <a:p>
            <a:r>
              <a:rPr lang="en-US" dirty="0"/>
              <a:t>Click icon to create table 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1896" y="5012014"/>
            <a:ext cx="7690684" cy="8775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25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721895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 spc="0" baseline="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75717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6029539" y="1230651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746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-1 text,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10572" y="1230660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5964394" y="1230652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21896" y="1230651"/>
            <a:ext cx="2351505" cy="46101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43554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7"/>
            <a:ext cx="7700210" cy="472934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046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6" y="1127527"/>
            <a:ext cx="3687530" cy="4722664"/>
          </a:xfrm>
        </p:spPr>
        <p:txBody>
          <a:bodyPr/>
          <a:lstStyle>
            <a:lvl1pPr marL="214313" indent="-214313">
              <a:lnSpc>
                <a:spcPct val="100000"/>
              </a:lnSpc>
              <a:buFont typeface="Arial" charset="0"/>
              <a:buChar char="•"/>
              <a:defRPr baseline="0"/>
            </a:lvl1pPr>
            <a:lvl2pPr marL="257162" indent="0">
              <a:buFont typeface="Arial" charset="0"/>
              <a:buNone/>
              <a:defRPr/>
            </a:lvl2pPr>
            <a:lvl3pPr marL="514324" indent="0">
              <a:buFont typeface="Arial" charset="0"/>
              <a:buNone/>
              <a:defRPr/>
            </a:lvl3pPr>
            <a:lvl4pPr marL="771486" indent="0">
              <a:buFont typeface="Arial" charset="0"/>
              <a:buNone/>
              <a:defRPr/>
            </a:lvl4pPr>
            <a:lvl5pPr marL="1028649" indent="0">
              <a:buFont typeface="Arial" charset="0"/>
              <a:buNone/>
              <a:defRPr/>
            </a:lvl5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34576" y="1127531"/>
            <a:ext cx="3687530" cy="4722663"/>
          </a:xfrm>
        </p:spPr>
        <p:txBody>
          <a:bodyPr/>
          <a:lstStyle>
            <a:lvl1pPr marL="214313" indent="-214313">
              <a:buFont typeface="Arial" charset="0"/>
              <a:buChar char="•"/>
              <a:defRPr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  <a:p>
            <a:pPr lvl="0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81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 with 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1100033"/>
            <a:ext cx="3516730" cy="4703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/>
          </p:nvPr>
        </p:nvSpPr>
        <p:spPr>
          <a:xfrm>
            <a:off x="4530749" y="1363802"/>
            <a:ext cx="3891357" cy="4025667"/>
          </a:xfrm>
        </p:spPr>
        <p:txBody>
          <a:bodyPr anchor="ctr"/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37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sz="quarter" idx="13" hasCustomPrompt="1"/>
          </p:nvPr>
        </p:nvSpPr>
        <p:spPr>
          <a:xfrm>
            <a:off x="721896" y="5352254"/>
            <a:ext cx="7700210" cy="5087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9" hasCustomPrompt="1"/>
          </p:nvPr>
        </p:nvSpPr>
        <p:spPr>
          <a:xfrm>
            <a:off x="721896" y="1132146"/>
            <a:ext cx="7700210" cy="4049454"/>
          </a:xfrm>
        </p:spPr>
        <p:txBody>
          <a:bodyPr anchor="ctr">
            <a:normAutofit/>
          </a:bodyPr>
          <a:lstStyle>
            <a:lvl1pPr marL="0" indent="0">
              <a:buNone/>
              <a:defRPr sz="1800" baseline="0">
                <a:sym typeface="Wingdings"/>
              </a:defRPr>
            </a:lvl1pPr>
          </a:lstStyle>
          <a:p>
            <a:r>
              <a:rPr lang="en-US" dirty="0"/>
              <a:t>Click icon to create a chart/graph 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945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5244887"/>
            <a:ext cx="3689643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22507" y="5244887"/>
            <a:ext cx="3707814" cy="693798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21895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48159"/>
            <a:ext cx="3690780" cy="3960107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1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721896" y="1182532"/>
            <a:ext cx="7700210" cy="3650725"/>
          </a:xfrm>
        </p:spPr>
        <p:txBody>
          <a:bodyPr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ym typeface="Wingdings"/>
              </a:defRPr>
            </a:lvl1pPr>
          </a:lstStyle>
          <a:p>
            <a:endParaRPr lang="en-US" dirty="0"/>
          </a:p>
          <a:p>
            <a:r>
              <a:rPr lang="en-US" dirty="0"/>
              <a:t>Click icon to create table 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1896" y="5012014"/>
            <a:ext cx="7690684" cy="8775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-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3080" y="1127534"/>
            <a:ext cx="3689643" cy="4693164"/>
          </a:xfrm>
        </p:spPr>
        <p:txBody>
          <a:bodyPr anchor="t"/>
          <a:lstStyle>
            <a:lvl1pPr marL="0" indent="0">
              <a:buNone/>
              <a:defRPr sz="1350" b="0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731326" y="1127534"/>
            <a:ext cx="3690780" cy="469316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875" baseline="0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73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7" y="1237535"/>
            <a:ext cx="5169242" cy="449467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029541" y="1243753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029541" y="2787417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029541" y="4331082"/>
            <a:ext cx="2392565" cy="1401124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13">
                <a:sym typeface="Wingding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13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C9DE-6EB1-560A-1179-0A8D5A9E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698B9-2F26-C67C-2446-758DABDEF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FCFDD-62C4-4D4C-BDD2-6CC32F536CC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A657E-8583-01DD-5902-29DFABF07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F7564-8C88-B549-7683-20E9045EF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57C5-4426-45EE-AE65-D37410845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721895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 spc="0" baseline="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75717" y="1230660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6029539" y="1230651"/>
            <a:ext cx="2392566" cy="4590038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2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-1 text,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idx="15"/>
          </p:nvPr>
        </p:nvSpPr>
        <p:spPr>
          <a:xfrm>
            <a:off x="3310572" y="1230660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5964394" y="1230652"/>
            <a:ext cx="2457711" cy="4609702"/>
          </a:xfrm>
          <a:solidFill>
            <a:srgbClr val="D8872A">
              <a:alpha val="29804"/>
            </a:srgbClr>
          </a:solidFill>
        </p:spPr>
        <p:txBody>
          <a:bodyPr anchor="ctr">
            <a:normAutofit/>
          </a:bodyPr>
          <a:lstStyle>
            <a:lvl1pPr marL="0" indent="0">
              <a:buNone/>
              <a:defRPr sz="1050">
                <a:sym typeface="Wingdings"/>
              </a:defRPr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21896" y="1230651"/>
            <a:ext cx="2351505" cy="46101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220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21896" y="1120847"/>
            <a:ext cx="7700210" cy="472934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 text</a:t>
            </a:r>
          </a:p>
          <a:p>
            <a:pPr lvl="3"/>
            <a:r>
              <a:rPr lang="en-US" dirty="0"/>
              <a:t>Fourth level text</a:t>
            </a:r>
          </a:p>
          <a:p>
            <a:pPr lvl="4"/>
            <a:r>
              <a:rPr lang="en-US" dirty="0"/>
              <a:t>Fifth level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4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1896" y="1127527"/>
            <a:ext cx="3687530" cy="4722664"/>
          </a:xfrm>
        </p:spPr>
        <p:txBody>
          <a:bodyPr/>
          <a:lstStyle>
            <a:lvl1pPr marL="214313" indent="-214313">
              <a:lnSpc>
                <a:spcPct val="100000"/>
              </a:lnSpc>
              <a:buFont typeface="Arial" charset="0"/>
              <a:buChar char="•"/>
              <a:defRPr baseline="0"/>
            </a:lvl1pPr>
            <a:lvl2pPr marL="257162" indent="0">
              <a:buFont typeface="Arial" charset="0"/>
              <a:buNone/>
              <a:defRPr/>
            </a:lvl2pPr>
            <a:lvl3pPr marL="514324" indent="0">
              <a:buFont typeface="Arial" charset="0"/>
              <a:buNone/>
              <a:defRPr/>
            </a:lvl3pPr>
            <a:lvl4pPr marL="771486" indent="0">
              <a:buFont typeface="Arial" charset="0"/>
              <a:buNone/>
              <a:defRPr/>
            </a:lvl4pPr>
            <a:lvl5pPr marL="1028649" indent="0">
              <a:buFont typeface="Arial" charset="0"/>
              <a:buNone/>
              <a:defRPr/>
            </a:lvl5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34576" y="1127531"/>
            <a:ext cx="3687530" cy="4722663"/>
          </a:xfrm>
        </p:spPr>
        <p:txBody>
          <a:bodyPr/>
          <a:lstStyle>
            <a:lvl1pPr marL="214313" indent="-214313">
              <a:buFont typeface="Arial" charset="0"/>
              <a:buChar char="•"/>
              <a:defRPr/>
            </a:lvl1pPr>
          </a:lstStyle>
          <a:p>
            <a:pPr lvl="0"/>
            <a:r>
              <a:rPr lang="en-US" dirty="0"/>
              <a:t>Point 1</a:t>
            </a:r>
          </a:p>
          <a:p>
            <a:pPr lvl="0"/>
            <a:r>
              <a:rPr lang="en-US" dirty="0"/>
              <a:t>Point 2</a:t>
            </a:r>
          </a:p>
          <a:p>
            <a:pPr lvl="0"/>
            <a:r>
              <a:rPr lang="en-US" dirty="0"/>
              <a:t>Point 3</a:t>
            </a:r>
          </a:p>
          <a:p>
            <a:pPr lvl="0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1896" y="1038154"/>
            <a:ext cx="7700210" cy="0"/>
          </a:xfrm>
          <a:prstGeom prst="line">
            <a:avLst/>
          </a:prstGeom>
          <a:ln w="38100">
            <a:solidFill>
              <a:srgbClr val="D887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937"/>
            <a:ext cx="9144000" cy="6034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21896" y="365130"/>
            <a:ext cx="7700210" cy="673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1896" y="1210035"/>
            <a:ext cx="7700210" cy="457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78312"/>
            <a:ext cx="675580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1" r:id="rId2"/>
    <p:sldLayoutId id="2147483990" r:id="rId3"/>
    <p:sldLayoutId id="2147483992" r:id="rId4"/>
    <p:sldLayoutId id="2147483993" r:id="rId5"/>
    <p:sldLayoutId id="2147483975" r:id="rId6"/>
    <p:sldLayoutId id="2147483999" r:id="rId7"/>
    <p:sldLayoutId id="2147483978" r:id="rId8"/>
    <p:sldLayoutId id="2147483976" r:id="rId9"/>
    <p:sldLayoutId id="2147483986" r:id="rId10"/>
    <p:sldLayoutId id="2147483987" r:id="rId11"/>
    <p:sldLayoutId id="2147483984" r:id="rId12"/>
    <p:sldLayoutId id="2147483998" r:id="rId13"/>
    <p:sldLayoutId id="2147483977" r:id="rId1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1000"/>
        </a:spcAft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54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CC1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572"/>
            <a:ext cx="9144000" cy="6034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55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78312"/>
            <a:ext cx="675580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76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6" r:id="rId1"/>
    <p:sldLayoutId id="2147483994" r:id="rId2"/>
    <p:sldLayoutId id="2147483997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5A5B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1000"/>
        </a:spcAft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01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5A5B">
                    <a:alpha val="45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A5B">
                    <a:alpha val="45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rgbClr val="005A5B">
                    <a:alpha val="45000"/>
                  </a:srgbClr>
                </a:solidFill>
                <a:effectLst>
                  <a:outerShdw sx="1000" sy="1000" algn="ctr" rotWithShape="0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78312"/>
            <a:ext cx="675580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7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7" r:id="rId2"/>
    <p:sldLayoutId id="2147484009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5A5B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1000"/>
        </a:spcAft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55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27" r:id="rId2"/>
    <p:sldLayoutId id="2147484028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937"/>
            <a:ext cx="9144000" cy="6034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21896" y="365130"/>
            <a:ext cx="7700210" cy="673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1896" y="1210035"/>
            <a:ext cx="7700210" cy="457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78312"/>
            <a:ext cx="675580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5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1000"/>
        </a:spcAft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>
          <p15:clr>
            <a:srgbClr val="F26B43"/>
          </p15:clr>
        </p15:guide>
        <p15:guide id="2" pos="545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8937"/>
            <a:ext cx="9144000" cy="60342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21896" y="365130"/>
            <a:ext cx="7700210" cy="673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1896" y="1210035"/>
            <a:ext cx="7700210" cy="457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827762" y="6459485"/>
            <a:ext cx="726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2/8/2024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2563" y="6459485"/>
            <a:ext cx="57366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7226" y="6459485"/>
            <a:ext cx="428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rgbClr val="005A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D3A08C5-CC68-3947-88A8-A9E34C1A68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78312"/>
            <a:ext cx="675580" cy="6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5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  <p:sldLayoutId id="2147484058" r:id="rId1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1000"/>
        </a:spcAft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>
          <p15:clr>
            <a:srgbClr val="F26B43"/>
          </p15:clr>
        </p15:guide>
        <p15:guide id="2" pos="545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A30B1-EBB2-AF07-C082-51A52D1E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3C53F-8F3E-5EC4-B4B3-CC4BD61F1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CFE15-D43C-4648-DF6E-6980C5CD5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0FCFDD-62C4-4D4C-BDD2-6CC32F536CC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A0B64-CE1E-9E51-6EE5-315B8624E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3CA46-3C22-35F2-F95E-A15B9DF82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A257C5-4426-45EE-AE65-D37410845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eepersmedia/13297674175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1896" y="1237534"/>
            <a:ext cx="8069642" cy="479750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Call to Order, Pledge, Invocation, Roll Call (action)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Approval of April 10, 2025 minutes (action)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Committee Reports (info)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Marshall Leadership Awards Presentation (info)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March 2025 Contractor and Fund Reports (info)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Veterans Assistance Center Updates (info)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Old Business (info)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New Business (info)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Open Forum (info)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UcPeriod"/>
            </a:pPr>
            <a:r>
              <a:rPr lang="en-US" dirty="0"/>
              <a:t>Adjourn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VAB Agenda – May 8,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59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66F5E-714C-F50D-87E3-DF35E30AB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2C4B1DB-2E07-1C78-447C-30527099B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854982"/>
            <a:ext cx="9143999" cy="514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45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0157B1-5172-F816-0E50-E69B4304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4392745-6DD8-B273-7F41-B279FD581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8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269716-F1D9-CC23-0010-871F0824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62BCD6F-D73F-EC7A-A3CC-36B23C56C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2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99D027-30F3-133F-EC99-B5A60EB7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28F7A36-7D4B-21B9-3195-9BA60F48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511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6C1EC-F5FC-22A4-4459-0CA90B1E74F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31884-ED5E-13BC-6703-18BBC1AB94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04D3CCFD-A6E1-932C-963E-D161FCEE7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6" y="1237535"/>
            <a:ext cx="7839378" cy="50195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CCVAC </a:t>
            </a:r>
          </a:p>
          <a:p>
            <a:pPr lvl="1"/>
            <a:r>
              <a:rPr lang="en-US" dirty="0"/>
              <a:t>37 Veterans served in March, services totaling $34,195.55</a:t>
            </a:r>
          </a:p>
          <a:p>
            <a:pPr lvl="1"/>
            <a:r>
              <a:rPr lang="en-US" dirty="0"/>
              <a:t>33 male Veterans, 0 female Veterans, 0 widows, and 0 others served</a:t>
            </a:r>
          </a:p>
          <a:p>
            <a:pPr lvl="1"/>
            <a:r>
              <a:rPr lang="en-US" dirty="0"/>
              <a:t>9 denials, 0 subject to appeal</a:t>
            </a:r>
          </a:p>
          <a:p>
            <a:pPr lvl="1"/>
            <a:r>
              <a:rPr lang="en-US" dirty="0"/>
              <a:t>622 visits to the center for essentials and food. 993 sack breakfasts and lunches and 61 food boxes provided. 4,544 total pounds of food provided</a:t>
            </a:r>
          </a:p>
          <a:p>
            <a:pPr lvl="1"/>
            <a:r>
              <a:rPr lang="en-US" dirty="0"/>
              <a:t>544 volunteer hours, totaling $21,912.32 in value</a:t>
            </a:r>
          </a:p>
          <a:p>
            <a:r>
              <a:rPr lang="en-US" dirty="0"/>
              <a:t>Free Clinic</a:t>
            </a:r>
          </a:p>
          <a:p>
            <a:pPr lvl="1"/>
            <a:r>
              <a:rPr lang="en-US" dirty="0"/>
              <a:t>3 veterans served in March. Services totaled $1,770 in value. Billed $703.41.</a:t>
            </a:r>
          </a:p>
          <a:p>
            <a:r>
              <a:rPr lang="en-US" dirty="0"/>
              <a:t>WDVA</a:t>
            </a:r>
          </a:p>
          <a:p>
            <a:pPr lvl="1"/>
            <a:r>
              <a:rPr lang="en-US" dirty="0"/>
              <a:t>First quarter: 735 claims, 93% “batting average”, $1,440,802 VA payments.</a:t>
            </a:r>
          </a:p>
          <a:p>
            <a:r>
              <a:rPr lang="en-US" dirty="0"/>
              <a:t>Fund</a:t>
            </a:r>
          </a:p>
          <a:p>
            <a:pPr lvl="1"/>
            <a:r>
              <a:rPr lang="en-US" dirty="0"/>
              <a:t>March revenue: $56,710.36; expenditures: $79,551.75</a:t>
            </a:r>
          </a:p>
          <a:p>
            <a:pPr lvl="1"/>
            <a:r>
              <a:rPr lang="en-US" dirty="0"/>
              <a:t>Fund balance: $439,197.11 ($22,841.39 decrease from last month)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CAEE6C50-511E-668C-BE53-E6312DB8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5" y="365130"/>
            <a:ext cx="8145267" cy="673024"/>
          </a:xfrm>
        </p:spPr>
        <p:txBody>
          <a:bodyPr>
            <a:normAutofit/>
          </a:bodyPr>
          <a:lstStyle/>
          <a:p>
            <a:r>
              <a:rPr lang="en-US" sz="2800" b="1" dirty="0"/>
              <a:t>Agenda Item V. March 2025 Contractor Reports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5759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Agenda Item VI. CCVAC updates</a:t>
            </a:r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Veterans Advisory Board - Mar 13,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5D0E0-E867-543E-0DA8-240460FE9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92" y="1697586"/>
            <a:ext cx="6645216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77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Agenda Items X. – XII. </a:t>
            </a:r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ACDA1B-907C-40EC-A0EE-453565D8A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6" y="1237534"/>
            <a:ext cx="7098401" cy="46838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Old Business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New Business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Open Forum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Adjourn</a:t>
            </a:r>
            <a:endParaRPr lang="en-US" i="1" dirty="0">
              <a:latin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i="1" dirty="0"/>
              <a:t>Next meeting: June 12, 2025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66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b="1" dirty="0"/>
              <a:t>Agenda Item I. Call to Order/Pledge/Invocation/Roll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9E59FA-4B3D-4C21-956B-AF69C9707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91953" y="1289958"/>
            <a:ext cx="6960093" cy="46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18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dirty="0"/>
              <a:t>Agenda Item II. Approval of April 10</a:t>
            </a:r>
            <a:r>
              <a:rPr lang="en-US" sz="2600" b="1" baseline="30000" dirty="0"/>
              <a:t>th</a:t>
            </a:r>
            <a:r>
              <a:rPr lang="en-US" sz="2600" b="1" dirty="0"/>
              <a:t> minutes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>
          <a:xfrm>
            <a:off x="8577226" y="6459485"/>
            <a:ext cx="428625" cy="365125"/>
          </a:xfrm>
        </p:spPr>
        <p:txBody>
          <a:bodyPr/>
          <a:lstStyle/>
          <a:p>
            <a:fld id="{BD3A08C5-CC68-3947-88A8-A9E34C1A68A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CB41D208-DAA2-8B3D-CA83-5AE1E88B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03" y="1126516"/>
            <a:ext cx="3859050" cy="4994064"/>
          </a:xfrm>
          <a:prstGeom prst="rect">
            <a:avLst/>
          </a:prstGeom>
        </p:spPr>
      </p:pic>
      <p:pic>
        <p:nvPicPr>
          <p:cNvPr id="8" name="Picture 7" descr="Text, letter&#10;&#10;AI-generated content may be incorrect.">
            <a:extLst>
              <a:ext uri="{FF2B5EF4-FFF2-40B4-BE49-F238E27FC236}">
                <a16:creationId xmlns:a16="http://schemas.microsoft.com/office/drawing/2014/main" id="{DAA87974-BB29-3899-0BC5-CFDB0C77B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17" y="1126516"/>
            <a:ext cx="3857709" cy="499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8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Agenda Item III. Committee Reports</a:t>
            </a:r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5FDF5-0B5C-4DC1-9A69-C8208C29DFE1}"/>
              </a:ext>
            </a:extLst>
          </p:cNvPr>
          <p:cNvSpPr txBox="1"/>
          <p:nvPr/>
        </p:nvSpPr>
        <p:spPr>
          <a:xfrm flipH="1">
            <a:off x="2201922" y="1905506"/>
            <a:ext cx="5897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Appeals </a:t>
            </a:r>
            <a:r>
              <a:rPr lang="en-US" sz="2400" dirty="0"/>
              <a:t>– Gene Couture </a:t>
            </a:r>
          </a:p>
          <a:p>
            <a:endParaRPr lang="en-US" sz="2400" dirty="0"/>
          </a:p>
          <a:p>
            <a:endParaRPr lang="en-US" sz="2400" b="1" dirty="0"/>
          </a:p>
          <a:p>
            <a:r>
              <a:rPr lang="en-US" sz="2400" b="1" dirty="0"/>
              <a:t>Policies and Procedures </a:t>
            </a:r>
            <a:r>
              <a:rPr lang="en-US" sz="2400" dirty="0"/>
              <a:t>– Kelly Jones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Nominations</a:t>
            </a:r>
            <a:r>
              <a:rPr lang="en-US" sz="2400" dirty="0"/>
              <a:t> – Bruce Maas</a:t>
            </a:r>
          </a:p>
          <a:p>
            <a:endParaRPr lang="en-US" sz="24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62835CB-EB5D-4B80-1007-4BE07DF3A12D}"/>
              </a:ext>
            </a:extLst>
          </p:cNvPr>
          <p:cNvSpPr/>
          <p:nvPr/>
        </p:nvSpPr>
        <p:spPr>
          <a:xfrm>
            <a:off x="1133475" y="1915031"/>
            <a:ext cx="978408" cy="484632"/>
          </a:xfrm>
          <a:prstGeom prst="righ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314D918-C4BD-711A-5790-4E56EA2D674E}"/>
              </a:ext>
            </a:extLst>
          </p:cNvPr>
          <p:cNvSpPr/>
          <p:nvPr/>
        </p:nvSpPr>
        <p:spPr>
          <a:xfrm>
            <a:off x="1133475" y="2980956"/>
            <a:ext cx="978408" cy="484632"/>
          </a:xfrm>
          <a:prstGeom prst="righ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43D1693-97F4-D508-AA9B-290DC879005A}"/>
              </a:ext>
            </a:extLst>
          </p:cNvPr>
          <p:cNvSpPr/>
          <p:nvPr/>
        </p:nvSpPr>
        <p:spPr>
          <a:xfrm>
            <a:off x="1133475" y="4102294"/>
            <a:ext cx="978408" cy="484632"/>
          </a:xfrm>
          <a:prstGeom prst="rightArrow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2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7D82-BF01-029D-7B75-D4B74060D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Marshall Leadership Awards Presentation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9A6A90-2CDE-A9BE-F7F9-8222439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Veterans Advisory Board - Apr 10,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FB333-ED56-BE4B-07C6-19EDAD21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08C5-CC68-3947-88A8-A9E34C1A68A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99023-0F45-9F27-C914-1D14D0B0FB33}"/>
              </a:ext>
            </a:extLst>
          </p:cNvPr>
          <p:cNvSpPr txBox="1"/>
          <p:nvPr/>
        </p:nvSpPr>
        <p:spPr>
          <a:xfrm>
            <a:off x="1143000" y="3938954"/>
            <a:ext cx="1854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/>
            <a:r>
              <a:rPr lang="en-US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Tiffany Lounsbury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</a:rPr>
              <a:t>Eduardo Torres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Temple Lentz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51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74A076-DB40-3850-DADC-7B2789F7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A87B79F-B2FB-72C4-6677-702CF249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854982"/>
            <a:ext cx="9143999" cy="514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5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6D7BD3-71F6-EBA9-58AB-C876D5F0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462339-004C-AFA6-9180-BC3045BC8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64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019D3A-4B40-871F-8F68-4C1D9F981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D16163-4CF1-3A52-C2DE-B6921F46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86301D-D465-20EC-783C-BBCDAC2C2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92BA89-4133-8AA2-4941-3AAF89343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7249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1: standard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08PPTtemplate-widescreenV2" id="{CE5D76EA-F285-5C46-B7FC-10D67A87D625}" vid="{6584357F-6C1A-5F46-B421-E0E8B8DD0D40}"/>
    </a:ext>
  </a:extLst>
</a:theme>
</file>

<file path=ppt/theme/theme2.xml><?xml version="1.0" encoding="utf-8"?>
<a:theme xmlns:a="http://schemas.openxmlformats.org/drawingml/2006/main" name="MASTER 2: full color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08PPTtemplate-widescreenV2" id="{CE5D76EA-F285-5C46-B7FC-10D67A87D625}" vid="{0B011555-5D57-4640-BBEF-58C720999D0F}"/>
    </a:ext>
  </a:extLst>
</a:theme>
</file>

<file path=ppt/theme/theme3.xml><?xml version="1.0" encoding="utf-8"?>
<a:theme xmlns:a="http://schemas.openxmlformats.org/drawingml/2006/main" name="MASTER 3: simple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STER 4: blank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MASTER 1: standard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08PPTtemplate-widescreenV2" id="{CE5D76EA-F285-5C46-B7FC-10D67A87D625}" vid="{6584357F-6C1A-5F46-B421-E0E8B8DD0D40}"/>
    </a:ext>
  </a:extLst>
</a:theme>
</file>

<file path=ppt/theme/theme6.xml><?xml version="1.0" encoding="utf-8"?>
<a:theme xmlns:a="http://schemas.openxmlformats.org/drawingml/2006/main" name="2_MASTER 1: standard slide">
  <a:themeElements>
    <a:clrScheme name="Clark_County">
      <a:dk1>
        <a:srgbClr val="000000"/>
      </a:dk1>
      <a:lt1>
        <a:srgbClr val="FFFFFF"/>
      </a:lt1>
      <a:dk2>
        <a:srgbClr val="565F65"/>
      </a:dk2>
      <a:lt2>
        <a:srgbClr val="E7E6E6"/>
      </a:lt2>
      <a:accent1>
        <a:srgbClr val="00595B"/>
      </a:accent1>
      <a:accent2>
        <a:srgbClr val="BBC035"/>
      </a:accent2>
      <a:accent3>
        <a:srgbClr val="D7872A"/>
      </a:accent3>
      <a:accent4>
        <a:srgbClr val="BB4050"/>
      </a:accent4>
      <a:accent5>
        <a:srgbClr val="81627B"/>
      </a:accent5>
      <a:accent6>
        <a:srgbClr val="D3E2D6"/>
      </a:accent6>
      <a:hlink>
        <a:srgbClr val="BCC135"/>
      </a:hlink>
      <a:folHlink>
        <a:srgbClr val="D7872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08PPTtemplate-widescreenV2" id="{CE5D76EA-F285-5C46-B7FC-10D67A87D625}" vid="{6584357F-6C1A-5F46-B421-E0E8B8DD0D4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ClarkCo_template</Template>
  <TotalTime>16372</TotalTime>
  <Words>556</Words>
  <Application>Microsoft Office PowerPoint</Application>
  <PresentationFormat>On-screen Show (4:3)</PresentationFormat>
  <Paragraphs>77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Garamond</vt:lpstr>
      <vt:lpstr>Gill Sans</vt:lpstr>
      <vt:lpstr>Gill Sans MT</vt:lpstr>
      <vt:lpstr>Times New Roman</vt:lpstr>
      <vt:lpstr>Wingdings</vt:lpstr>
      <vt:lpstr>MASTER 1: standard slide</vt:lpstr>
      <vt:lpstr>MASTER 2: full color slide</vt:lpstr>
      <vt:lpstr>MASTER 3: simple slide</vt:lpstr>
      <vt:lpstr>MASTER 4: blank</vt:lpstr>
      <vt:lpstr>1_MASTER 1: standard slide</vt:lpstr>
      <vt:lpstr>2_MASTER 1: standard slide</vt:lpstr>
      <vt:lpstr>Office Theme</vt:lpstr>
      <vt:lpstr>VAB Agenda – May 8, 2025</vt:lpstr>
      <vt:lpstr>Agenda Item I. Call to Order/Pledge/Invocation/Roll Call</vt:lpstr>
      <vt:lpstr>Agenda Item II. Approval of April 10th minutes</vt:lpstr>
      <vt:lpstr>Agenda Item III. Committee Reports</vt:lpstr>
      <vt:lpstr>Marshall Leadership Awards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Item V. March 2025 Contractor Reports</vt:lpstr>
      <vt:lpstr>Agenda Item VI. CCVAC updates</vt:lpstr>
      <vt:lpstr>Agenda Items X. – XII. </vt:lpstr>
    </vt:vector>
  </TitlesOfParts>
  <Company>Clark County / Communications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Leigh Radford</dc:creator>
  <cp:lastModifiedBy>Nooreen Ebrahim</cp:lastModifiedBy>
  <cp:revision>367</cp:revision>
  <cp:lastPrinted>2017-08-07T16:32:17Z</cp:lastPrinted>
  <dcterms:created xsi:type="dcterms:W3CDTF">2017-07-26T13:51:17Z</dcterms:created>
  <dcterms:modified xsi:type="dcterms:W3CDTF">2025-05-08T17:21:00Z</dcterms:modified>
</cp:coreProperties>
</file>