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modernComment_765_942635B7.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media/image10.jpg" ContentType="image/jpg"/>
  <Override PartName="/ppt/media/image12.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20.jpg" ContentType="image/jpg"/>
  <Override PartName="/ppt/media/image21.jpg" ContentType="image/jpg"/>
  <Override PartName="/ppt/media/image22.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8" r:id="rId1"/>
    <p:sldMasterId id="2147483995" r:id="rId2"/>
    <p:sldMasterId id="2147484000" r:id="rId3"/>
    <p:sldMasterId id="2147484010" r:id="rId4"/>
    <p:sldMasterId id="2147484030" r:id="rId5"/>
    <p:sldMasterId id="2147484032" r:id="rId6"/>
  </p:sldMasterIdLst>
  <p:notesMasterIdLst>
    <p:notesMasterId r:id="rId33"/>
  </p:notesMasterIdLst>
  <p:handoutMasterIdLst>
    <p:handoutMasterId r:id="rId34"/>
  </p:handoutMasterIdLst>
  <p:sldIdLst>
    <p:sldId id="316" r:id="rId7"/>
    <p:sldId id="1873" r:id="rId8"/>
    <p:sldId id="1874" r:id="rId9"/>
    <p:sldId id="338" r:id="rId10"/>
    <p:sldId id="340" r:id="rId11"/>
    <p:sldId id="341" r:id="rId12"/>
    <p:sldId id="1901" r:id="rId13"/>
    <p:sldId id="339" r:id="rId14"/>
    <p:sldId id="1898" r:id="rId15"/>
    <p:sldId id="1892" r:id="rId16"/>
    <p:sldId id="1893" r:id="rId17"/>
    <p:sldId id="1894" r:id="rId18"/>
    <p:sldId id="1895" r:id="rId19"/>
    <p:sldId id="1896" r:id="rId20"/>
    <p:sldId id="1897" r:id="rId21"/>
    <p:sldId id="345" r:id="rId22"/>
    <p:sldId id="1891" r:id="rId23"/>
    <p:sldId id="1899" r:id="rId24"/>
    <p:sldId id="256" r:id="rId25"/>
    <p:sldId id="257" r:id="rId26"/>
    <p:sldId id="258" r:id="rId27"/>
    <p:sldId id="259" r:id="rId28"/>
    <p:sldId id="260" r:id="rId29"/>
    <p:sldId id="261" r:id="rId30"/>
    <p:sldId id="1900" r:id="rId31"/>
    <p:sldId id="18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53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05EA08-4B7A-AF8D-A121-AC79D182C4D9}" name="Abby Molloy" initials="AM" userId="S::Abby.Molloy@clark.wa.gov::b9a4d512-f9e1-43e9-81b2-aa2d912e487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5A5B"/>
    <a:srgbClr val="D8872A"/>
    <a:srgbClr val="FFFFFF"/>
    <a:srgbClr val="BCC135"/>
    <a:srgbClr val="DFA33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5546" autoAdjust="0"/>
  </p:normalViewPr>
  <p:slideViewPr>
    <p:cSldViewPr snapToGrid="0" snapToObjects="1">
      <p:cViewPr>
        <p:scale>
          <a:sx n="60" d="100"/>
          <a:sy n="60" d="100"/>
        </p:scale>
        <p:origin x="2150" y="302"/>
      </p:cViewPr>
      <p:guideLst>
        <p:guide orient="horz" pos="4152"/>
        <p:guide pos="536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2" d="100"/>
          <a:sy n="142" d="100"/>
        </p:scale>
        <p:origin x="586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clarkcountywa-my.sharepoint.com/personal/alissa_page_clark_wa_gov/Documents/FY25%20HCRS%20all%20projects%20for%20CAAB%20-%20working%20do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larkcountywa-my.sharepoint.com/personal/alissa_page_clark_wa_gov/Documents/FY25%20HCRS%20all%20projects%20for%20CAAB%20-%20working%20do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larkcountywa-my.sharepoint.com/personal/alissa_page_clark_wa_gov/Documents/FY25%20HCRS%20all%20projects%20for%20CAAB%20-%20working%20do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larkcountywa-my.sharepoint.com/personal/alissa_page_clark_wa_gov/Documents/FY25%20HCRS%20all%20projects%20for%20CAAB%20-%20working%20do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larkcountywa-my.sharepoint.com/personal/alissa_page_clark_wa_gov/Documents/FY25%20HCRS%20all%20projects%20for%20CAAB%20-%20working%20do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ACAF-4037-BD09-C111C99F5B58}"/>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ACAF-4037-BD09-C111C99F5B5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ACAF-4037-BD09-C111C99F5B58}"/>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7-ACAF-4037-BD09-C111C99F5B58}"/>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9-ACAF-4037-BD09-C111C99F5B58}"/>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B-ACAF-4037-BD09-C111C99F5B5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'CAAB Exp Charts'!$AX$41:$AX$56</c:f>
              <c:strCache>
                <c:ptCount val="16"/>
                <c:pt idx="0">
                  <c:v>MLF</c:v>
                </c:pt>
                <c:pt idx="1">
                  <c:v>CSBG State </c:v>
                </c:pt>
                <c:pt idx="2">
                  <c:v>CHG-CHF</c:v>
                </c:pt>
                <c:pt idx="3">
                  <c:v>CSBG Federal</c:v>
                </c:pt>
                <c:pt idx="4">
                  <c:v>MHST </c:v>
                </c:pt>
                <c:pt idx="5">
                  <c:v>Other</c:v>
                </c:pt>
                <c:pt idx="6">
                  <c:v>HB 2060</c:v>
                </c:pt>
                <c:pt idx="7">
                  <c:v>CHG</c:v>
                </c:pt>
                <c:pt idx="8">
                  <c:v>HB 2163</c:v>
                </c:pt>
                <c:pt idx="9">
                  <c:v>CHG Supplemental</c:v>
                </c:pt>
                <c:pt idx="10">
                  <c:v>SDG Inflation Increase</c:v>
                </c:pt>
                <c:pt idx="11">
                  <c:v>ARPA</c:v>
                </c:pt>
                <c:pt idx="12">
                  <c:v>HEN</c:v>
                </c:pt>
                <c:pt idx="13">
                  <c:v>SDG DRF Support</c:v>
                </c:pt>
                <c:pt idx="14">
                  <c:v>EHF</c:v>
                </c:pt>
                <c:pt idx="15">
                  <c:v>EPRAP</c:v>
                </c:pt>
              </c:strCache>
            </c:strRef>
          </c:cat>
          <c:val>
            <c:numRef>
              <c:f>'CAAB Exp Charts'!$AY$41:$AY$56</c:f>
              <c:numCache>
                <c:formatCode>"$"#,##0.00</c:formatCode>
                <c:ptCount val="16"/>
                <c:pt idx="0">
                  <c:v>52.66</c:v>
                </c:pt>
                <c:pt idx="1">
                  <c:v>51812.240000000005</c:v>
                </c:pt>
                <c:pt idx="2">
                  <c:v>86511.95</c:v>
                </c:pt>
                <c:pt idx="3">
                  <c:v>186287.27</c:v>
                </c:pt>
                <c:pt idx="4">
                  <c:v>214209.27</c:v>
                </c:pt>
                <c:pt idx="5">
                  <c:v>225216.12</c:v>
                </c:pt>
                <c:pt idx="6">
                  <c:v>278032.90000000002</c:v>
                </c:pt>
                <c:pt idx="7">
                  <c:v>435560.91000000003</c:v>
                </c:pt>
                <c:pt idx="8">
                  <c:v>461403.97</c:v>
                </c:pt>
                <c:pt idx="9">
                  <c:v>500695.26999999996</c:v>
                </c:pt>
                <c:pt idx="10">
                  <c:v>851803.33000000007</c:v>
                </c:pt>
                <c:pt idx="11">
                  <c:v>1083202.23</c:v>
                </c:pt>
                <c:pt idx="12">
                  <c:v>1298749.42</c:v>
                </c:pt>
                <c:pt idx="13">
                  <c:v>1482553.5600000003</c:v>
                </c:pt>
                <c:pt idx="14">
                  <c:v>1667723.31</c:v>
                </c:pt>
                <c:pt idx="15">
                  <c:v>2722825.98</c:v>
                </c:pt>
              </c:numCache>
            </c:numRef>
          </c:val>
          <c:extLst>
            <c:ext xmlns:c16="http://schemas.microsoft.com/office/drawing/2014/chart" uri="{C3380CC4-5D6E-409C-BE32-E72D297353CC}">
              <c16:uniqueId val="{0000000C-ACAF-4037-BD09-C111C99F5B58}"/>
            </c:ext>
          </c:extLst>
        </c:ser>
        <c:dLbls>
          <c:showLegendKey val="0"/>
          <c:showVal val="1"/>
          <c:showCatName val="0"/>
          <c:showSerName val="0"/>
          <c:showPercent val="0"/>
          <c:showBubbleSize val="0"/>
        </c:dLbls>
        <c:gapWidth val="219"/>
        <c:axId val="786534639"/>
        <c:axId val="786532975"/>
      </c:barChart>
      <c:catAx>
        <c:axId val="786534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6532975"/>
        <c:crosses val="autoZero"/>
        <c:auto val="1"/>
        <c:lblAlgn val="ctr"/>
        <c:lblOffset val="100"/>
        <c:noMultiLvlLbl val="0"/>
      </c:catAx>
      <c:valAx>
        <c:axId val="786532975"/>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6534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81261563160828E-2"/>
          <c:y val="5.7189585867795219E-2"/>
          <c:w val="0.57364240722691762"/>
          <c:h val="0.90686170080433082"/>
        </c:manualLayout>
      </c:layout>
      <c:pieChart>
        <c:varyColors val="1"/>
        <c:ser>
          <c:idx val="0"/>
          <c:order val="0"/>
          <c:tx>
            <c:strRef>
              <c:f>'CAAB Exp Charts'!$AY$15</c:f>
              <c:strCache>
                <c:ptCount val="1"/>
                <c:pt idx="0">
                  <c:v>Total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BC-40D7-9483-0226544C6E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BC-40D7-9483-0226544C6E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BC-40D7-9483-0226544C6E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BC-40D7-9483-0226544C6E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3BC-40D7-9483-0226544C6E5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3BC-40D7-9483-0226544C6E5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3BC-40D7-9483-0226544C6E5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3BC-40D7-9483-0226544C6E5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3BC-40D7-9483-0226544C6E5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3BC-40D7-9483-0226544C6E55}"/>
              </c:ext>
            </c:extLst>
          </c:dPt>
          <c:dLbls>
            <c:dLbl>
              <c:idx val="0"/>
              <c:layout>
                <c:manualLayout>
                  <c:x val="-2.4389642587552544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BC-40D7-9483-0226544C6E55}"/>
                </c:ext>
              </c:extLst>
            </c:dLbl>
            <c:dLbl>
              <c:idx val="1"/>
              <c:layout>
                <c:manualLayout>
                  <c:x val="-1.2736535662299854E-2"/>
                  <c:y val="-1.188354129530600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BC-40D7-9483-0226544C6E55}"/>
                </c:ext>
              </c:extLst>
            </c:dLbl>
            <c:dLbl>
              <c:idx val="2"/>
              <c:layout>
                <c:manualLayout>
                  <c:x val="2.3165431014350299E-2"/>
                  <c:y val="-5.941770647653014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3BC-40D7-9483-0226544C6E55}"/>
                </c:ext>
              </c:extLst>
            </c:dLbl>
            <c:dLbl>
              <c:idx val="3"/>
              <c:layout>
                <c:manualLayout>
                  <c:x val="2.2771555945945005E-2"/>
                  <c:y val="2.079619726678550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3BC-40D7-9483-0226544C6E55}"/>
                </c:ext>
              </c:extLst>
            </c:dLbl>
            <c:dLbl>
              <c:idx val="7"/>
              <c:layout>
                <c:manualLayout>
                  <c:x val="1.6375545851528384E-2"/>
                  <c:y val="-8.91265597147950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3BC-40D7-9483-0226544C6E55}"/>
                </c:ext>
              </c:extLst>
            </c:dLbl>
            <c:dLbl>
              <c:idx val="9"/>
              <c:layout>
                <c:manualLayout>
                  <c:x val="-3.6939313984168866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23BC-40D7-9483-0226544C6E5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'CAAB Exp Charts'!$AX$16:$AX$25</c:f>
              <c:strCache>
                <c:ptCount val="10"/>
                <c:pt idx="0">
                  <c:v>Community Action Programs, 3.4%</c:v>
                </c:pt>
                <c:pt idx="1">
                  <c:v>Core Support Services, 0.7%</c:v>
                </c:pt>
                <c:pt idx="2">
                  <c:v>Data Collection &amp; Planning, 5.6%</c:v>
                </c:pt>
                <c:pt idx="3">
                  <c:v>Outreach Services, 5.4%</c:v>
                </c:pt>
                <c:pt idx="4">
                  <c:v>Rent Assistance - Prevention, 25.1%</c:v>
                </c:pt>
                <c:pt idx="5">
                  <c:v>Rent Assistance - PSH, 4.8%</c:v>
                </c:pt>
                <c:pt idx="6">
                  <c:v>Rent Assistance - RRH, 16.4%</c:v>
                </c:pt>
                <c:pt idx="7">
                  <c:v>Rent Assistance - TH, 1.1%</c:v>
                </c:pt>
                <c:pt idx="8">
                  <c:v>Shelter Services, 37.5%</c:v>
                </c:pt>
                <c:pt idx="9">
                  <c:v>Other, 1.3%</c:v>
                </c:pt>
              </c:strCache>
            </c:strRef>
          </c:cat>
          <c:val>
            <c:numRef>
              <c:f>'CAAB Exp Charts'!$AY$16:$AY$25</c:f>
              <c:numCache>
                <c:formatCode>"$"#,##0.00</c:formatCode>
                <c:ptCount val="10"/>
                <c:pt idx="0">
                  <c:v>382375.29</c:v>
                </c:pt>
                <c:pt idx="1">
                  <c:v>76621.990000000005</c:v>
                </c:pt>
                <c:pt idx="2">
                  <c:v>640234.59</c:v>
                </c:pt>
                <c:pt idx="3">
                  <c:v>619326.85000000009</c:v>
                </c:pt>
                <c:pt idx="4">
                  <c:v>2855987.4899999998</c:v>
                </c:pt>
                <c:pt idx="5">
                  <c:v>549155.25</c:v>
                </c:pt>
                <c:pt idx="6">
                  <c:v>1868855.25</c:v>
                </c:pt>
                <c:pt idx="7">
                  <c:v>129851</c:v>
                </c:pt>
                <c:pt idx="8">
                  <c:v>4274016.5600000005</c:v>
                </c:pt>
                <c:pt idx="9">
                  <c:v>150216.12</c:v>
                </c:pt>
              </c:numCache>
            </c:numRef>
          </c:val>
          <c:extLst>
            <c:ext xmlns:c16="http://schemas.microsoft.com/office/drawing/2014/chart" uri="{C3380CC4-5D6E-409C-BE32-E72D297353CC}">
              <c16:uniqueId val="{00000014-23BC-40D7-9483-0226544C6E5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5906625028304"/>
          <c:y val="4.8013933002579792E-2"/>
          <c:w val="0.32401631726922786"/>
          <c:h val="0.9017350406033074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'CAAB Exp Charts'!$AY$2</c:f>
              <c:strCache>
                <c:ptCount val="1"/>
                <c:pt idx="0">
                  <c:v>Regular Funds</c:v>
                </c:pt>
              </c:strCache>
            </c:strRef>
          </c:tx>
          <c:spPr>
            <a:solidFill>
              <a:schemeClr val="accent2"/>
            </a:solidFill>
            <a:ln>
              <a:noFill/>
            </a:ln>
            <a:effectLst/>
          </c:spPr>
          <c:invertIfNegative val="0"/>
          <c:dLbls>
            <c:dLbl>
              <c:idx val="0"/>
              <c:layout>
                <c:manualLayout>
                  <c:x val="0"/>
                  <c:y val="-7.30923858501006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CC-4D39-A13D-B63E0332A74A}"/>
                </c:ext>
              </c:extLst>
            </c:dLbl>
            <c:dLbl>
              <c:idx val="2"/>
              <c:layout>
                <c:manualLayout>
                  <c:x val="-3.0536263683950039E-17"/>
                  <c:y val="-7.30923858501006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CC-4D39-A13D-B63E0332A74A}"/>
                </c:ext>
              </c:extLst>
            </c:dLbl>
            <c:dLbl>
              <c:idx val="4"/>
              <c:layout>
                <c:manualLayout>
                  <c:x val="8.3281681204019666E-3"/>
                  <c:y val="-7.30923858501006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CC-4D39-A13D-B63E0332A74A}"/>
                </c:ext>
              </c:extLst>
            </c:dLbl>
            <c:dLbl>
              <c:idx val="6"/>
              <c:layout>
                <c:manualLayout>
                  <c:x val="-6.6625344963215727E-3"/>
                  <c:y val="-7.30923858501006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CC-4D39-A13D-B63E0332A74A}"/>
                </c:ext>
              </c:extLst>
            </c:dLbl>
            <c:dLbl>
              <c:idx val="10"/>
              <c:layout>
                <c:manualLayout>
                  <c:x val="1.6656336240802711E-3"/>
                  <c:y val="5.48192893875754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CC-4D39-A13D-B63E0332A7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'CAAB Exp Charts'!$AX$3:$AX$13</c:f>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Ref>
              <c:f>'CAAB Exp Charts'!$AY$3:$AY$13</c:f>
              <c:numCache>
                <c:formatCode>"$"#,##0.00_);[Red]\("$"#,##0.00\)</c:formatCode>
                <c:ptCount val="11"/>
                <c:pt idx="0">
                  <c:v>382375.29</c:v>
                </c:pt>
                <c:pt idx="1">
                  <c:v>76621.990000000005</c:v>
                </c:pt>
                <c:pt idx="2" formatCode="&quot;$&quot;#,##0.00">
                  <c:v>640234.59</c:v>
                </c:pt>
                <c:pt idx="3">
                  <c:v>619326.85000000009</c:v>
                </c:pt>
                <c:pt idx="4">
                  <c:v>2855987.4899999998</c:v>
                </c:pt>
                <c:pt idx="5">
                  <c:v>549155.25</c:v>
                </c:pt>
                <c:pt idx="6" formatCode="&quot;$&quot;#,##0.00">
                  <c:v>1868855.25</c:v>
                </c:pt>
                <c:pt idx="7" formatCode="&quot;$&quot;#,##0.00">
                  <c:v>129851</c:v>
                </c:pt>
                <c:pt idx="8" formatCode="&quot;$&quot;#,##0.00">
                  <c:v>3190814.33</c:v>
                </c:pt>
                <c:pt idx="9" formatCode="&quot;$&quot;#,##0.00">
                  <c:v>150216.12</c:v>
                </c:pt>
                <c:pt idx="10" formatCode="&quot;$&quot;#,##0.00">
                  <c:v>10463438.159999998</c:v>
                </c:pt>
              </c:numCache>
            </c:numRef>
          </c:val>
          <c:extLst>
            <c:ext xmlns:c16="http://schemas.microsoft.com/office/drawing/2014/chart" uri="{C3380CC4-5D6E-409C-BE32-E72D297353CC}">
              <c16:uniqueId val="{00000000-08CC-4D39-A13D-B63E0332A74A}"/>
            </c:ext>
          </c:extLst>
        </c:ser>
        <c:ser>
          <c:idx val="7"/>
          <c:order val="7"/>
          <c:tx>
            <c:strRef>
              <c:f>'CAAB Exp Charts'!$AZ$2</c:f>
              <c:strCache>
                <c:ptCount val="1"/>
                <c:pt idx="0">
                  <c:v>COVID Funds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'CAAB Exp Charts'!$AX$3:$AX$13</c:f>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Ref>
              <c:f>'CAAB Exp Charts'!$AZ$3:$AZ$13</c:f>
              <c:numCache>
                <c:formatCode>General</c:formatCode>
                <c:ptCount val="11"/>
                <c:pt idx="8" formatCode="&quot;$&quot;#,##0.00">
                  <c:v>1083202.23</c:v>
                </c:pt>
                <c:pt idx="10" formatCode="&quot;$&quot;#,##0.00">
                  <c:v>1083202.23</c:v>
                </c:pt>
              </c:numCache>
            </c:numRef>
          </c:val>
          <c:extLst>
            <c:ext xmlns:c16="http://schemas.microsoft.com/office/drawing/2014/chart" uri="{C3380CC4-5D6E-409C-BE32-E72D297353CC}">
              <c16:uniqueId val="{00000001-08CC-4D39-A13D-B63E0332A74A}"/>
            </c:ext>
          </c:extLst>
        </c:ser>
        <c:dLbls>
          <c:dLblPos val="ctr"/>
          <c:showLegendKey val="0"/>
          <c:showVal val="1"/>
          <c:showCatName val="0"/>
          <c:showSerName val="0"/>
          <c:showPercent val="0"/>
          <c:showBubbleSize val="0"/>
        </c:dLbls>
        <c:gapWidth val="150"/>
        <c:overlap val="100"/>
        <c:axId val="1015963071"/>
        <c:axId val="1015964735"/>
        <c:extLst>
          <c:ext xmlns:c15="http://schemas.microsoft.com/office/drawing/2012/chart" uri="{02D57815-91ED-43cb-92C2-25804820EDAC}">
            <c15:filteredBarSeries>
              <c15:ser>
                <c:idx val="0"/>
                <c:order val="0"/>
                <c:tx>
                  <c:v>#REF!</c:v>
                </c:tx>
                <c:spPr>
                  <a:solidFill>
                    <a:schemeClr val="accent1"/>
                  </a:solidFill>
                  <a:ln>
                    <a:noFill/>
                  </a:ln>
                  <a:effectLst/>
                </c:spPr>
                <c:invertIfNegative val="0"/>
                <c:dLbls>
                  <c:delete val="1"/>
                </c:dLbls>
                <c:cat>
                  <c:strRef>
                    <c:extLst>
                      <c:ext uri="{02D57815-91ED-43cb-92C2-25804820EDAC}">
                        <c15:formulaRef>
                          <c15:sqref>'CAAB Exp Charts'!$AX$3:$AX$13</c15:sqref>
                        </c15:formulaRef>
                      </c:ext>
                    </c:extLst>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Lit>
                    <c:formatCode>General</c:formatCode>
                    <c:ptCount val="1"/>
                    <c:pt idx="0">
                      <c:v>1</c:v>
                    </c:pt>
                  </c:numLit>
                </c:val>
                <c:extLst>
                  <c:ext xmlns:c16="http://schemas.microsoft.com/office/drawing/2014/chart" uri="{C3380CC4-5D6E-409C-BE32-E72D297353CC}">
                    <c16:uniqueId val="{00000002-08CC-4D39-A13D-B63E0332A74A}"/>
                  </c:ext>
                </c:extLst>
              </c15:ser>
            </c15:filteredBarSeries>
            <c15:filteredBarSeries>
              <c15:ser>
                <c:idx val="2"/>
                <c:order val="2"/>
                <c:tx>
                  <c:v>#REF!</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'CAAB Exp Charts'!$AX$3:$AX$13</c15:sqref>
                        </c15:formulaRef>
                      </c:ext>
                    </c:extLst>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Lit>
                    <c:formatCode>General</c:formatCode>
                    <c:ptCount val="1"/>
                    <c:pt idx="0">
                      <c:v>1</c:v>
                    </c:pt>
                  </c:numLit>
                </c:val>
                <c:extLst xmlns:c15="http://schemas.microsoft.com/office/drawing/2012/chart">
                  <c:ext xmlns:c16="http://schemas.microsoft.com/office/drawing/2014/chart" uri="{C3380CC4-5D6E-409C-BE32-E72D297353CC}">
                    <c16:uniqueId val="{00000003-08CC-4D39-A13D-B63E0332A74A}"/>
                  </c:ext>
                </c:extLst>
              </c15:ser>
            </c15:filteredBarSeries>
            <c15:filteredBarSeries>
              <c15:ser>
                <c:idx val="3"/>
                <c:order val="3"/>
                <c:tx>
                  <c:v>#REF!</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'CAAB Exp Charts'!$AX$3:$AX$13</c15:sqref>
                        </c15:formulaRef>
                      </c:ext>
                    </c:extLst>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Lit>
                    <c:formatCode>General</c:formatCode>
                    <c:ptCount val="1"/>
                    <c:pt idx="0">
                      <c:v>1</c:v>
                    </c:pt>
                  </c:numLit>
                </c:val>
                <c:extLst xmlns:c15="http://schemas.microsoft.com/office/drawing/2012/chart">
                  <c:ext xmlns:c16="http://schemas.microsoft.com/office/drawing/2014/chart" uri="{C3380CC4-5D6E-409C-BE32-E72D297353CC}">
                    <c16:uniqueId val="{00000004-08CC-4D39-A13D-B63E0332A74A}"/>
                  </c:ext>
                </c:extLst>
              </c15:ser>
            </c15:filteredBarSeries>
            <c15:filteredBarSeries>
              <c15:ser>
                <c:idx val="4"/>
                <c:order val="4"/>
                <c:tx>
                  <c:v>#REF!</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'CAAB Exp Charts'!$AX$3:$AX$13</c15:sqref>
                        </c15:formulaRef>
                      </c:ext>
                    </c:extLst>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Lit>
                    <c:formatCode>General</c:formatCode>
                    <c:ptCount val="1"/>
                    <c:pt idx="0">
                      <c:v>1</c:v>
                    </c:pt>
                  </c:numLit>
                </c:val>
                <c:extLst xmlns:c15="http://schemas.microsoft.com/office/drawing/2012/chart">
                  <c:ext xmlns:c16="http://schemas.microsoft.com/office/drawing/2014/chart" uri="{C3380CC4-5D6E-409C-BE32-E72D297353CC}">
                    <c16:uniqueId val="{00000005-08CC-4D39-A13D-B63E0332A74A}"/>
                  </c:ext>
                </c:extLst>
              </c15:ser>
            </c15:filteredBarSeries>
            <c15:filteredBarSeries>
              <c15:ser>
                <c:idx val="5"/>
                <c:order val="5"/>
                <c:tx>
                  <c:v>#REF!</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'CAAB Exp Charts'!$AX$3:$AX$13</c15:sqref>
                        </c15:formulaRef>
                      </c:ext>
                    </c:extLst>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Lit>
                    <c:formatCode>General</c:formatCode>
                    <c:ptCount val="1"/>
                    <c:pt idx="0">
                      <c:v>1</c:v>
                    </c:pt>
                  </c:numLit>
                </c:val>
                <c:extLst xmlns:c15="http://schemas.microsoft.com/office/drawing/2012/chart">
                  <c:ext xmlns:c16="http://schemas.microsoft.com/office/drawing/2014/chart" uri="{C3380CC4-5D6E-409C-BE32-E72D297353CC}">
                    <c16:uniqueId val="{00000006-08CC-4D39-A13D-B63E0332A74A}"/>
                  </c:ext>
                </c:extLst>
              </c15:ser>
            </c15:filteredBarSeries>
            <c15:filteredBarSeries>
              <c15:ser>
                <c:idx val="6"/>
                <c:order val="6"/>
                <c:tx>
                  <c:v>#REF!</c:v>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'CAAB Exp Charts'!$AX$3:$AX$13</c15:sqref>
                        </c15:formulaRef>
                      </c:ext>
                    </c:extLst>
                    <c:strCache>
                      <c:ptCount val="11"/>
                      <c:pt idx="0">
                        <c:v>Community Action Programs</c:v>
                      </c:pt>
                      <c:pt idx="1">
                        <c:v>Core Support Services</c:v>
                      </c:pt>
                      <c:pt idx="2">
                        <c:v>Data Collection &amp; Planning</c:v>
                      </c:pt>
                      <c:pt idx="3">
                        <c:v>Outreach Services</c:v>
                      </c:pt>
                      <c:pt idx="4">
                        <c:v>Rent Assistance - Prevention</c:v>
                      </c:pt>
                      <c:pt idx="5">
                        <c:v>Rent Assistance - PSH</c:v>
                      </c:pt>
                      <c:pt idx="6">
                        <c:v>Rent Assistance - RRH</c:v>
                      </c:pt>
                      <c:pt idx="7">
                        <c:v>Rent Assistance - TH</c:v>
                      </c:pt>
                      <c:pt idx="8">
                        <c:v>Shelter Services</c:v>
                      </c:pt>
                      <c:pt idx="9">
                        <c:v>Other</c:v>
                      </c:pt>
                      <c:pt idx="10">
                        <c:v>Total</c:v>
                      </c:pt>
                    </c:strCache>
                  </c:strRef>
                </c:cat>
                <c:val>
                  <c:numLit>
                    <c:formatCode>General</c:formatCode>
                    <c:ptCount val="1"/>
                    <c:pt idx="0">
                      <c:v>1</c:v>
                    </c:pt>
                  </c:numLit>
                </c:val>
                <c:extLst xmlns:c15="http://schemas.microsoft.com/office/drawing/2012/chart">
                  <c:ext xmlns:c16="http://schemas.microsoft.com/office/drawing/2014/chart" uri="{C3380CC4-5D6E-409C-BE32-E72D297353CC}">
                    <c16:uniqueId val="{00000007-08CC-4D39-A13D-B63E0332A74A}"/>
                  </c:ext>
                </c:extLst>
              </c15:ser>
            </c15:filteredBarSeries>
          </c:ext>
        </c:extLst>
      </c:barChart>
      <c:catAx>
        <c:axId val="101596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15964735"/>
        <c:crosses val="autoZero"/>
        <c:auto val="1"/>
        <c:lblAlgn val="ctr"/>
        <c:lblOffset val="100"/>
        <c:noMultiLvlLbl val="0"/>
      </c:catAx>
      <c:valAx>
        <c:axId val="10159647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1596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54974027123013"/>
          <c:y val="0.15817429150470116"/>
          <c:w val="0.45805925944650178"/>
          <c:h val="0.72245802186119135"/>
        </c:manualLayout>
      </c:layout>
      <c:pieChart>
        <c:varyColors val="1"/>
        <c:ser>
          <c:idx val="0"/>
          <c:order val="0"/>
          <c:spPr>
            <a:ln>
              <a:solidFill>
                <a:srgbClr val="FFFFFF"/>
              </a:solidFill>
              <a:prstDash val="solid"/>
            </a:ln>
          </c:spPr>
          <c:dPt>
            <c:idx val="0"/>
            <c:bubble3D val="0"/>
            <c:spPr>
              <a:solidFill>
                <a:schemeClr val="accent1"/>
              </a:solidFill>
              <a:ln w="19050">
                <a:solidFill>
                  <a:srgbClr val="FFFFFF"/>
                </a:solidFill>
                <a:prstDash val="solid"/>
              </a:ln>
              <a:effectLst/>
            </c:spPr>
            <c:extLst>
              <c:ext xmlns:c16="http://schemas.microsoft.com/office/drawing/2014/chart" uri="{C3380CC4-5D6E-409C-BE32-E72D297353CC}">
                <c16:uniqueId val="{00000001-5D6F-421C-984E-BEB467C18DD5}"/>
              </c:ext>
            </c:extLst>
          </c:dPt>
          <c:dPt>
            <c:idx val="1"/>
            <c:bubble3D val="0"/>
            <c:spPr>
              <a:solidFill>
                <a:schemeClr val="accent2"/>
              </a:solidFill>
              <a:ln w="19050">
                <a:solidFill>
                  <a:srgbClr val="FFFFFF"/>
                </a:solidFill>
                <a:prstDash val="solid"/>
              </a:ln>
              <a:effectLst/>
            </c:spPr>
            <c:extLst>
              <c:ext xmlns:c16="http://schemas.microsoft.com/office/drawing/2014/chart" uri="{C3380CC4-5D6E-409C-BE32-E72D297353CC}">
                <c16:uniqueId val="{00000003-5D6F-421C-984E-BEB467C18DD5}"/>
              </c:ext>
            </c:extLst>
          </c:dPt>
          <c:dPt>
            <c:idx val="2"/>
            <c:bubble3D val="0"/>
            <c:spPr>
              <a:solidFill>
                <a:schemeClr val="accent3"/>
              </a:solidFill>
              <a:ln w="19050">
                <a:solidFill>
                  <a:srgbClr val="FFFFFF"/>
                </a:solidFill>
                <a:prstDash val="solid"/>
              </a:ln>
              <a:effectLst/>
            </c:spPr>
            <c:extLst>
              <c:ext xmlns:c16="http://schemas.microsoft.com/office/drawing/2014/chart" uri="{C3380CC4-5D6E-409C-BE32-E72D297353CC}">
                <c16:uniqueId val="{00000005-5D6F-421C-984E-BEB467C18DD5}"/>
              </c:ext>
            </c:extLst>
          </c:dPt>
          <c:dLbls>
            <c:dLbl>
              <c:idx val="1"/>
              <c:layout>
                <c:manualLayout>
                  <c:x val="0.25422977175371103"/>
                  <c:y val="-0.41277236537532125"/>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6F-421C-984E-BEB467C18DD5}"/>
                </c:ext>
              </c:extLst>
            </c:dLbl>
            <c:dLbl>
              <c:idx val="2"/>
              <c:layout>
                <c:manualLayout>
                  <c:x val="-1.5900691542359568E-2"/>
                  <c:y val="7.7532622796530407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1178932359960606"/>
                      <c:h val="9.0970416910436738E-2"/>
                    </c:manualLayout>
                  </c15:layout>
                </c:ext>
                <c:ext xmlns:c16="http://schemas.microsoft.com/office/drawing/2014/chart" uri="{C3380CC4-5D6E-409C-BE32-E72D297353CC}">
                  <c16:uniqueId val="{00000005-5D6F-421C-984E-BEB467C18DD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'CAAB Rev Charts'!$A$24:$A$26</c:f>
              <c:strCache>
                <c:ptCount val="3"/>
                <c:pt idx="0">
                  <c:v>Federal</c:v>
                </c:pt>
                <c:pt idx="1">
                  <c:v>State</c:v>
                </c:pt>
                <c:pt idx="2">
                  <c:v>Local</c:v>
                </c:pt>
              </c:strCache>
            </c:strRef>
          </c:cat>
          <c:val>
            <c:numRef>
              <c:f>'CAAB Rev Charts'!$B$24:$B$26</c:f>
              <c:numCache>
                <c:formatCode>_("$"* #,##0_);_("$"* \(#,##0\);_("$"* "-"_);_(@_)</c:formatCode>
                <c:ptCount val="3"/>
                <c:pt idx="0">
                  <c:v>1522924</c:v>
                </c:pt>
                <c:pt idx="1">
                  <c:v>20942669.039999999</c:v>
                </c:pt>
                <c:pt idx="2">
                  <c:v>2770781.27</c:v>
                </c:pt>
              </c:numCache>
            </c:numRef>
          </c:val>
          <c:extLst>
            <c:ext xmlns:c16="http://schemas.microsoft.com/office/drawing/2014/chart" uri="{C3380CC4-5D6E-409C-BE32-E72D297353CC}">
              <c16:uniqueId val="{00000006-5D6F-421C-984E-BEB467C18DD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47765808415051"/>
          <c:y val="0.16380272609808666"/>
          <c:w val="0.39958456113231244"/>
          <c:h val="0.669396541259680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15-4840-81A7-0BEDC177B2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15-4840-81A7-0BEDC177B2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15-4840-81A7-0BEDC177B277}"/>
              </c:ext>
            </c:extLst>
          </c:dPt>
          <c:dLbls>
            <c:dLbl>
              <c:idx val="0"/>
              <c:layout>
                <c:manualLayout>
                  <c:x val="8.9531680440771338E-2"/>
                  <c:y val="2.398095022294874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1539740383691708"/>
                      <c:h val="0.1106543336759164"/>
                    </c:manualLayout>
                  </c15:layout>
                </c:ext>
                <c:ext xmlns:c16="http://schemas.microsoft.com/office/drawing/2014/chart" uri="{C3380CC4-5D6E-409C-BE32-E72D297353CC}">
                  <c16:uniqueId val="{00000001-EB15-4840-81A7-0BEDC177B277}"/>
                </c:ext>
              </c:extLst>
            </c:dLbl>
            <c:dLbl>
              <c:idx val="1"/>
              <c:layout>
                <c:manualLayout>
                  <c:x val="-0.25580480125934674"/>
                  <c:y val="-0.1952723535457348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15-4840-81A7-0BEDC177B277}"/>
                </c:ext>
              </c:extLst>
            </c:dLbl>
            <c:dLbl>
              <c:idx val="2"/>
              <c:layout>
                <c:manualLayout>
                  <c:x val="-8.8547815820543094E-2"/>
                  <c:y val="-3.4258307639602604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15-4840-81A7-0BEDC177B27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'CAAB Rev Charts'!$A$28:$A$30</c:f>
              <c:strCache>
                <c:ptCount val="3"/>
                <c:pt idx="0">
                  <c:v>Community Action</c:v>
                </c:pt>
                <c:pt idx="1">
                  <c:v>HCRS</c:v>
                </c:pt>
                <c:pt idx="2">
                  <c:v>Other</c:v>
                </c:pt>
              </c:strCache>
            </c:strRef>
          </c:cat>
          <c:val>
            <c:numRef>
              <c:f>'CAAB Rev Charts'!$B$28:$B$30</c:f>
              <c:numCache>
                <c:formatCode>_("$"* #,##0_);_("$"* \(#,##0\);_("$"* "-"_);_(@_)</c:formatCode>
                <c:ptCount val="3"/>
                <c:pt idx="0">
                  <c:v>771090</c:v>
                </c:pt>
                <c:pt idx="1">
                  <c:v>24015284.309999999</c:v>
                </c:pt>
                <c:pt idx="2">
                  <c:v>450000</c:v>
                </c:pt>
              </c:numCache>
            </c:numRef>
          </c:val>
          <c:extLst>
            <c:ext xmlns:c16="http://schemas.microsoft.com/office/drawing/2014/chart" uri="{C3380CC4-5D6E-409C-BE32-E72D297353CC}">
              <c16:uniqueId val="{00000006-EB15-4840-81A7-0BEDC177B27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65_942635B7.xml><?xml version="1.0" encoding="utf-8"?>
<p188:cmLst xmlns:a="http://schemas.openxmlformats.org/drawingml/2006/main" xmlns:r="http://schemas.openxmlformats.org/officeDocument/2006/relationships" xmlns:p188="http://schemas.microsoft.com/office/powerpoint/2018/8/main">
  <p188:cm id="{AB07B33C-9FE7-4AA5-A3E6-833098479D8C}" authorId="{8B05EA08-4B7A-AF8D-A121-AC79D182C4D9}" created="2025-04-17T18:42:26.955">
    <pc:sldMkLst xmlns:pc="http://schemas.microsoft.com/office/powerpoint/2013/main/command">
      <pc:docMk/>
      <pc:sldMk cId="2485532087" sldId="1893"/>
    </pc:sldMkLst>
    <p188:txBody>
      <a:bodyPr/>
      <a:lstStyle/>
      <a:p>
        <a:r>
          <a:rPr lang="en-US"/>
          <a:t>Add new charts when Rhonda is done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19D85E-939B-F44F-A06B-8ADEE0F99366}" type="datetimeFigureOut">
              <a:rPr lang="en-US" smtClean="0"/>
              <a:t>5/7/2025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D8527-D853-AA43-922D-46269FE724BE}" type="slidenum">
              <a:rPr lang="en-US" smtClean="0"/>
              <a:t>‹#›</a:t>
            </a:fld>
            <a:endParaRPr lang="en-US" dirty="0"/>
          </a:p>
        </p:txBody>
      </p:sp>
    </p:spTree>
    <p:extLst>
      <p:ext uri="{BB962C8B-B14F-4D97-AF65-F5344CB8AC3E}">
        <p14:creationId xmlns:p14="http://schemas.microsoft.com/office/powerpoint/2010/main" val="120746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7CEB-8877-C748-AC58-FC405D8BA0F4}" type="datetimeFigureOut">
              <a:rPr lang="en-US" smtClean="0"/>
              <a:t>5/7/2025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BD1CD-C9A7-3343-AB3F-0F32B4D81F28}" type="slidenum">
              <a:rPr lang="en-US" smtClean="0"/>
              <a:t>‹#›</a:t>
            </a:fld>
            <a:endParaRPr lang="en-US" dirty="0"/>
          </a:p>
        </p:txBody>
      </p:sp>
    </p:spTree>
    <p:extLst>
      <p:ext uri="{BB962C8B-B14F-4D97-AF65-F5344CB8AC3E}">
        <p14:creationId xmlns:p14="http://schemas.microsoft.com/office/powerpoint/2010/main" val="148235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1</a:t>
            </a:fld>
            <a:endParaRPr lang="en-US" dirty="0"/>
          </a:p>
        </p:txBody>
      </p:sp>
    </p:spTree>
    <p:extLst>
      <p:ext uri="{BB962C8B-B14F-4D97-AF65-F5344CB8AC3E}">
        <p14:creationId xmlns:p14="http://schemas.microsoft.com/office/powerpoint/2010/main" val="402605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 English, Spanish and Russian versions on website. Still waiting on other translations</a:t>
            </a:r>
          </a:p>
          <a:p>
            <a:endParaRPr lang="en-US" dirty="0"/>
          </a:p>
          <a:p>
            <a:r>
              <a:rPr lang="en-US" dirty="0"/>
              <a:t>Policy: </a:t>
            </a:r>
          </a:p>
        </p:txBody>
      </p:sp>
      <p:sp>
        <p:nvSpPr>
          <p:cNvPr id="4" name="Slide Number Placeholder 3"/>
          <p:cNvSpPr>
            <a:spLocks noGrp="1"/>
          </p:cNvSpPr>
          <p:nvPr>
            <p:ph type="sldNum" sz="quarter" idx="5"/>
          </p:nvPr>
        </p:nvSpPr>
        <p:spPr/>
        <p:txBody>
          <a:bodyPr/>
          <a:lstStyle/>
          <a:p>
            <a:fld id="{63FBD1CD-C9A7-3343-AB3F-0F32B4D81F28}" type="slidenum">
              <a:rPr lang="en-US" smtClean="0"/>
              <a:t>17</a:t>
            </a:fld>
            <a:endParaRPr lang="en-US" dirty="0"/>
          </a:p>
        </p:txBody>
      </p:sp>
    </p:spTree>
    <p:extLst>
      <p:ext uri="{BB962C8B-B14F-4D97-AF65-F5344CB8AC3E}">
        <p14:creationId xmlns:p14="http://schemas.microsoft.com/office/powerpoint/2010/main" val="181181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NCAP releases a community action month toolkit to support outreach and promotion efforts for the month of May. The toolkit was sent out and is linked here. This year, they also released a webinar about community action month and how to navigate and use the toolkit. It is also linked here and will be included in the follow up email if you would like to watch it. These are more for agencies to promote their work and the accomplishments of community action, but may be interesting and useful for you as well. There are some talking points about the importance and impact of this funding, which is under serious threat by the federal government. These talking points could be useful if you are planning on doing any advocacy around preserving this funding.</a:t>
            </a:r>
          </a:p>
          <a:p>
            <a:endParaRPr lang="en-US" dirty="0"/>
          </a:p>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25</a:t>
            </a:fld>
            <a:endParaRPr lang="en-US" dirty="0"/>
          </a:p>
        </p:txBody>
      </p:sp>
    </p:spTree>
    <p:extLst>
      <p:ext uri="{BB962C8B-B14F-4D97-AF65-F5344CB8AC3E}">
        <p14:creationId xmlns:p14="http://schemas.microsoft.com/office/powerpoint/2010/main" val="171665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26</a:t>
            </a:fld>
            <a:endParaRPr lang="en-US" dirty="0"/>
          </a:p>
        </p:txBody>
      </p:sp>
    </p:spTree>
    <p:extLst>
      <p:ext uri="{BB962C8B-B14F-4D97-AF65-F5344CB8AC3E}">
        <p14:creationId xmlns:p14="http://schemas.microsoft.com/office/powerpoint/2010/main" val="49508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dirty="0"/>
              <a:t>Presenter</a:t>
            </a:r>
          </a:p>
        </p:txBody>
      </p:sp>
      <p:cxnSp>
        <p:nvCxnSpPr>
          <p:cNvPr id="9" name="Straight Connector 8"/>
          <p:cNvCxnSpPr/>
          <p:nvPr userDrawn="1"/>
        </p:nvCxnSpPr>
        <p:spPr>
          <a:xfrm>
            <a:off x="1143000" y="3279465"/>
            <a:ext cx="6858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1679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363802"/>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5/7/2025</a:t>
            </a:r>
            <a:endParaRPr lang="en-US" dirty="0"/>
          </a:p>
        </p:txBody>
      </p:sp>
      <p:sp>
        <p:nvSpPr>
          <p:cNvPr id="21" name="Footer Placeholder 20"/>
          <p:cNvSpPr>
            <a:spLocks noGrp="1"/>
          </p:cNvSpPr>
          <p:nvPr>
            <p:ph type="ftr" sz="quarter" idx="22"/>
          </p:nvPr>
        </p:nvSpPr>
        <p:spPr/>
        <p:txBody>
          <a:bodyPr/>
          <a:lstStyle/>
          <a:p>
            <a:r>
              <a:rPr lang="en-US"/>
              <a:t>Community Action Advisory Board</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292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5/7/2025</a:t>
            </a:r>
            <a:endParaRPr lang="en-US" dirty="0"/>
          </a:p>
        </p:txBody>
      </p:sp>
      <p:sp>
        <p:nvSpPr>
          <p:cNvPr id="9" name="Footer Placeholder 8"/>
          <p:cNvSpPr>
            <a:spLocks noGrp="1"/>
          </p:cNvSpPr>
          <p:nvPr>
            <p:ph type="ftr" sz="quarter" idx="21"/>
          </p:nvPr>
        </p:nvSpPr>
        <p:spPr/>
        <p:txBody>
          <a:bodyPr/>
          <a:lstStyle/>
          <a:p>
            <a:r>
              <a:rPr lang="en-US"/>
              <a:t>Community Action Advisory Board</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5548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5/7/2025</a:t>
            </a:r>
            <a:endParaRPr lang="en-US" dirty="0"/>
          </a:p>
        </p:txBody>
      </p:sp>
      <p:sp>
        <p:nvSpPr>
          <p:cNvPr id="20" name="Footer Placeholder 19"/>
          <p:cNvSpPr>
            <a:spLocks noGrp="1"/>
          </p:cNvSpPr>
          <p:nvPr>
            <p:ph type="ftr" sz="quarter" idx="16"/>
          </p:nvPr>
        </p:nvSpPr>
        <p:spPr/>
        <p:txBody>
          <a:bodyPr/>
          <a:lstStyle/>
          <a:p>
            <a:r>
              <a:rPr lang="en-US"/>
              <a:t>Community Action Advisory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2958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rgbClr val="D8872A">
              <a:alpha val="29804"/>
            </a:srgb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5/7/2025</a:t>
            </a:r>
            <a:endParaRPr lang="en-US" dirty="0"/>
          </a:p>
        </p:txBody>
      </p:sp>
      <p:sp>
        <p:nvSpPr>
          <p:cNvPr id="20" name="Footer Placeholder 19"/>
          <p:cNvSpPr>
            <a:spLocks noGrp="1"/>
          </p:cNvSpPr>
          <p:nvPr>
            <p:ph type="ftr" sz="quarter" idx="16"/>
          </p:nvPr>
        </p:nvSpPr>
        <p:spPr/>
        <p:txBody>
          <a:bodyPr/>
          <a:lstStyle/>
          <a:p>
            <a:r>
              <a:rPr lang="en-US"/>
              <a:t>Community Action Advisory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49091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5/7/2025</a:t>
            </a:r>
            <a:endParaRPr lang="en-US" dirty="0"/>
          </a:p>
        </p:txBody>
      </p:sp>
      <p:sp>
        <p:nvSpPr>
          <p:cNvPr id="14" name="Footer Placeholder 13"/>
          <p:cNvSpPr>
            <a:spLocks noGrp="1"/>
          </p:cNvSpPr>
          <p:nvPr>
            <p:ph type="ftr" sz="quarter" idx="17"/>
          </p:nvPr>
        </p:nvSpPr>
        <p:spPr/>
        <p:txBody>
          <a:bodyPr/>
          <a:lstStyle/>
          <a:p>
            <a:r>
              <a:rPr lang="en-US"/>
              <a:t>Community Action Advisory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6029541" y="1243753"/>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58081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3"/>
            <a:ext cx="6858000" cy="2157102"/>
          </a:xfrm>
          <a:prstGeom prst="rect">
            <a:avLst/>
          </a:prstGeom>
        </p:spPr>
        <p:txBody>
          <a:bodyPr anchor="b"/>
          <a:lstStyle>
            <a:lvl1pPr algn="l">
              <a:defRPr sz="4500"/>
            </a:lvl1pPr>
          </a:lstStyle>
          <a:p>
            <a:r>
              <a:rPr lang="en-US" dirty="0"/>
              <a:t>Section title</a:t>
            </a:r>
          </a:p>
        </p:txBody>
      </p:sp>
      <p:sp>
        <p:nvSpPr>
          <p:cNvPr id="4" name="Date Placeholder 3"/>
          <p:cNvSpPr>
            <a:spLocks noGrp="1"/>
          </p:cNvSpPr>
          <p:nvPr>
            <p:ph type="dt" sz="half" idx="10"/>
          </p:nvPr>
        </p:nvSpPr>
        <p:spPr/>
        <p:txBody>
          <a:bodyPr/>
          <a:lstStyle/>
          <a:p>
            <a:r>
              <a:rPr lang="en-US"/>
              <a:t>5/7/2025</a:t>
            </a:r>
            <a:endParaRPr lang="en-US" dirty="0"/>
          </a:p>
        </p:txBody>
      </p:sp>
      <p:sp>
        <p:nvSpPr>
          <p:cNvPr id="5" name="Footer Placeholder 4"/>
          <p:cNvSpPr>
            <a:spLocks noGrp="1"/>
          </p:cNvSpPr>
          <p:nvPr>
            <p:ph type="ftr" sz="quarter" idx="11"/>
          </p:nvPr>
        </p:nvSpPr>
        <p:spPr/>
        <p:txBody>
          <a:bodyPr/>
          <a:lstStyle/>
          <a:p>
            <a:r>
              <a:rPr lang="en-US"/>
              <a:t>Community Action Advisory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4691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831898" y="3687731"/>
            <a:ext cx="7539533" cy="659493"/>
          </a:xfrm>
        </p:spPr>
        <p:txBody>
          <a:bodyPr anchor="b">
            <a:normAutofit/>
          </a:bodyPr>
          <a:lstStyle>
            <a:lvl1pPr marL="0" indent="0" algn="r">
              <a:buNone/>
              <a:defRPr sz="135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831898" y="693739"/>
            <a:ext cx="7538991" cy="2860734"/>
          </a:xfrm>
        </p:spPr>
        <p:txBody>
          <a:bodyPr anchor="b">
            <a:normAutofit/>
          </a:bodyPr>
          <a:lstStyle>
            <a:lvl1pPr marL="0" indent="0">
              <a:buNone/>
              <a:defRPr sz="2700" b="0" i="1">
                <a:latin typeface="Garamond" charset="0"/>
                <a:ea typeface="Garamond" charset="0"/>
                <a:cs typeface="Garamon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5/7/2025</a:t>
            </a:r>
            <a:endParaRPr lang="en-US" dirty="0"/>
          </a:p>
        </p:txBody>
      </p:sp>
      <p:sp>
        <p:nvSpPr>
          <p:cNvPr id="13" name="Footer Placeholder 12"/>
          <p:cNvSpPr>
            <a:spLocks noGrp="1"/>
          </p:cNvSpPr>
          <p:nvPr>
            <p:ph type="ftr" sz="quarter" idx="20"/>
          </p:nvPr>
        </p:nvSpPr>
        <p:spPr/>
        <p:txBody>
          <a:bodyPr/>
          <a:lstStyle/>
          <a:p>
            <a:r>
              <a:rPr lang="en-US"/>
              <a:t>Community Action Advisory Board</a:t>
            </a:r>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82833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5"/>
            <a:ext cx="6858000" cy="1531459"/>
          </a:xfrm>
          <a:prstGeom prst="rect">
            <a:avLst/>
          </a:prstGeom>
        </p:spPr>
        <p:txBody>
          <a:bodyPr anchor="b"/>
          <a:lstStyle>
            <a:lvl1pPr algn="l">
              <a:defRPr sz="4500" baseline="0"/>
            </a:lvl1pPr>
          </a:lstStyle>
          <a:p>
            <a:r>
              <a:rPr lang="en-US" dirty="0"/>
              <a:t>Final slide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r>
              <a:rPr lang="en-US"/>
              <a:t>5/7/2025</a:t>
            </a:r>
            <a:endParaRPr lang="en-US"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a:t>Community Action Advisory Board</a:t>
            </a:r>
            <a:endParaRPr lang="en-US" dirty="0"/>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143001" y="3262032"/>
            <a:ext cx="6876261" cy="756271"/>
          </a:xfrm>
        </p:spPr>
        <p:txBody>
          <a:bodyPr anchor="b">
            <a:normAutofit/>
          </a:bodyPr>
          <a:lstStyle>
            <a:lvl1pPr marL="0" indent="0">
              <a:buNone/>
              <a:defRPr sz="2700"/>
            </a:lvl1pPr>
            <a:lvl2pPr marL="342900" indent="0">
              <a:buNone/>
              <a:defRPr/>
            </a:lvl2pPr>
            <a:lvl3pPr marL="685800" indent="0">
              <a:buNone/>
              <a:defRPr/>
            </a:lvl3pPr>
            <a:lvl4pPr marL="1028700" indent="0">
              <a:buNone/>
              <a:defRPr/>
            </a:lvl4pPr>
            <a:lvl5pPr marL="1371600" indent="0">
              <a:buNone/>
              <a:defRPr/>
            </a:lvl5pPr>
          </a:lstStyle>
          <a:p>
            <a:pPr lvl="0"/>
            <a:r>
              <a:rPr lang="en-US" dirty="0"/>
              <a:t>Subhead</a:t>
            </a:r>
          </a:p>
        </p:txBody>
      </p:sp>
      <p:sp>
        <p:nvSpPr>
          <p:cNvPr id="8" name="Text Placeholder 4"/>
          <p:cNvSpPr>
            <a:spLocks noGrp="1"/>
          </p:cNvSpPr>
          <p:nvPr>
            <p:ph type="body" sz="quarter" idx="19" hasCustomPrompt="1"/>
          </p:nvPr>
        </p:nvSpPr>
        <p:spPr>
          <a:xfrm>
            <a:off x="1143001" y="4018305"/>
            <a:ext cx="6876261" cy="1478165"/>
          </a:xfrm>
        </p:spPr>
        <p:txBody>
          <a:bodyPr anchor="b">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Additional info</a:t>
            </a:r>
          </a:p>
        </p:txBody>
      </p:sp>
    </p:spTree>
    <p:extLst>
      <p:ext uri="{BB962C8B-B14F-4D97-AF65-F5344CB8AC3E}">
        <p14:creationId xmlns:p14="http://schemas.microsoft.com/office/powerpoint/2010/main" val="16361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95" y="365126"/>
            <a:ext cx="7700211"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t>5/7/2025</a:t>
            </a:r>
            <a:endParaRPr lang="en-US" dirty="0"/>
          </a:p>
        </p:txBody>
      </p:sp>
      <p:sp>
        <p:nvSpPr>
          <p:cNvPr id="4" name="Footer Placeholder 3"/>
          <p:cNvSpPr>
            <a:spLocks noGrp="1"/>
          </p:cNvSpPr>
          <p:nvPr>
            <p:ph type="ftr" sz="quarter" idx="11"/>
          </p:nvPr>
        </p:nvSpPr>
        <p:spPr/>
        <p:txBody>
          <a:bodyPr/>
          <a:lstStyle/>
          <a:p>
            <a:r>
              <a:rPr lang="en-US"/>
              <a:t>Community Action Advisory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cxnSp>
        <p:nvCxnSpPr>
          <p:cNvPr id="6" name="Straight Connector 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02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heading, short under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5/7/2025</a:t>
            </a:r>
            <a:endParaRPr lang="en-US" dirty="0"/>
          </a:p>
        </p:txBody>
      </p:sp>
      <p:sp>
        <p:nvSpPr>
          <p:cNvPr id="6" name="Footer Placeholder 5"/>
          <p:cNvSpPr>
            <a:spLocks noGrp="1"/>
          </p:cNvSpPr>
          <p:nvPr>
            <p:ph type="ftr" sz="quarter" idx="11"/>
          </p:nvPr>
        </p:nvSpPr>
        <p:spPr/>
        <p:txBody>
          <a:bodyPr/>
          <a:lstStyle/>
          <a:p>
            <a:r>
              <a:rPr lang="en-US"/>
              <a:t>Community Action Advisory Board</a:t>
            </a:r>
            <a:endParaRPr lang="en-US" dirty="0"/>
          </a:p>
        </p:txBody>
      </p:sp>
      <p:sp>
        <p:nvSpPr>
          <p:cNvPr id="7" name="Slide Number Placeholder 6"/>
          <p:cNvSpPr>
            <a:spLocks noGrp="1"/>
          </p:cNvSpPr>
          <p:nvPr>
            <p:ph type="sldNum" sz="quarter" idx="12"/>
          </p:nvPr>
        </p:nvSpPr>
        <p:spPr/>
        <p:txBody>
          <a:bodyPr/>
          <a:lstStyle/>
          <a:p>
            <a:fld id="{BD3A08C5-CC68-3947-88A8-A9E34C1A68A7}" type="slidenum">
              <a:rPr lang="en-US" smtClean="0"/>
              <a:pPr/>
              <a:t>‹#›</a:t>
            </a:fld>
            <a:endParaRPr lang="en-US" dirty="0"/>
          </a:p>
        </p:txBody>
      </p:sp>
      <p:sp>
        <p:nvSpPr>
          <p:cNvPr id="8" name="Title 1"/>
          <p:cNvSpPr>
            <a:spLocks noGrp="1"/>
          </p:cNvSpPr>
          <p:nvPr>
            <p:ph type="title" hasCustomPrompt="1"/>
          </p:nvPr>
        </p:nvSpPr>
        <p:spPr>
          <a:xfrm>
            <a:off x="721895" y="365126"/>
            <a:ext cx="7700211" cy="673029"/>
          </a:xfrm>
        </p:spPr>
        <p:txBody>
          <a:bodyPr/>
          <a:lstStyle/>
          <a:p>
            <a:r>
              <a:rPr lang="en-US" dirty="0"/>
              <a:t>Slide title</a:t>
            </a:r>
          </a:p>
        </p:txBody>
      </p:sp>
      <p:cxnSp>
        <p:nvCxnSpPr>
          <p:cNvPr id="9" name="Straight Connector 8"/>
          <p:cNvCxnSpPr/>
          <p:nvPr userDrawn="1"/>
        </p:nvCxnSpPr>
        <p:spPr>
          <a:xfrm>
            <a:off x="721895" y="1038154"/>
            <a:ext cx="4532468"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defRPr sz="21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5/7/2025</a:t>
            </a:r>
            <a:endParaRPr lang="en-US" dirty="0"/>
          </a:p>
        </p:txBody>
      </p:sp>
      <p:sp>
        <p:nvSpPr>
          <p:cNvPr id="13" name="Footer Placeholder 12"/>
          <p:cNvSpPr>
            <a:spLocks noGrp="1"/>
          </p:cNvSpPr>
          <p:nvPr>
            <p:ph type="ftr" sz="quarter" idx="15"/>
          </p:nvPr>
        </p:nvSpPr>
        <p:spPr/>
        <p:txBody>
          <a:bodyPr/>
          <a:lstStyle/>
          <a:p>
            <a:r>
              <a:rPr lang="en-US"/>
              <a:t>Community Action Advisory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2672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5/7/2025</a:t>
            </a:r>
            <a:endParaRPr lang="en-US" dirty="0"/>
          </a:p>
        </p:txBody>
      </p:sp>
      <p:sp>
        <p:nvSpPr>
          <p:cNvPr id="4" name="Footer Placeholder 3"/>
          <p:cNvSpPr>
            <a:spLocks noGrp="1"/>
          </p:cNvSpPr>
          <p:nvPr>
            <p:ph type="ftr" sz="quarter" idx="11"/>
          </p:nvPr>
        </p:nvSpPr>
        <p:spPr/>
        <p:txBody>
          <a:bodyPr/>
          <a:lstStyle/>
          <a:p>
            <a:r>
              <a:rPr lang="en-US"/>
              <a:t>Community Action Advisory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7126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18396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Community Action Advisory Board</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5/7/2025</a:t>
            </a:r>
          </a:p>
        </p:txBody>
      </p:sp>
      <p:sp>
        <p:nvSpPr>
          <p:cNvPr id="6" name="Holder 6"/>
          <p:cNvSpPr>
            <a:spLocks noGrp="1"/>
          </p:cNvSpPr>
          <p:nvPr>
            <p:ph type="sldNum" sz="quarter" idx="7"/>
          </p:nvPr>
        </p:nvSpPr>
        <p:spPr/>
        <p:txBody>
          <a:bodyPr lIns="0" tIns="0" rIns="0" bIns="0"/>
          <a:lstStyle>
            <a:lvl1pPr>
              <a:defRPr sz="1050" b="0" i="0">
                <a:solidFill>
                  <a:schemeClr val="tx1"/>
                </a:solidFill>
                <a:latin typeface="Arial Narrow"/>
                <a:cs typeface="Arial Narrow"/>
              </a:defRPr>
            </a:lvl1pPr>
          </a:lstStyle>
          <a:p>
            <a:pPr marL="28575">
              <a:spcBef>
                <a:spcPts val="8"/>
              </a:spcBef>
            </a:pPr>
            <a:fld id="{81D60167-4931-47E6-BA6A-407CBD079E47}" type="slidenum">
              <a:rPr lang="en-US" spc="15" smtClean="0"/>
              <a:pPr marL="28575">
                <a:spcBef>
                  <a:spcPts val="8"/>
                </a:spcBef>
              </a:pPr>
              <a:t>‹#›</a:t>
            </a:fld>
            <a:r>
              <a:rPr lang="en-US" spc="15"/>
              <a:t> </a:t>
            </a:r>
            <a:r>
              <a:rPr lang="en-US" spc="-15"/>
              <a:t>| </a:t>
            </a:r>
            <a:r>
              <a:rPr lang="en-US" spc="-4"/>
              <a:t>May </a:t>
            </a:r>
            <a:r>
              <a:rPr lang="en-US" spc="15"/>
              <a:t>2025</a:t>
            </a:r>
            <a:r>
              <a:rPr lang="en-US" spc="-143"/>
              <a:t> </a:t>
            </a:r>
            <a:r>
              <a:rPr lang="en-US" spc="-90"/>
              <a:t>CAAB </a:t>
            </a:r>
            <a:r>
              <a:rPr lang="en-US" spc="4"/>
              <a:t>Updates</a:t>
            </a:r>
            <a:endParaRPr lang="en-US" spc="4" dirty="0"/>
          </a:p>
        </p:txBody>
      </p:sp>
    </p:spTree>
    <p:extLst>
      <p:ext uri="{BB962C8B-B14F-4D97-AF65-F5344CB8AC3E}">
        <p14:creationId xmlns:p14="http://schemas.microsoft.com/office/powerpoint/2010/main" val="1781519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hoto slide, white footer">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5/7/2025</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Community Action Advisory Board</a:t>
            </a:r>
            <a:endParaRPr lang="en-US" dirty="0"/>
          </a:p>
        </p:txBody>
      </p:sp>
      <p:sp>
        <p:nvSpPr>
          <p:cNvPr id="14"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1697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full image, option 1">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lgn="l">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FFFFFF"/>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FFFFFF"/>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8"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bg1"/>
                </a:solidFill>
                <a:latin typeface="Arial" charset="0"/>
                <a:ea typeface="Arial" charset="0"/>
                <a:cs typeface="Arial" charset="0"/>
              </a:defRPr>
            </a:lvl1pPr>
          </a:lstStyle>
          <a:p>
            <a:r>
              <a:rPr lang="en-US"/>
              <a:t>5/7/2025</a:t>
            </a:r>
            <a:endParaRPr lang="en-US" dirty="0"/>
          </a:p>
        </p:txBody>
      </p:sp>
      <p:sp>
        <p:nvSpPr>
          <p:cNvPr id="10"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r>
              <a:rPr lang="en-US"/>
              <a:t>Community Action Advisory Board</a:t>
            </a:r>
            <a:endParaRPr lang="en-US" dirty="0"/>
          </a:p>
        </p:txBody>
      </p:sp>
      <p:sp>
        <p:nvSpPr>
          <p:cNvPr id="11"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82759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full image, option 2">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005A5B"/>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005A5B"/>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4" name="Content Placeholder 3"/>
          <p:cNvSpPr>
            <a:spLocks noGrp="1"/>
          </p:cNvSpPr>
          <p:nvPr>
            <p:ph sz="quarter" idx="19" hasCustomPrompt="1"/>
          </p:nvPr>
        </p:nvSpPr>
        <p:spPr>
          <a:xfrm>
            <a:off x="0" y="6254496"/>
            <a:ext cx="9141714" cy="603504"/>
          </a:xfrm>
          <a:prstGeom prst="rect">
            <a:avLst/>
          </a:prstGeom>
          <a:blipFill>
            <a:blip r:embed="rId3"/>
            <a:stretch>
              <a:fillRect/>
            </a:stretch>
          </a:blipFill>
        </p:spPr>
        <p:txBody>
          <a:bodyPr/>
          <a:lstStyle>
            <a:lvl1pPr marL="0" indent="0">
              <a:buNone/>
              <a:defRPr baseline="0"/>
            </a:lvl1pPr>
          </a:lstStyle>
          <a:p>
            <a:pPr lvl="0"/>
            <a:r>
              <a:rPr lang="en-US"/>
              <a:t> </a:t>
            </a:r>
            <a:endParaRPr lang="en-US" dirty="0"/>
          </a:p>
        </p:txBody>
      </p:sp>
      <p:sp>
        <p:nvSpPr>
          <p:cNvPr id="10"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accent1"/>
                </a:solidFill>
                <a:latin typeface="Arial" charset="0"/>
                <a:ea typeface="Arial" charset="0"/>
                <a:cs typeface="Arial" charset="0"/>
              </a:defRPr>
            </a:lvl1pPr>
          </a:lstStyle>
          <a:p>
            <a:r>
              <a:rPr lang="en-US"/>
              <a:t>5/7/2025</a:t>
            </a:r>
            <a:endParaRPr lang="en-US" dirty="0"/>
          </a:p>
        </p:txBody>
      </p:sp>
      <p:sp>
        <p:nvSpPr>
          <p:cNvPr id="11"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r>
              <a:rPr lang="en-US"/>
              <a:t>Community Action Advisory Board</a:t>
            </a:r>
            <a:endParaRPr lang="en-US" dirty="0"/>
          </a:p>
        </p:txBody>
      </p:sp>
      <p:sp>
        <p:nvSpPr>
          <p:cNvPr id="13"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03756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47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7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rgbClr val="D8872A">
              <a:alpha val="29804"/>
            </a:srgb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5/7/2025</a:t>
            </a:r>
            <a:endParaRPr lang="en-US" dirty="0"/>
          </a:p>
        </p:txBody>
      </p:sp>
      <p:sp>
        <p:nvSpPr>
          <p:cNvPr id="7" name="Footer Placeholder 6"/>
          <p:cNvSpPr>
            <a:spLocks noGrp="1"/>
          </p:cNvSpPr>
          <p:nvPr>
            <p:ph type="ftr" sz="quarter" idx="15"/>
          </p:nvPr>
        </p:nvSpPr>
        <p:spPr/>
        <p:txBody>
          <a:bodyPr/>
          <a:lstStyle/>
          <a:p>
            <a:r>
              <a:rPr lang="en-US"/>
              <a:t>Community Action Advisory Board</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803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5/7/2025</a:t>
            </a:r>
            <a:endParaRPr lang="en-US" dirty="0"/>
          </a:p>
        </p:txBody>
      </p:sp>
      <p:sp>
        <p:nvSpPr>
          <p:cNvPr id="12" name="Footer Placeholder 11"/>
          <p:cNvSpPr>
            <a:spLocks noGrp="1"/>
          </p:cNvSpPr>
          <p:nvPr>
            <p:ph type="ftr" sz="quarter" idx="15"/>
          </p:nvPr>
        </p:nvSpPr>
        <p:spPr/>
        <p:txBody>
          <a:bodyPr/>
          <a:lstStyle/>
          <a:p>
            <a:r>
              <a:rPr lang="en-US"/>
              <a:t>Community Action Advisory Board</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4919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5/7/2025</a:t>
            </a:r>
            <a:endParaRPr lang="en-US" dirty="0"/>
          </a:p>
        </p:txBody>
      </p:sp>
      <p:sp>
        <p:nvSpPr>
          <p:cNvPr id="12" name="Footer Placeholder 11"/>
          <p:cNvSpPr>
            <a:spLocks noGrp="1"/>
          </p:cNvSpPr>
          <p:nvPr>
            <p:ph type="ftr" sz="quarter" idx="16"/>
          </p:nvPr>
        </p:nvSpPr>
        <p:spPr/>
        <p:txBody>
          <a:bodyPr/>
          <a:lstStyle/>
          <a:p>
            <a:r>
              <a:rPr lang="en-US"/>
              <a:t>Community Action Advisory Board</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028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rgbClr val="D8872A">
              <a:alpha val="29804"/>
            </a:srgb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5/7/2025</a:t>
            </a:r>
            <a:endParaRPr lang="en-US" dirty="0"/>
          </a:p>
        </p:txBody>
      </p:sp>
      <p:sp>
        <p:nvSpPr>
          <p:cNvPr id="13" name="Footer Placeholder 12"/>
          <p:cNvSpPr>
            <a:spLocks noGrp="1"/>
          </p:cNvSpPr>
          <p:nvPr>
            <p:ph type="ftr" sz="quarter" idx="18"/>
          </p:nvPr>
        </p:nvSpPr>
        <p:spPr/>
        <p:txBody>
          <a:bodyPr/>
          <a:lstStyle/>
          <a:p>
            <a:r>
              <a:rPr lang="en-US"/>
              <a:t>Community Action Advisory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99532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5/7/2025</a:t>
            </a:r>
            <a:endParaRPr lang="en-US" dirty="0"/>
          </a:p>
        </p:txBody>
      </p:sp>
      <p:sp>
        <p:nvSpPr>
          <p:cNvPr id="13" name="Footer Placeholder 12"/>
          <p:cNvSpPr>
            <a:spLocks noGrp="1"/>
          </p:cNvSpPr>
          <p:nvPr>
            <p:ph type="ftr" sz="quarter" idx="18"/>
          </p:nvPr>
        </p:nvSpPr>
        <p:spPr/>
        <p:txBody>
          <a:bodyPr/>
          <a:lstStyle/>
          <a:p>
            <a:r>
              <a:rPr lang="en-US"/>
              <a:t>Community Action Advisory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17220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5/7/2025</a:t>
            </a:r>
            <a:endParaRPr lang="en-US" dirty="0"/>
          </a:p>
        </p:txBody>
      </p:sp>
      <p:sp>
        <p:nvSpPr>
          <p:cNvPr id="13" name="Footer Placeholder 12"/>
          <p:cNvSpPr>
            <a:spLocks noGrp="1"/>
          </p:cNvSpPr>
          <p:nvPr>
            <p:ph type="ftr" sz="quarter" idx="15"/>
          </p:nvPr>
        </p:nvSpPr>
        <p:spPr/>
        <p:txBody>
          <a:bodyPr/>
          <a:lstStyle/>
          <a:p>
            <a:r>
              <a:rPr lang="en-US"/>
              <a:t>Community Action Advisory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094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5/7/2025</a:t>
            </a:r>
            <a:endParaRPr lang="en-US" dirty="0"/>
          </a:p>
        </p:txBody>
      </p:sp>
      <p:sp>
        <p:nvSpPr>
          <p:cNvPr id="14" name="Footer Placeholder 13"/>
          <p:cNvSpPr>
            <a:spLocks noGrp="1"/>
          </p:cNvSpPr>
          <p:nvPr>
            <p:ph type="ftr" sz="quarter" idx="15"/>
          </p:nvPr>
        </p:nvSpPr>
        <p:spPr/>
        <p:txBody>
          <a:bodyPr/>
          <a:lstStyle/>
          <a:p>
            <a:r>
              <a:rPr lang="en-US"/>
              <a:t>Community Action Advisory Board</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961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7"/>
            <a:ext cx="9144000" cy="603428"/>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5/7/2025</a:t>
            </a:r>
            <a:endParaRPr lang="en-US" dirty="0"/>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Community Action Advisory Board</a:t>
            </a:r>
            <a:endParaRPr lang="en-US" dirty="0"/>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434697219"/>
      </p:ext>
    </p:extLst>
  </p:cSld>
  <p:clrMap bg1="lt1" tx1="dk1" bg2="lt2" tx2="dk2" accent1="accent1" accent2="accent2" accent3="accent3" accent4="accent4" accent5="accent5" accent6="accent6" hlink="hlink" folHlink="folHlink"/>
  <p:sldLayoutIdLst>
    <p:sldLayoutId id="2147483989" r:id="rId1"/>
    <p:sldLayoutId id="2147483991" r:id="rId2"/>
    <p:sldLayoutId id="2147483990" r:id="rId3"/>
    <p:sldLayoutId id="2147483992" r:id="rId4"/>
    <p:sldLayoutId id="2147483993" r:id="rId5"/>
    <p:sldLayoutId id="2147483975" r:id="rId6"/>
    <p:sldLayoutId id="2147483999" r:id="rId7"/>
    <p:sldLayoutId id="2147483978" r:id="rId8"/>
    <p:sldLayoutId id="2147483976" r:id="rId9"/>
    <p:sldLayoutId id="2147483986" r:id="rId10"/>
    <p:sldLayoutId id="2147483987" r:id="rId11"/>
    <p:sldLayoutId id="2147483984" r:id="rId12"/>
    <p:sldLayoutId id="2147483998" r:id="rId13"/>
    <p:sldLayoutId id="2147483977" r:id="rId14"/>
  </p:sldLayoutIdLst>
  <p:hf hdr="0"/>
  <p:txStyles>
    <p:title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54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CC13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254572"/>
            <a:ext cx="9144000" cy="603428"/>
          </a:xfrm>
          <a:prstGeom prst="rect">
            <a:avLst/>
          </a:prstGeom>
        </p:spPr>
      </p:pic>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39557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5/7/2025</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Community Action Advisory Board</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1192876982"/>
      </p:ext>
    </p:extLst>
  </p:cSld>
  <p:clrMap bg1="dk1" tx1="lt1" bg2="dk2" tx2="lt2" accent1="accent1" accent2="accent2" accent3="accent3" accent4="accent4" accent5="accent5" accent6="accent6" hlink="hlink" folHlink="folHlink"/>
  <p:sldLayoutIdLst>
    <p:sldLayoutId id="2147483996" r:id="rId1"/>
    <p:sldLayoutId id="2147483994" r:id="rId2"/>
    <p:sldLayoutId id="2147483997" r:id="rId3"/>
  </p:sldLayoutIdLst>
  <p:hf hdr="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01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5/7/2025</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Community Action Advisory Board</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6">
            <a:alphaModFix amt="35000"/>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531472105"/>
      </p:ext>
    </p:extLst>
  </p:cSld>
  <p:clrMap bg1="lt1" tx1="dk1" bg2="lt2" tx2="dk2" accent1="accent1" accent2="accent2" accent3="accent3" accent4="accent4" accent5="accent5" accent6="accent6" hlink="hlink" folHlink="folHlink"/>
  <p:sldLayoutIdLst>
    <p:sldLayoutId id="2147484008" r:id="rId1"/>
    <p:sldLayoutId id="2147484007" r:id="rId2"/>
    <p:sldLayoutId id="2147484009" r:id="rId3"/>
    <p:sldLayoutId id="2147484036" r:id="rId4"/>
  </p:sldLayoutIdLst>
  <p:hf hdr="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51476"/>
      </p:ext>
    </p:extLst>
  </p:cSld>
  <p:clrMap bg1="lt1" tx1="dk1" bg2="lt2" tx2="dk2" accent1="accent1" accent2="accent2" accent3="accent3" accent4="accent4" accent5="accent5" accent6="accent6" hlink="hlink" folHlink="folHlink"/>
  <p:sldLayoutIdLst>
    <p:sldLayoutId id="2147484017" r:id="rId1"/>
    <p:sldLayoutId id="2147484027" r:id="rId2"/>
    <p:sldLayoutId id="2147484028"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298720"/>
      </p:ext>
    </p:extLst>
  </p:cSld>
  <p:clrMap bg1="lt1" tx1="dk1" bg2="lt2" tx2="dk2" accent1="accent1" accent2="accent2" accent3="accent3" accent4="accent4" accent5="accent5" accent6="accent6" hlink="hlink" folHlink="folHlink"/>
  <p:sldLayoutIdLst>
    <p:sldLayoutId id="214748403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848775"/>
      </p:ext>
    </p:extLst>
  </p:cSld>
  <p:clrMap bg1="lt1" tx1="dk1" bg2="lt2" tx2="dk2" accent1="accent1" accent2="accent2" accent3="accent3" accent4="accent4" accent5="accent5" accent6="accent6" hlink="hlink" folHlink="folHlink"/>
  <p:sldLayoutIdLst>
    <p:sldLayoutId id="214748403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765_942635B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ortal.sao.wa.gov/reportse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communityactionpartnership.com/cam-20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youtube.com/watch?v=p5cSRg6H_N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6" y="1237535"/>
            <a:ext cx="7516329" cy="4938182"/>
          </a:xfrm>
        </p:spPr>
        <p:txBody>
          <a:bodyPr>
            <a:normAutofit fontScale="92500" lnSpcReduction="20000"/>
          </a:bodyPr>
          <a:lstStyle/>
          <a:p>
            <a:r>
              <a:rPr lang="en-US" dirty="0">
                <a:latin typeface="CiscoSansTT Light"/>
              </a:rPr>
              <a:t>This meeting is being recorded.</a:t>
            </a:r>
          </a:p>
          <a:p>
            <a:r>
              <a:rPr lang="en-US" dirty="0">
                <a:latin typeface="CiscoSansTT Light"/>
              </a:rPr>
              <a:t>Please identify yourself when talking so we can capture accurate minutes. </a:t>
            </a:r>
          </a:p>
          <a:p>
            <a:r>
              <a:rPr lang="en-US" dirty="0">
                <a:latin typeface="CiscoSansTT Light"/>
              </a:rPr>
              <a:t>“Chat” function is not available due to public disclosure rules.</a:t>
            </a:r>
          </a:p>
          <a:p>
            <a:r>
              <a:rPr lang="en-US" dirty="0">
                <a:latin typeface="CiscoSansTT Light"/>
              </a:rPr>
              <a:t>Closed Captioning now available</a:t>
            </a:r>
          </a:p>
          <a:p>
            <a:pPr lvl="1"/>
            <a:r>
              <a:rPr lang="en-US" dirty="0">
                <a:latin typeface="CiscoSansTT Light"/>
              </a:rPr>
              <a:t>Turn on Webex Assistant and follow the prompts to turn on closed captioning</a:t>
            </a:r>
          </a:p>
          <a:p>
            <a:r>
              <a:rPr lang="en-US" dirty="0">
                <a:latin typeface="CiscoSansTT Light"/>
              </a:rPr>
              <a:t>Lock participant videos in Webex </a:t>
            </a:r>
          </a:p>
          <a:p>
            <a:pPr lvl="1"/>
            <a:r>
              <a:rPr lang="en-US" dirty="0"/>
              <a:t>Lock up to 6 participants to see them regardless of who is speaking</a:t>
            </a:r>
          </a:p>
          <a:p>
            <a:pPr lvl="1"/>
            <a:r>
              <a:rPr lang="en-US" dirty="0"/>
              <a:t>Each person can customize their own set of pinned participants</a:t>
            </a:r>
          </a:p>
          <a:p>
            <a:pPr lvl="1"/>
            <a:r>
              <a:rPr lang="en-US" dirty="0"/>
              <a:t>Hover over the thumbnail location you want to lock a participant to</a:t>
            </a:r>
          </a:p>
          <a:p>
            <a:pPr lvl="1"/>
            <a:r>
              <a:rPr lang="en-US" dirty="0"/>
              <a:t>Click on More       and select </a:t>
            </a:r>
            <a:r>
              <a:rPr lang="en-US" i="1" dirty="0"/>
              <a:t>Lock a participant to this location</a:t>
            </a:r>
            <a:endParaRPr lang="en-US" dirty="0"/>
          </a:p>
          <a:p>
            <a:pPr lvl="1"/>
            <a:r>
              <a:rPr lang="en-US" dirty="0"/>
              <a:t>Select the participant from the list you want to lock in that position</a:t>
            </a:r>
          </a:p>
          <a:p>
            <a:endParaRPr lang="en-US" dirty="0"/>
          </a:p>
        </p:txBody>
      </p:sp>
      <p:sp>
        <p:nvSpPr>
          <p:cNvPr id="13" name="Title 12"/>
          <p:cNvSpPr>
            <a:spLocks noGrp="1"/>
          </p:cNvSpPr>
          <p:nvPr>
            <p:ph type="title"/>
          </p:nvPr>
        </p:nvSpPr>
        <p:spPr/>
        <p:txBody>
          <a:bodyPr>
            <a:normAutofit fontScale="90000"/>
          </a:bodyPr>
          <a:lstStyle/>
          <a:p>
            <a:r>
              <a:rPr lang="en-US" b="1" dirty="0"/>
              <a:t>WELCOME! Community Action Advisory Board Meeting</a:t>
            </a:r>
          </a:p>
        </p:txBody>
      </p:sp>
      <p:sp>
        <p:nvSpPr>
          <p:cNvPr id="5" name="Date Placeholder 4"/>
          <p:cNvSpPr>
            <a:spLocks noGrp="1"/>
          </p:cNvSpPr>
          <p:nvPr>
            <p:ph type="dt" sz="half" idx="16"/>
          </p:nvPr>
        </p:nvSpPr>
        <p:spPr/>
        <p:txBody>
          <a:bodyPr/>
          <a:lstStyle/>
          <a:p>
            <a:r>
              <a:rPr lang="en-US"/>
              <a:t>5/7/2025</a:t>
            </a:r>
            <a:endParaRPr lang="en-US" dirty="0"/>
          </a:p>
        </p:txBody>
      </p:sp>
      <p:sp>
        <p:nvSpPr>
          <p:cNvPr id="6" name="Footer Placeholder 5"/>
          <p:cNvSpPr>
            <a:spLocks noGrp="1"/>
          </p:cNvSpPr>
          <p:nvPr>
            <p:ph type="ftr" sz="quarter" idx="17"/>
          </p:nvPr>
        </p:nvSpPr>
        <p:spPr/>
        <p:txBody>
          <a:bodyPr/>
          <a:lstStyle/>
          <a:p>
            <a:r>
              <a:rPr lang="en-US"/>
              <a:t>Community Action Advisory Board</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1</a:t>
            </a:fld>
            <a:endParaRPr lang="en-US" dirty="0"/>
          </a:p>
        </p:txBody>
      </p:sp>
      <p:pic>
        <p:nvPicPr>
          <p:cNvPr id="11" name="Picture 2" descr="More icon">
            <a:extLst>
              <a:ext uri="{FF2B5EF4-FFF2-40B4-BE49-F238E27FC236}">
                <a16:creationId xmlns:a16="http://schemas.microsoft.com/office/drawing/2014/main" id="{D65161BA-28BE-4F17-8946-29D20F3F1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541" y="51709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3C55C96-0319-4208-BADB-CE085CF975C9}"/>
              </a:ext>
            </a:extLst>
          </p:cNvPr>
          <p:cNvPicPr>
            <a:picLocks noChangeAspect="1"/>
          </p:cNvPicPr>
          <p:nvPr/>
        </p:nvPicPr>
        <p:blipFill rotWithShape="1">
          <a:blip r:embed="rId4"/>
          <a:srcRect l="11298" t="12147" r="26455" b="10938"/>
          <a:stretch/>
        </p:blipFill>
        <p:spPr>
          <a:xfrm>
            <a:off x="4471343" y="2769326"/>
            <a:ext cx="696686" cy="478971"/>
          </a:xfrm>
          <a:prstGeom prst="rect">
            <a:avLst/>
          </a:prstGeom>
        </p:spPr>
      </p:pic>
    </p:spTree>
    <p:extLst>
      <p:ext uri="{BB962C8B-B14F-4D97-AF65-F5344CB8AC3E}">
        <p14:creationId xmlns:p14="http://schemas.microsoft.com/office/powerpoint/2010/main" val="241876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2C447-AB63-10A9-5A69-533842D4897F}"/>
              </a:ext>
            </a:extLst>
          </p:cNvPr>
          <p:cNvSpPr>
            <a:spLocks noGrp="1"/>
          </p:cNvSpPr>
          <p:nvPr>
            <p:ph sz="quarter" idx="13"/>
          </p:nvPr>
        </p:nvSpPr>
        <p:spPr/>
        <p:txBody>
          <a:bodyPr/>
          <a:lstStyle/>
          <a:p>
            <a:r>
              <a:rPr lang="en-US" dirty="0"/>
              <a:t> July – December 2024 All Funding Finance Report </a:t>
            </a:r>
          </a:p>
          <a:p>
            <a:pPr lvl="1"/>
            <a:r>
              <a:rPr lang="en-US" dirty="0"/>
              <a:t>Rhonda Hills, Alissa Page</a:t>
            </a:r>
          </a:p>
          <a:p>
            <a:r>
              <a:rPr lang="en-US" dirty="0"/>
              <a:t>PDFs of the reports will be sent in the follow-up email</a:t>
            </a:r>
          </a:p>
          <a:p>
            <a:r>
              <a:rPr lang="en-US" dirty="0"/>
              <a:t>Separate expense and revenue reports</a:t>
            </a:r>
          </a:p>
          <a:p>
            <a:endParaRPr lang="en-US" dirty="0"/>
          </a:p>
        </p:txBody>
      </p:sp>
      <p:sp>
        <p:nvSpPr>
          <p:cNvPr id="3" name="Title 2">
            <a:extLst>
              <a:ext uri="{FF2B5EF4-FFF2-40B4-BE49-F238E27FC236}">
                <a16:creationId xmlns:a16="http://schemas.microsoft.com/office/drawing/2014/main" id="{BCC8F680-AD5A-99E6-FEFF-EFB67D53C2E2}"/>
              </a:ext>
            </a:extLst>
          </p:cNvPr>
          <p:cNvSpPr>
            <a:spLocks noGrp="1"/>
          </p:cNvSpPr>
          <p:nvPr>
            <p:ph type="title"/>
          </p:nvPr>
        </p:nvSpPr>
        <p:spPr/>
        <p:txBody>
          <a:bodyPr/>
          <a:lstStyle/>
          <a:p>
            <a:r>
              <a:rPr lang="en-US" dirty="0"/>
              <a:t>Finance Reports (information)</a:t>
            </a:r>
          </a:p>
        </p:txBody>
      </p:sp>
      <p:sp>
        <p:nvSpPr>
          <p:cNvPr id="4" name="Date Placeholder 3">
            <a:extLst>
              <a:ext uri="{FF2B5EF4-FFF2-40B4-BE49-F238E27FC236}">
                <a16:creationId xmlns:a16="http://schemas.microsoft.com/office/drawing/2014/main" id="{623027F3-FCA5-DF34-291D-96185840DFED}"/>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0398A2C4-C1DE-4C89-1EA6-FAC968CE630D}"/>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62B5D9D3-DE50-8055-0800-456D59BA6CCA}"/>
              </a:ext>
            </a:extLst>
          </p:cNvPr>
          <p:cNvSpPr>
            <a:spLocks noGrp="1"/>
          </p:cNvSpPr>
          <p:nvPr>
            <p:ph type="sldNum" sz="quarter" idx="16"/>
          </p:nvPr>
        </p:nvSpPr>
        <p:spPr/>
        <p:txBody>
          <a:bodyPr/>
          <a:lstStyle/>
          <a:p>
            <a:fld id="{BD3A08C5-CC68-3947-88A8-A9E34C1A68A7}" type="slidenum">
              <a:rPr lang="en-US" smtClean="0"/>
              <a:pPr/>
              <a:t>10</a:t>
            </a:fld>
            <a:endParaRPr lang="en-US" dirty="0"/>
          </a:p>
        </p:txBody>
      </p:sp>
    </p:spTree>
    <p:extLst>
      <p:ext uri="{BB962C8B-B14F-4D97-AF65-F5344CB8AC3E}">
        <p14:creationId xmlns:p14="http://schemas.microsoft.com/office/powerpoint/2010/main" val="7218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A049F3EA-C7F3-2431-0977-98FCF099641F}"/>
              </a:ext>
            </a:extLst>
          </p:cNvPr>
          <p:cNvSpPr>
            <a:spLocks noGrp="1"/>
          </p:cNvSpPr>
          <p:nvPr>
            <p:ph type="tbl" sz="quarter" idx="13"/>
          </p:nvPr>
        </p:nvSpPr>
        <p:spPr>
          <a:xfrm>
            <a:off x="721896" y="1155033"/>
            <a:ext cx="7690684" cy="1037022"/>
          </a:xfrm>
        </p:spPr>
        <p:txBody>
          <a:bodyPr>
            <a:normAutofit/>
          </a:bodyPr>
          <a:lstStyle/>
          <a:p>
            <a:r>
              <a:rPr lang="en-US" sz="1800" dirty="0"/>
              <a:t>Distribution of funding expended by fund source July – December 2024. </a:t>
            </a:r>
          </a:p>
          <a:p>
            <a:endParaRPr lang="en-US" sz="1800" dirty="0"/>
          </a:p>
        </p:txBody>
      </p:sp>
      <p:sp>
        <p:nvSpPr>
          <p:cNvPr id="3" name="Title 2">
            <a:extLst>
              <a:ext uri="{FF2B5EF4-FFF2-40B4-BE49-F238E27FC236}">
                <a16:creationId xmlns:a16="http://schemas.microsoft.com/office/drawing/2014/main" id="{897A9F12-5616-F455-2D0C-39834663F8E1}"/>
              </a:ext>
            </a:extLst>
          </p:cNvPr>
          <p:cNvSpPr>
            <a:spLocks noGrp="1"/>
          </p:cNvSpPr>
          <p:nvPr>
            <p:ph type="title"/>
          </p:nvPr>
        </p:nvSpPr>
        <p:spPr/>
        <p:txBody>
          <a:bodyPr/>
          <a:lstStyle/>
          <a:p>
            <a:r>
              <a:rPr lang="en-US" dirty="0"/>
              <a:t>Finance Reports: Funding Expended by Fund Source </a:t>
            </a:r>
          </a:p>
        </p:txBody>
      </p:sp>
      <p:sp>
        <p:nvSpPr>
          <p:cNvPr id="4" name="Date Placeholder 3">
            <a:extLst>
              <a:ext uri="{FF2B5EF4-FFF2-40B4-BE49-F238E27FC236}">
                <a16:creationId xmlns:a16="http://schemas.microsoft.com/office/drawing/2014/main" id="{E18279AD-377B-FDEB-5E01-D42DA21BE778}"/>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DAC5A9F5-0177-603B-2F30-A26D50674C2B}"/>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62204AA7-B20B-E977-F35C-9E5A23014B91}"/>
              </a:ext>
            </a:extLst>
          </p:cNvPr>
          <p:cNvSpPr>
            <a:spLocks noGrp="1"/>
          </p:cNvSpPr>
          <p:nvPr>
            <p:ph type="sldNum" sz="quarter" idx="16"/>
          </p:nvPr>
        </p:nvSpPr>
        <p:spPr/>
        <p:txBody>
          <a:bodyPr/>
          <a:lstStyle/>
          <a:p>
            <a:fld id="{BD3A08C5-CC68-3947-88A8-A9E34C1A68A7}" type="slidenum">
              <a:rPr lang="en-US" smtClean="0"/>
              <a:pPr/>
              <a:t>11</a:t>
            </a:fld>
            <a:endParaRPr lang="en-US" dirty="0"/>
          </a:p>
        </p:txBody>
      </p:sp>
      <p:graphicFrame>
        <p:nvGraphicFramePr>
          <p:cNvPr id="8" name="Chart 7">
            <a:extLst>
              <a:ext uri="{FF2B5EF4-FFF2-40B4-BE49-F238E27FC236}">
                <a16:creationId xmlns:a16="http://schemas.microsoft.com/office/drawing/2014/main" id="{571812D6-D400-47B0-AD7C-3B437341E378}"/>
              </a:ext>
              <a:ext uri="{147F2762-F138-4A5C-976F-8EAC2B608ADB}">
                <a16:predDERef xmlns:a16="http://schemas.microsoft.com/office/drawing/2014/main" pred="{7722E6B0-611C-4547-B0B4-E0739435D07B}"/>
              </a:ext>
            </a:extLst>
          </p:cNvPr>
          <p:cNvGraphicFramePr>
            <a:graphicFrameLocks/>
          </p:cNvGraphicFramePr>
          <p:nvPr>
            <p:extLst>
              <p:ext uri="{D42A27DB-BD31-4B8C-83A1-F6EECF244321}">
                <p14:modId xmlns:p14="http://schemas.microsoft.com/office/powerpoint/2010/main" val="488891608"/>
              </p:ext>
            </p:extLst>
          </p:nvPr>
        </p:nvGraphicFramePr>
        <p:xfrm>
          <a:off x="552450" y="1668026"/>
          <a:ext cx="8039100" cy="4391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53208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93A08-6000-8775-1F55-E9E78FB9A24F}"/>
              </a:ext>
            </a:extLst>
          </p:cNvPr>
          <p:cNvSpPr>
            <a:spLocks noGrp="1"/>
          </p:cNvSpPr>
          <p:nvPr>
            <p:ph sz="quarter" idx="13"/>
          </p:nvPr>
        </p:nvSpPr>
        <p:spPr>
          <a:xfrm>
            <a:off x="721896" y="1120846"/>
            <a:ext cx="7700210" cy="833214"/>
          </a:xfrm>
        </p:spPr>
        <p:txBody>
          <a:bodyPr>
            <a:normAutofit/>
          </a:bodyPr>
          <a:lstStyle/>
          <a:p>
            <a:pPr marL="0" indent="0">
              <a:buNone/>
            </a:pPr>
            <a:r>
              <a:rPr lang="en-US" sz="1800" dirty="0"/>
              <a:t>Distribution of funding expended by type of service provided July – December 2024. </a:t>
            </a:r>
          </a:p>
        </p:txBody>
      </p:sp>
      <p:sp>
        <p:nvSpPr>
          <p:cNvPr id="3" name="Title 2">
            <a:extLst>
              <a:ext uri="{FF2B5EF4-FFF2-40B4-BE49-F238E27FC236}">
                <a16:creationId xmlns:a16="http://schemas.microsoft.com/office/drawing/2014/main" id="{01DEC92F-B7C6-E2D8-1D6D-9D162F8191C0}"/>
              </a:ext>
            </a:extLst>
          </p:cNvPr>
          <p:cNvSpPr>
            <a:spLocks noGrp="1"/>
          </p:cNvSpPr>
          <p:nvPr>
            <p:ph type="title"/>
          </p:nvPr>
        </p:nvSpPr>
        <p:spPr/>
        <p:txBody>
          <a:bodyPr/>
          <a:lstStyle/>
          <a:p>
            <a:r>
              <a:rPr lang="en-US" dirty="0"/>
              <a:t>Finance Reports: Funding Expended by Service Type</a:t>
            </a:r>
          </a:p>
        </p:txBody>
      </p:sp>
      <p:sp>
        <p:nvSpPr>
          <p:cNvPr id="4" name="Date Placeholder 3">
            <a:extLst>
              <a:ext uri="{FF2B5EF4-FFF2-40B4-BE49-F238E27FC236}">
                <a16:creationId xmlns:a16="http://schemas.microsoft.com/office/drawing/2014/main" id="{97D0FAC3-49A6-E482-6342-F4213702A2BE}"/>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280C8DDB-D434-759A-E3A2-E67D50214B51}"/>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EFE89C8D-55E9-82FB-DE99-D173DE4DEDDA}"/>
              </a:ext>
            </a:extLst>
          </p:cNvPr>
          <p:cNvSpPr>
            <a:spLocks noGrp="1"/>
          </p:cNvSpPr>
          <p:nvPr>
            <p:ph type="sldNum" sz="quarter" idx="16"/>
          </p:nvPr>
        </p:nvSpPr>
        <p:spPr/>
        <p:txBody>
          <a:bodyPr/>
          <a:lstStyle/>
          <a:p>
            <a:fld id="{BD3A08C5-CC68-3947-88A8-A9E34C1A68A7}" type="slidenum">
              <a:rPr lang="en-US" smtClean="0"/>
              <a:pPr/>
              <a:t>12</a:t>
            </a:fld>
            <a:endParaRPr lang="en-US" dirty="0"/>
          </a:p>
        </p:txBody>
      </p:sp>
      <p:graphicFrame>
        <p:nvGraphicFramePr>
          <p:cNvPr id="8" name="Chart 7">
            <a:extLst>
              <a:ext uri="{FF2B5EF4-FFF2-40B4-BE49-F238E27FC236}">
                <a16:creationId xmlns:a16="http://schemas.microsoft.com/office/drawing/2014/main" id="{7722E6B0-611C-4547-B0B4-E0739435D07B}"/>
              </a:ext>
              <a:ext uri="{147F2762-F138-4A5C-976F-8EAC2B608ADB}">
                <a16:predDERef xmlns:a16="http://schemas.microsoft.com/office/drawing/2014/main" pred="{0004D954-0219-4009-9C4C-9BC0147F80A4}"/>
              </a:ext>
            </a:extLst>
          </p:cNvPr>
          <p:cNvGraphicFramePr>
            <a:graphicFrameLocks/>
          </p:cNvGraphicFramePr>
          <p:nvPr>
            <p:extLst>
              <p:ext uri="{D42A27DB-BD31-4B8C-83A1-F6EECF244321}">
                <p14:modId xmlns:p14="http://schemas.microsoft.com/office/powerpoint/2010/main" val="423864562"/>
              </p:ext>
            </p:extLst>
          </p:nvPr>
        </p:nvGraphicFramePr>
        <p:xfrm>
          <a:off x="97867" y="1778558"/>
          <a:ext cx="8479360" cy="4200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290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76F6A1-B3E8-6699-A94F-475420144262}"/>
              </a:ext>
            </a:extLst>
          </p:cNvPr>
          <p:cNvSpPr>
            <a:spLocks noGrp="1"/>
          </p:cNvSpPr>
          <p:nvPr>
            <p:ph sz="quarter" idx="13"/>
          </p:nvPr>
        </p:nvSpPr>
        <p:spPr>
          <a:xfrm>
            <a:off x="721896" y="1120846"/>
            <a:ext cx="7700210" cy="1221521"/>
          </a:xfrm>
        </p:spPr>
        <p:txBody>
          <a:bodyPr/>
          <a:lstStyle/>
          <a:p>
            <a:pPr marL="0" indent="0">
              <a:buNone/>
            </a:pPr>
            <a:r>
              <a:rPr lang="en-US" sz="1800" dirty="0"/>
              <a:t>Distribution of funding by type of service provided. Compares regular and COVID funds expended July – December 2024. </a:t>
            </a:r>
          </a:p>
          <a:p>
            <a:endParaRPr lang="en-US" dirty="0"/>
          </a:p>
        </p:txBody>
      </p:sp>
      <p:sp>
        <p:nvSpPr>
          <p:cNvPr id="3" name="Title 2">
            <a:extLst>
              <a:ext uri="{FF2B5EF4-FFF2-40B4-BE49-F238E27FC236}">
                <a16:creationId xmlns:a16="http://schemas.microsoft.com/office/drawing/2014/main" id="{4A14B42C-CE62-632F-337B-31621949DD16}"/>
              </a:ext>
            </a:extLst>
          </p:cNvPr>
          <p:cNvSpPr>
            <a:spLocks noGrp="1"/>
          </p:cNvSpPr>
          <p:nvPr>
            <p:ph type="title"/>
          </p:nvPr>
        </p:nvSpPr>
        <p:spPr/>
        <p:txBody>
          <a:bodyPr/>
          <a:lstStyle/>
          <a:p>
            <a:r>
              <a:rPr lang="en-US" dirty="0"/>
              <a:t>Finance Reports: Funding Expended by Service Type</a:t>
            </a:r>
          </a:p>
        </p:txBody>
      </p:sp>
      <p:sp>
        <p:nvSpPr>
          <p:cNvPr id="4" name="Date Placeholder 3">
            <a:extLst>
              <a:ext uri="{FF2B5EF4-FFF2-40B4-BE49-F238E27FC236}">
                <a16:creationId xmlns:a16="http://schemas.microsoft.com/office/drawing/2014/main" id="{A9F8137E-6D5F-AF55-E8AF-3C9FD6A56C6B}"/>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F950974C-05F9-AAE5-DEC2-86920CF43CE5}"/>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36DB8073-BAFD-37BF-1109-05B6A2E7B221}"/>
              </a:ext>
            </a:extLst>
          </p:cNvPr>
          <p:cNvSpPr>
            <a:spLocks noGrp="1"/>
          </p:cNvSpPr>
          <p:nvPr>
            <p:ph type="sldNum" sz="quarter" idx="16"/>
          </p:nvPr>
        </p:nvSpPr>
        <p:spPr/>
        <p:txBody>
          <a:bodyPr/>
          <a:lstStyle/>
          <a:p>
            <a:fld id="{BD3A08C5-CC68-3947-88A8-A9E34C1A68A7}" type="slidenum">
              <a:rPr lang="en-US" smtClean="0"/>
              <a:pPr/>
              <a:t>13</a:t>
            </a:fld>
            <a:endParaRPr lang="en-US" dirty="0"/>
          </a:p>
        </p:txBody>
      </p:sp>
      <p:graphicFrame>
        <p:nvGraphicFramePr>
          <p:cNvPr id="7" name="Chart 6">
            <a:extLst>
              <a:ext uri="{FF2B5EF4-FFF2-40B4-BE49-F238E27FC236}">
                <a16:creationId xmlns:a16="http://schemas.microsoft.com/office/drawing/2014/main" id="{0004D954-0219-4009-9C4C-9BC0147F80A4}"/>
              </a:ext>
            </a:extLst>
          </p:cNvPr>
          <p:cNvGraphicFramePr>
            <a:graphicFrameLocks/>
          </p:cNvGraphicFramePr>
          <p:nvPr>
            <p:extLst>
              <p:ext uri="{D42A27DB-BD31-4B8C-83A1-F6EECF244321}">
                <p14:modId xmlns:p14="http://schemas.microsoft.com/office/powerpoint/2010/main" val="3494700921"/>
              </p:ext>
            </p:extLst>
          </p:nvPr>
        </p:nvGraphicFramePr>
        <p:xfrm>
          <a:off x="762089" y="1919235"/>
          <a:ext cx="7624726" cy="4170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761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FE68CA-BDD8-8DAB-091E-8E2640740832}"/>
              </a:ext>
            </a:extLst>
          </p:cNvPr>
          <p:cNvSpPr>
            <a:spLocks noGrp="1"/>
          </p:cNvSpPr>
          <p:nvPr>
            <p:ph sz="quarter" idx="13"/>
          </p:nvPr>
        </p:nvSpPr>
        <p:spPr>
          <a:xfrm>
            <a:off x="721896" y="1120846"/>
            <a:ext cx="7831952" cy="1021105"/>
          </a:xfrm>
        </p:spPr>
        <p:txBody>
          <a:bodyPr>
            <a:normAutofit/>
          </a:bodyPr>
          <a:lstStyle/>
          <a:p>
            <a:pPr marL="0" indent="0">
              <a:buNone/>
            </a:pPr>
            <a:r>
              <a:rPr lang="en-US" sz="1700" dirty="0"/>
              <a:t>Comparison of fund sources received between state, local and federal awards. Allocation timelines vary.</a:t>
            </a:r>
          </a:p>
        </p:txBody>
      </p:sp>
      <p:sp>
        <p:nvSpPr>
          <p:cNvPr id="3" name="Title 2">
            <a:extLst>
              <a:ext uri="{FF2B5EF4-FFF2-40B4-BE49-F238E27FC236}">
                <a16:creationId xmlns:a16="http://schemas.microsoft.com/office/drawing/2014/main" id="{81FBEFE6-25AB-43FE-7AF9-65A400B03C9E}"/>
              </a:ext>
            </a:extLst>
          </p:cNvPr>
          <p:cNvSpPr>
            <a:spLocks noGrp="1"/>
          </p:cNvSpPr>
          <p:nvPr>
            <p:ph type="title"/>
          </p:nvPr>
        </p:nvSpPr>
        <p:spPr/>
        <p:txBody>
          <a:bodyPr/>
          <a:lstStyle/>
          <a:p>
            <a:r>
              <a:rPr lang="en-US" dirty="0"/>
              <a:t>Finance Reports: Revenue Fund Sources</a:t>
            </a:r>
          </a:p>
        </p:txBody>
      </p:sp>
      <p:sp>
        <p:nvSpPr>
          <p:cNvPr id="4" name="Date Placeholder 3">
            <a:extLst>
              <a:ext uri="{FF2B5EF4-FFF2-40B4-BE49-F238E27FC236}">
                <a16:creationId xmlns:a16="http://schemas.microsoft.com/office/drawing/2014/main" id="{C4BC97DC-0F4C-0B25-4E9D-4E2175AEA3F9}"/>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0CCE65F0-8F0A-5204-A855-8C852214B14E}"/>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61C6B43C-804C-5A5F-A138-D75C1F08B192}"/>
              </a:ext>
            </a:extLst>
          </p:cNvPr>
          <p:cNvSpPr>
            <a:spLocks noGrp="1"/>
          </p:cNvSpPr>
          <p:nvPr>
            <p:ph type="sldNum" sz="quarter" idx="16"/>
          </p:nvPr>
        </p:nvSpPr>
        <p:spPr/>
        <p:txBody>
          <a:bodyPr/>
          <a:lstStyle/>
          <a:p>
            <a:fld id="{BD3A08C5-CC68-3947-88A8-A9E34C1A68A7}" type="slidenum">
              <a:rPr lang="en-US" smtClean="0"/>
              <a:pPr/>
              <a:t>14</a:t>
            </a:fld>
            <a:endParaRPr lang="en-US" dirty="0"/>
          </a:p>
        </p:txBody>
      </p:sp>
      <p:graphicFrame>
        <p:nvGraphicFramePr>
          <p:cNvPr id="9" name="Chart 8">
            <a:extLst>
              <a:ext uri="{FF2B5EF4-FFF2-40B4-BE49-F238E27FC236}">
                <a16:creationId xmlns:a16="http://schemas.microsoft.com/office/drawing/2014/main" id="{9E63A327-7CA9-1D2A-5137-49F225397680}"/>
              </a:ext>
            </a:extLst>
          </p:cNvPr>
          <p:cNvGraphicFramePr>
            <a:graphicFrameLocks/>
          </p:cNvGraphicFramePr>
          <p:nvPr>
            <p:extLst>
              <p:ext uri="{D42A27DB-BD31-4B8C-83A1-F6EECF244321}">
                <p14:modId xmlns:p14="http://schemas.microsoft.com/office/powerpoint/2010/main" val="301840122"/>
              </p:ext>
            </p:extLst>
          </p:nvPr>
        </p:nvGraphicFramePr>
        <p:xfrm>
          <a:off x="590152" y="1727834"/>
          <a:ext cx="7987074" cy="491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98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2ED438-B506-333E-A7E0-1690881CCA80}"/>
              </a:ext>
            </a:extLst>
          </p:cNvPr>
          <p:cNvSpPr>
            <a:spLocks noGrp="1"/>
          </p:cNvSpPr>
          <p:nvPr>
            <p:ph sz="quarter" idx="13"/>
          </p:nvPr>
        </p:nvSpPr>
        <p:spPr>
          <a:xfrm>
            <a:off x="721896" y="1120846"/>
            <a:ext cx="7700210" cy="945949"/>
          </a:xfrm>
        </p:spPr>
        <p:txBody>
          <a:bodyPr/>
          <a:lstStyle/>
          <a:p>
            <a:pPr marL="0" indent="0">
              <a:buNone/>
            </a:pPr>
            <a:r>
              <a:rPr lang="en-US" sz="1800" dirty="0"/>
              <a:t>Comparison of funds received between allocation types. Allocation timelines vary.</a:t>
            </a:r>
          </a:p>
          <a:p>
            <a:endParaRPr lang="en-US" dirty="0"/>
          </a:p>
        </p:txBody>
      </p:sp>
      <p:sp>
        <p:nvSpPr>
          <p:cNvPr id="3" name="Title 2">
            <a:extLst>
              <a:ext uri="{FF2B5EF4-FFF2-40B4-BE49-F238E27FC236}">
                <a16:creationId xmlns:a16="http://schemas.microsoft.com/office/drawing/2014/main" id="{8513C392-316B-0336-A77A-00DE9CCDA402}"/>
              </a:ext>
            </a:extLst>
          </p:cNvPr>
          <p:cNvSpPr>
            <a:spLocks noGrp="1"/>
          </p:cNvSpPr>
          <p:nvPr>
            <p:ph type="title"/>
          </p:nvPr>
        </p:nvSpPr>
        <p:spPr/>
        <p:txBody>
          <a:bodyPr/>
          <a:lstStyle/>
          <a:p>
            <a:r>
              <a:rPr lang="en-US" dirty="0"/>
              <a:t>Finance Reports: Revenue Fund Categories</a:t>
            </a:r>
          </a:p>
        </p:txBody>
      </p:sp>
      <p:sp>
        <p:nvSpPr>
          <p:cNvPr id="4" name="Date Placeholder 3">
            <a:extLst>
              <a:ext uri="{FF2B5EF4-FFF2-40B4-BE49-F238E27FC236}">
                <a16:creationId xmlns:a16="http://schemas.microsoft.com/office/drawing/2014/main" id="{D7160C1F-2957-E3F8-630B-8488996B9DFE}"/>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8D4C3296-2957-F96E-3536-9A64721715B9}"/>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1360F175-3D86-803C-69D6-EA16B6885121}"/>
              </a:ext>
            </a:extLst>
          </p:cNvPr>
          <p:cNvSpPr>
            <a:spLocks noGrp="1"/>
          </p:cNvSpPr>
          <p:nvPr>
            <p:ph type="sldNum" sz="quarter" idx="16"/>
          </p:nvPr>
        </p:nvSpPr>
        <p:spPr/>
        <p:txBody>
          <a:bodyPr/>
          <a:lstStyle/>
          <a:p>
            <a:fld id="{BD3A08C5-CC68-3947-88A8-A9E34C1A68A7}" type="slidenum">
              <a:rPr lang="en-US" smtClean="0"/>
              <a:pPr/>
              <a:t>15</a:t>
            </a:fld>
            <a:endParaRPr lang="en-US" dirty="0"/>
          </a:p>
        </p:txBody>
      </p:sp>
      <p:graphicFrame>
        <p:nvGraphicFramePr>
          <p:cNvPr id="9" name="Chart 8">
            <a:extLst>
              <a:ext uri="{FF2B5EF4-FFF2-40B4-BE49-F238E27FC236}">
                <a16:creationId xmlns:a16="http://schemas.microsoft.com/office/drawing/2014/main" id="{E3E0DCE5-09D3-4C18-9B7D-91837D78B534}"/>
              </a:ext>
              <a:ext uri="{147F2762-F138-4A5C-976F-8EAC2B608ADB}">
                <a16:predDERef xmlns:a16="http://schemas.microsoft.com/office/drawing/2014/main" pred="{9E63A327-7CA9-1D2A-5137-49F225397680}"/>
              </a:ext>
            </a:extLst>
          </p:cNvPr>
          <p:cNvGraphicFramePr>
            <a:graphicFrameLocks/>
          </p:cNvGraphicFramePr>
          <p:nvPr>
            <p:extLst>
              <p:ext uri="{D42A27DB-BD31-4B8C-83A1-F6EECF244321}">
                <p14:modId xmlns:p14="http://schemas.microsoft.com/office/powerpoint/2010/main" val="2147254412"/>
              </p:ext>
            </p:extLst>
          </p:nvPr>
        </p:nvGraphicFramePr>
        <p:xfrm>
          <a:off x="590152" y="1276142"/>
          <a:ext cx="7987074" cy="5657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80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84E7E-B2C3-4D09-B247-851FE6994247}"/>
              </a:ext>
            </a:extLst>
          </p:cNvPr>
          <p:cNvSpPr>
            <a:spLocks noGrp="1"/>
          </p:cNvSpPr>
          <p:nvPr>
            <p:ph type="title"/>
          </p:nvPr>
        </p:nvSpPr>
        <p:spPr/>
        <p:txBody>
          <a:bodyPr>
            <a:normAutofit/>
          </a:bodyPr>
          <a:lstStyle/>
          <a:p>
            <a:r>
              <a:rPr lang="en-US" dirty="0"/>
              <a:t>Finance Reports: Clark County Annual Audit</a:t>
            </a:r>
          </a:p>
        </p:txBody>
      </p:sp>
      <p:sp>
        <p:nvSpPr>
          <p:cNvPr id="4" name="Date Placeholder 3">
            <a:extLst>
              <a:ext uri="{FF2B5EF4-FFF2-40B4-BE49-F238E27FC236}">
                <a16:creationId xmlns:a16="http://schemas.microsoft.com/office/drawing/2014/main" id="{94D7DC44-8BB0-4FA4-9688-06641719B1B4}"/>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4506FC65-E78A-4939-B765-1382B328E0C6}"/>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932350AA-3031-4314-ADB2-C722BFBF8990}"/>
              </a:ext>
            </a:extLst>
          </p:cNvPr>
          <p:cNvSpPr>
            <a:spLocks noGrp="1"/>
          </p:cNvSpPr>
          <p:nvPr>
            <p:ph type="sldNum" sz="quarter" idx="16"/>
          </p:nvPr>
        </p:nvSpPr>
        <p:spPr/>
        <p:txBody>
          <a:bodyPr/>
          <a:lstStyle/>
          <a:p>
            <a:fld id="{BD3A08C5-CC68-3947-88A8-A9E34C1A68A7}" type="slidenum">
              <a:rPr lang="en-US" smtClean="0"/>
              <a:pPr/>
              <a:t>16</a:t>
            </a:fld>
            <a:endParaRPr lang="en-US" dirty="0"/>
          </a:p>
        </p:txBody>
      </p:sp>
      <p:sp>
        <p:nvSpPr>
          <p:cNvPr id="10" name="Content Placeholder 9">
            <a:extLst>
              <a:ext uri="{FF2B5EF4-FFF2-40B4-BE49-F238E27FC236}">
                <a16:creationId xmlns:a16="http://schemas.microsoft.com/office/drawing/2014/main" id="{7C388A5C-7769-4C12-A125-E24237FF77CD}"/>
              </a:ext>
            </a:extLst>
          </p:cNvPr>
          <p:cNvSpPr>
            <a:spLocks noGrp="1"/>
          </p:cNvSpPr>
          <p:nvPr>
            <p:ph sz="quarter" idx="13"/>
          </p:nvPr>
        </p:nvSpPr>
        <p:spPr>
          <a:xfrm>
            <a:off x="721896" y="1100033"/>
            <a:ext cx="7700210" cy="4712938"/>
          </a:xfrm>
        </p:spPr>
        <p:txBody>
          <a:bodyPr>
            <a:normAutofit/>
          </a:bodyPr>
          <a:lstStyle/>
          <a:p>
            <a:pPr marL="0" marR="0" indent="0">
              <a:lnSpc>
                <a:spcPct val="115000"/>
              </a:lnSpc>
              <a:spcBef>
                <a:spcPts val="0"/>
              </a:spcBef>
              <a:spcAft>
                <a:spcPts val="1000"/>
              </a:spcAft>
              <a:buNone/>
            </a:pPr>
            <a:r>
              <a:rPr lang="en-US" dirty="0">
                <a:effectLst/>
                <a:latin typeface="+mn-lt"/>
                <a:ea typeface="Calibri" panose="020F0502020204030204" pitchFamily="34" charset="0"/>
                <a:cs typeface="Times New Roman" panose="02020603050405020304" pitchFamily="18" charset="0"/>
              </a:rPr>
              <a:t>Clark County undergoes an annual audit for all funding. </a:t>
            </a:r>
          </a:p>
          <a:p>
            <a:pPr>
              <a:lnSpc>
                <a:spcPct val="115000"/>
              </a:lnSpc>
              <a:spcBef>
                <a:spcPts val="0"/>
              </a:spcBef>
            </a:pPr>
            <a:r>
              <a:rPr lang="en-US" sz="1800" dirty="0">
                <a:effectLst/>
                <a:latin typeface="+mn-lt"/>
                <a:ea typeface="Calibri" panose="020F0502020204030204" pitchFamily="34" charset="0"/>
                <a:cs typeface="Times New Roman" panose="02020603050405020304" pitchFamily="18" charset="0"/>
              </a:rPr>
              <a:t>Results are posted online at  </a:t>
            </a:r>
            <a:r>
              <a:rPr lang="en-US" sz="1800" u="sng" dirty="0">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http://portal.sao.wa.gov/reportsearch</a:t>
            </a:r>
            <a:endParaRPr lang="en-US" sz="1800" dirty="0">
              <a:effectLst/>
              <a:latin typeface="+mn-lt"/>
              <a:ea typeface="Calibri" panose="020F0502020204030204" pitchFamily="34" charset="0"/>
              <a:cs typeface="Times New Roman" panose="02020603050405020304" pitchFamily="18" charset="0"/>
            </a:endParaRPr>
          </a:p>
          <a:p>
            <a:pPr>
              <a:lnSpc>
                <a:spcPct val="115000"/>
              </a:lnSpc>
              <a:spcBef>
                <a:spcPts val="0"/>
              </a:spcBef>
            </a:pPr>
            <a:r>
              <a:rPr lang="en-US" sz="1800" dirty="0">
                <a:latin typeface="+mn-lt"/>
                <a:ea typeface="Calibri" panose="020F0502020204030204" pitchFamily="34" charset="0"/>
                <a:cs typeface="Times New Roman" panose="02020603050405020304" pitchFamily="18" charset="0"/>
              </a:rPr>
              <a:t>Most recent a</a:t>
            </a:r>
            <a:r>
              <a:rPr lang="en-US" sz="1800" dirty="0">
                <a:effectLst/>
                <a:latin typeface="+mn-lt"/>
                <a:ea typeface="Calibri" panose="020F0502020204030204" pitchFamily="34" charset="0"/>
                <a:cs typeface="Times New Roman" panose="02020603050405020304" pitchFamily="18" charset="0"/>
              </a:rPr>
              <a:t>udit report was issued 9/05/2024 for the period January 1, 2023 through December 31, 2023</a:t>
            </a:r>
          </a:p>
          <a:p>
            <a:pPr>
              <a:lnSpc>
                <a:spcPct val="115000"/>
              </a:lnSpc>
              <a:spcBef>
                <a:spcPts val="0"/>
              </a:spcBef>
            </a:pPr>
            <a:r>
              <a:rPr lang="en-US" sz="1800" dirty="0">
                <a:latin typeface="+mn-lt"/>
                <a:ea typeface="Calibri" panose="020F0502020204030204" pitchFamily="34" charset="0"/>
                <a:cs typeface="Times New Roman" panose="02020603050405020304" pitchFamily="18" charset="0"/>
              </a:rPr>
              <a:t>No findings were identified, including for funds overseen by Community Services</a:t>
            </a:r>
            <a:endParaRPr lang="en-US" sz="18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54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DE270-7FE2-5A2F-7DFA-9475F1362FF0}"/>
              </a:ext>
            </a:extLst>
          </p:cNvPr>
          <p:cNvSpPr>
            <a:spLocks noGrp="1"/>
          </p:cNvSpPr>
          <p:nvPr>
            <p:ph sz="quarter" idx="13"/>
          </p:nvPr>
        </p:nvSpPr>
        <p:spPr/>
        <p:txBody>
          <a:bodyPr/>
          <a:lstStyle/>
          <a:p>
            <a:r>
              <a:rPr lang="en-US" dirty="0"/>
              <a:t>Legislative Advocacy Task Force</a:t>
            </a:r>
          </a:p>
          <a:p>
            <a:pPr lvl="1"/>
            <a:r>
              <a:rPr lang="en-US" dirty="0"/>
              <a:t>Brittini Lasseigne</a:t>
            </a:r>
          </a:p>
          <a:p>
            <a:r>
              <a:rPr lang="en-US" dirty="0"/>
              <a:t>Community Needs Assessment Task Force</a:t>
            </a:r>
          </a:p>
          <a:p>
            <a:pPr lvl="1"/>
            <a:r>
              <a:rPr lang="en-US" dirty="0"/>
              <a:t>Abby Molloy</a:t>
            </a:r>
          </a:p>
        </p:txBody>
      </p:sp>
      <p:sp>
        <p:nvSpPr>
          <p:cNvPr id="3" name="Title 2">
            <a:extLst>
              <a:ext uri="{FF2B5EF4-FFF2-40B4-BE49-F238E27FC236}">
                <a16:creationId xmlns:a16="http://schemas.microsoft.com/office/drawing/2014/main" id="{F4C368BD-427C-4ACF-AEFE-086E5A7EF5E7}"/>
              </a:ext>
            </a:extLst>
          </p:cNvPr>
          <p:cNvSpPr>
            <a:spLocks noGrp="1"/>
          </p:cNvSpPr>
          <p:nvPr>
            <p:ph type="title"/>
          </p:nvPr>
        </p:nvSpPr>
        <p:spPr/>
        <p:txBody>
          <a:bodyPr/>
          <a:lstStyle/>
          <a:p>
            <a:r>
              <a:rPr lang="en-US" dirty="0"/>
              <a:t>Task Force Updates</a:t>
            </a:r>
          </a:p>
        </p:txBody>
      </p:sp>
      <p:sp>
        <p:nvSpPr>
          <p:cNvPr id="4" name="Date Placeholder 3">
            <a:extLst>
              <a:ext uri="{FF2B5EF4-FFF2-40B4-BE49-F238E27FC236}">
                <a16:creationId xmlns:a16="http://schemas.microsoft.com/office/drawing/2014/main" id="{8CA3C46E-C58F-3E1C-5E66-92BA09B83238}"/>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9B06D71C-BFE9-17AF-645D-A72C209FB358}"/>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D9B1A809-841E-18ED-2E59-FF4CA2C1E96A}"/>
              </a:ext>
            </a:extLst>
          </p:cNvPr>
          <p:cNvSpPr>
            <a:spLocks noGrp="1"/>
          </p:cNvSpPr>
          <p:nvPr>
            <p:ph type="sldNum" sz="quarter" idx="16"/>
          </p:nvPr>
        </p:nvSpPr>
        <p:spPr/>
        <p:txBody>
          <a:bodyPr/>
          <a:lstStyle/>
          <a:p>
            <a:fld id="{BD3A08C5-CC68-3947-88A8-A9E34C1A68A7}" type="slidenum">
              <a:rPr lang="en-US" smtClean="0"/>
              <a:pPr/>
              <a:t>17</a:t>
            </a:fld>
            <a:endParaRPr lang="en-US" dirty="0"/>
          </a:p>
        </p:txBody>
      </p:sp>
    </p:spTree>
    <p:extLst>
      <p:ext uri="{BB962C8B-B14F-4D97-AF65-F5344CB8AC3E}">
        <p14:creationId xmlns:p14="http://schemas.microsoft.com/office/powerpoint/2010/main" val="366251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0556-4D0D-540F-88EB-C6EDF3B95A79}"/>
              </a:ext>
            </a:extLst>
          </p:cNvPr>
          <p:cNvSpPr>
            <a:spLocks noGrp="1"/>
          </p:cNvSpPr>
          <p:nvPr>
            <p:ph type="ctrTitle"/>
          </p:nvPr>
        </p:nvSpPr>
        <p:spPr/>
        <p:txBody>
          <a:bodyPr/>
          <a:lstStyle/>
          <a:p>
            <a:r>
              <a:rPr lang="en-US" dirty="0"/>
              <a:t>City of Vancouver Affordable Housing and Homelessness Update</a:t>
            </a:r>
          </a:p>
        </p:txBody>
      </p:sp>
      <p:sp>
        <p:nvSpPr>
          <p:cNvPr id="3" name="Date Placeholder 2">
            <a:extLst>
              <a:ext uri="{FF2B5EF4-FFF2-40B4-BE49-F238E27FC236}">
                <a16:creationId xmlns:a16="http://schemas.microsoft.com/office/drawing/2014/main" id="{26CFDBA5-9542-C992-09CC-AF9BEFB530B4}"/>
              </a:ext>
            </a:extLst>
          </p:cNvPr>
          <p:cNvSpPr>
            <a:spLocks noGrp="1"/>
          </p:cNvSpPr>
          <p:nvPr>
            <p:ph type="dt" sz="half" idx="10"/>
          </p:nvPr>
        </p:nvSpPr>
        <p:spPr/>
        <p:txBody>
          <a:bodyPr/>
          <a:lstStyle/>
          <a:p>
            <a:r>
              <a:rPr lang="en-US"/>
              <a:t>5/7/2025</a:t>
            </a:r>
            <a:endParaRPr lang="en-US" dirty="0"/>
          </a:p>
        </p:txBody>
      </p:sp>
      <p:sp>
        <p:nvSpPr>
          <p:cNvPr id="4" name="Footer Placeholder 3">
            <a:extLst>
              <a:ext uri="{FF2B5EF4-FFF2-40B4-BE49-F238E27FC236}">
                <a16:creationId xmlns:a16="http://schemas.microsoft.com/office/drawing/2014/main" id="{E5EBBEBD-219F-2DAC-6142-4105698807A4}"/>
              </a:ext>
            </a:extLst>
          </p:cNvPr>
          <p:cNvSpPr>
            <a:spLocks noGrp="1"/>
          </p:cNvSpPr>
          <p:nvPr>
            <p:ph type="ftr" sz="quarter" idx="11"/>
          </p:nvPr>
        </p:nvSpPr>
        <p:spPr/>
        <p:txBody>
          <a:bodyPr/>
          <a:lstStyle/>
          <a:p>
            <a:r>
              <a:rPr lang="en-US"/>
              <a:t>Community Action Advisory Board</a:t>
            </a:r>
            <a:endParaRPr lang="en-US" dirty="0"/>
          </a:p>
        </p:txBody>
      </p:sp>
      <p:sp>
        <p:nvSpPr>
          <p:cNvPr id="5" name="Slide Number Placeholder 4">
            <a:extLst>
              <a:ext uri="{FF2B5EF4-FFF2-40B4-BE49-F238E27FC236}">
                <a16:creationId xmlns:a16="http://schemas.microsoft.com/office/drawing/2014/main" id="{D4132731-BF81-0D8C-12AF-5FD9B1C7E4AB}"/>
              </a:ext>
            </a:extLst>
          </p:cNvPr>
          <p:cNvSpPr>
            <a:spLocks noGrp="1"/>
          </p:cNvSpPr>
          <p:nvPr>
            <p:ph type="sldNum" sz="quarter" idx="12"/>
          </p:nvPr>
        </p:nvSpPr>
        <p:spPr/>
        <p:txBody>
          <a:bodyPr/>
          <a:lstStyle/>
          <a:p>
            <a:fld id="{BD3A08C5-CC68-3947-88A8-A9E34C1A68A7}" type="slidenum">
              <a:rPr lang="en-US" smtClean="0"/>
              <a:pPr/>
              <a:t>18</a:t>
            </a:fld>
            <a:endParaRPr lang="en-US" dirty="0"/>
          </a:p>
        </p:txBody>
      </p:sp>
      <p:sp>
        <p:nvSpPr>
          <p:cNvPr id="6" name="TextBox 5">
            <a:extLst>
              <a:ext uri="{FF2B5EF4-FFF2-40B4-BE49-F238E27FC236}">
                <a16:creationId xmlns:a16="http://schemas.microsoft.com/office/drawing/2014/main" id="{6B705760-D7F1-642E-BFD6-7ADAD2D1FA8D}"/>
              </a:ext>
            </a:extLst>
          </p:cNvPr>
          <p:cNvSpPr txBox="1"/>
          <p:nvPr/>
        </p:nvSpPr>
        <p:spPr>
          <a:xfrm>
            <a:off x="1143000" y="3918889"/>
            <a:ext cx="1905906" cy="369332"/>
          </a:xfrm>
          <a:prstGeom prst="rect">
            <a:avLst/>
          </a:prstGeom>
          <a:noFill/>
        </p:spPr>
        <p:txBody>
          <a:bodyPr wrap="none" rtlCol="0">
            <a:spAutoFit/>
          </a:bodyPr>
          <a:lstStyle/>
          <a:p>
            <a:r>
              <a:rPr lang="en-US" dirty="0"/>
              <a:t>Samantha Whitley</a:t>
            </a:r>
          </a:p>
        </p:txBody>
      </p:sp>
    </p:spTree>
    <p:extLst>
      <p:ext uri="{BB962C8B-B14F-4D97-AF65-F5344CB8AC3E}">
        <p14:creationId xmlns:p14="http://schemas.microsoft.com/office/powerpoint/2010/main" val="204549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275011"/>
            <a:ext cx="9144000" cy="1725930"/>
          </a:xfrm>
          <a:custGeom>
            <a:avLst/>
            <a:gdLst/>
            <a:ahLst/>
            <a:cxnLst/>
            <a:rect l="l" t="t" r="r" b="b"/>
            <a:pathLst>
              <a:path w="12192000" h="2301240">
                <a:moveTo>
                  <a:pt x="0" y="2300986"/>
                </a:moveTo>
                <a:lnTo>
                  <a:pt x="12192000" y="2300986"/>
                </a:lnTo>
                <a:lnTo>
                  <a:pt x="12192000" y="0"/>
                </a:lnTo>
                <a:lnTo>
                  <a:pt x="0" y="0"/>
                </a:lnTo>
                <a:lnTo>
                  <a:pt x="0" y="2300986"/>
                </a:lnTo>
                <a:close/>
              </a:path>
            </a:pathLst>
          </a:custGeom>
          <a:solidFill>
            <a:srgbClr val="183963"/>
          </a:solidFill>
        </p:spPr>
        <p:txBody>
          <a:bodyPr wrap="square" lIns="0" tIns="0" rIns="0" bIns="0" rtlCol="0"/>
          <a:lstStyle/>
          <a:p>
            <a:endParaRPr sz="1350"/>
          </a:p>
        </p:txBody>
      </p:sp>
      <p:sp>
        <p:nvSpPr>
          <p:cNvPr id="3" name="object 3"/>
          <p:cNvSpPr/>
          <p:nvPr/>
        </p:nvSpPr>
        <p:spPr>
          <a:xfrm>
            <a:off x="4060024" y="1187019"/>
            <a:ext cx="2840837" cy="837386"/>
          </a:xfrm>
          <a:prstGeom prst="rect">
            <a:avLst/>
          </a:prstGeom>
          <a:blipFill>
            <a:blip r:embed="rId2" cstate="print"/>
            <a:stretch>
              <a:fillRect/>
            </a:stretch>
          </a:blipFill>
        </p:spPr>
        <p:txBody>
          <a:bodyPr wrap="square" lIns="0" tIns="0" rIns="0" bIns="0" rtlCol="0"/>
          <a:lstStyle/>
          <a:p>
            <a:endParaRPr sz="1350"/>
          </a:p>
        </p:txBody>
      </p:sp>
      <p:sp>
        <p:nvSpPr>
          <p:cNvPr id="4" name="object 4"/>
          <p:cNvSpPr/>
          <p:nvPr/>
        </p:nvSpPr>
        <p:spPr>
          <a:xfrm>
            <a:off x="0" y="1176338"/>
            <a:ext cx="3607496" cy="4505324"/>
          </a:xfrm>
          <a:prstGeom prst="rect">
            <a:avLst/>
          </a:prstGeom>
          <a:blipFill>
            <a:blip r:embed="rId3" cstate="print"/>
            <a:stretch>
              <a:fillRect/>
            </a:stretch>
          </a:blipFill>
        </p:spPr>
        <p:txBody>
          <a:bodyPr wrap="square" lIns="0" tIns="0" rIns="0" bIns="0" rtlCol="0"/>
          <a:lstStyle/>
          <a:p>
            <a:endParaRPr sz="1350"/>
          </a:p>
        </p:txBody>
      </p:sp>
      <p:sp>
        <p:nvSpPr>
          <p:cNvPr id="5" name="object 5"/>
          <p:cNvSpPr txBox="1">
            <a:spLocks noGrp="1"/>
          </p:cNvSpPr>
          <p:nvPr>
            <p:ph type="title"/>
          </p:nvPr>
        </p:nvSpPr>
        <p:spPr>
          <a:xfrm>
            <a:off x="4075436" y="2191913"/>
            <a:ext cx="4103370" cy="470802"/>
          </a:xfrm>
          <a:prstGeom prst="rect">
            <a:avLst/>
          </a:prstGeom>
        </p:spPr>
        <p:txBody>
          <a:bodyPr vert="horz" wrap="square" lIns="0" tIns="9049" rIns="0" bIns="0" rtlCol="0" anchor="ctr">
            <a:spAutoFit/>
          </a:bodyPr>
          <a:lstStyle/>
          <a:p>
            <a:pPr marL="9525">
              <a:lnSpc>
                <a:spcPct val="100000"/>
              </a:lnSpc>
              <a:spcBef>
                <a:spcPts val="71"/>
              </a:spcBef>
            </a:pPr>
            <a:r>
              <a:rPr sz="3000" spc="-146" dirty="0"/>
              <a:t>Housing </a:t>
            </a:r>
            <a:r>
              <a:rPr sz="3000" spc="-135" dirty="0"/>
              <a:t>Team</a:t>
            </a:r>
            <a:r>
              <a:rPr sz="3000" spc="-206" dirty="0"/>
              <a:t> </a:t>
            </a:r>
            <a:r>
              <a:rPr sz="3000" spc="-109" dirty="0"/>
              <a:t>Updates</a:t>
            </a:r>
            <a:endParaRPr sz="3000"/>
          </a:p>
        </p:txBody>
      </p:sp>
      <p:sp>
        <p:nvSpPr>
          <p:cNvPr id="6" name="object 6"/>
          <p:cNvSpPr txBox="1"/>
          <p:nvPr/>
        </p:nvSpPr>
        <p:spPr>
          <a:xfrm>
            <a:off x="4075435" y="2650504"/>
            <a:ext cx="3349943" cy="1412406"/>
          </a:xfrm>
          <a:prstGeom prst="rect">
            <a:avLst/>
          </a:prstGeom>
        </p:spPr>
        <p:txBody>
          <a:bodyPr vert="horz" wrap="square" lIns="0" tIns="80486" rIns="0" bIns="0" rtlCol="0">
            <a:spAutoFit/>
          </a:bodyPr>
          <a:lstStyle/>
          <a:p>
            <a:pPr marL="523875" indent="-514350">
              <a:spcBef>
                <a:spcPts val="634"/>
              </a:spcBef>
              <a:buFont typeface="Arial"/>
              <a:buChar char="•"/>
              <a:tabLst>
                <a:tab pos="523399" algn="l"/>
                <a:tab pos="523875" algn="l"/>
              </a:tabLst>
            </a:pPr>
            <a:r>
              <a:rPr sz="2550" b="1" spc="-105" dirty="0">
                <a:solidFill>
                  <a:srgbClr val="183963"/>
                </a:solidFill>
                <a:latin typeface="Tahoma"/>
                <a:cs typeface="Tahoma"/>
              </a:rPr>
              <a:t>Rental</a:t>
            </a:r>
            <a:r>
              <a:rPr sz="2550" b="1" spc="-161" dirty="0">
                <a:solidFill>
                  <a:srgbClr val="183963"/>
                </a:solidFill>
                <a:latin typeface="Tahoma"/>
                <a:cs typeface="Tahoma"/>
              </a:rPr>
              <a:t> </a:t>
            </a:r>
            <a:r>
              <a:rPr sz="2550" b="1" spc="-94" dirty="0">
                <a:solidFill>
                  <a:srgbClr val="183963"/>
                </a:solidFill>
                <a:latin typeface="Tahoma"/>
                <a:cs typeface="Tahoma"/>
              </a:rPr>
              <a:t>Habitability</a:t>
            </a:r>
            <a:endParaRPr sz="2550">
              <a:latin typeface="Tahoma"/>
              <a:cs typeface="Tahoma"/>
            </a:endParaRPr>
          </a:p>
          <a:p>
            <a:pPr marL="523875" indent="-514350">
              <a:spcBef>
                <a:spcPts val="555"/>
              </a:spcBef>
              <a:buFont typeface="Arial"/>
              <a:buChar char="•"/>
              <a:tabLst>
                <a:tab pos="523399" algn="l"/>
                <a:tab pos="523875" algn="l"/>
              </a:tabLst>
            </a:pPr>
            <a:r>
              <a:rPr sz="2550" b="1" spc="-60" dirty="0">
                <a:solidFill>
                  <a:srgbClr val="183963"/>
                </a:solidFill>
                <a:latin typeface="Tahoma"/>
                <a:cs typeface="Tahoma"/>
              </a:rPr>
              <a:t>AHF</a:t>
            </a:r>
            <a:r>
              <a:rPr sz="2550" b="1" spc="-139" dirty="0">
                <a:solidFill>
                  <a:srgbClr val="183963"/>
                </a:solidFill>
                <a:latin typeface="Tahoma"/>
                <a:cs typeface="Tahoma"/>
              </a:rPr>
              <a:t> </a:t>
            </a:r>
            <a:r>
              <a:rPr sz="2550" b="1" spc="-94" dirty="0">
                <a:solidFill>
                  <a:srgbClr val="183963"/>
                </a:solidFill>
                <a:latin typeface="Tahoma"/>
                <a:cs typeface="Tahoma"/>
              </a:rPr>
              <a:t>Awards</a:t>
            </a:r>
            <a:endParaRPr sz="2550">
              <a:latin typeface="Tahoma"/>
              <a:cs typeface="Tahoma"/>
            </a:endParaRPr>
          </a:p>
          <a:p>
            <a:pPr marL="523875" indent="-514350">
              <a:spcBef>
                <a:spcPts val="570"/>
              </a:spcBef>
              <a:buFont typeface="Arial"/>
              <a:buChar char="•"/>
              <a:tabLst>
                <a:tab pos="523399" algn="l"/>
                <a:tab pos="523875" algn="l"/>
              </a:tabLst>
            </a:pPr>
            <a:r>
              <a:rPr sz="2550" b="1" spc="-75" dirty="0">
                <a:solidFill>
                  <a:srgbClr val="183963"/>
                </a:solidFill>
                <a:latin typeface="Tahoma"/>
                <a:cs typeface="Tahoma"/>
              </a:rPr>
              <a:t>Federal</a:t>
            </a:r>
            <a:r>
              <a:rPr sz="2550" b="1" spc="-143" dirty="0">
                <a:solidFill>
                  <a:srgbClr val="183963"/>
                </a:solidFill>
                <a:latin typeface="Tahoma"/>
                <a:cs typeface="Tahoma"/>
              </a:rPr>
              <a:t> </a:t>
            </a:r>
            <a:r>
              <a:rPr sz="2550" b="1" spc="-94" dirty="0">
                <a:solidFill>
                  <a:srgbClr val="183963"/>
                </a:solidFill>
                <a:latin typeface="Tahoma"/>
                <a:cs typeface="Tahoma"/>
              </a:rPr>
              <a:t>Awards</a:t>
            </a:r>
            <a:endParaRPr sz="2550">
              <a:latin typeface="Tahoma"/>
              <a:cs typeface="Tahoma"/>
            </a:endParaRPr>
          </a:p>
        </p:txBody>
      </p:sp>
      <p:sp>
        <p:nvSpPr>
          <p:cNvPr id="7" name="object 7"/>
          <p:cNvSpPr txBox="1"/>
          <p:nvPr/>
        </p:nvSpPr>
        <p:spPr>
          <a:xfrm>
            <a:off x="3844003" y="4560630"/>
            <a:ext cx="4775359" cy="797719"/>
          </a:xfrm>
          <a:prstGeom prst="rect">
            <a:avLst/>
          </a:prstGeom>
        </p:spPr>
        <p:txBody>
          <a:bodyPr vert="horz" wrap="square" lIns="0" tIns="9525" rIns="0" bIns="0" rtlCol="0">
            <a:spAutoFit/>
          </a:bodyPr>
          <a:lstStyle/>
          <a:p>
            <a:pPr marL="9525" marR="3810">
              <a:lnSpc>
                <a:spcPct val="152100"/>
              </a:lnSpc>
              <a:spcBef>
                <a:spcPts val="75"/>
              </a:spcBef>
            </a:pPr>
            <a:r>
              <a:rPr b="1" spc="56" dirty="0">
                <a:solidFill>
                  <a:srgbClr val="FFFFFF"/>
                </a:solidFill>
                <a:latin typeface="Calibri"/>
                <a:cs typeface="Calibri"/>
              </a:rPr>
              <a:t>Samantha </a:t>
            </a:r>
            <a:r>
              <a:rPr b="1" spc="4" dirty="0">
                <a:solidFill>
                  <a:srgbClr val="FFFFFF"/>
                </a:solidFill>
                <a:latin typeface="Calibri"/>
                <a:cs typeface="Calibri"/>
              </a:rPr>
              <a:t>Whitley</a:t>
            </a:r>
            <a:r>
              <a:rPr spc="4" dirty="0">
                <a:solidFill>
                  <a:srgbClr val="FFFFFF"/>
                </a:solidFill>
                <a:latin typeface="Lucida Sans"/>
                <a:cs typeface="Lucida Sans"/>
              </a:rPr>
              <a:t>, </a:t>
            </a:r>
            <a:r>
              <a:rPr spc="-98" dirty="0">
                <a:solidFill>
                  <a:srgbClr val="FFFFFF"/>
                </a:solidFill>
                <a:latin typeface="Lucida Sans"/>
                <a:cs typeface="Lucida Sans"/>
              </a:rPr>
              <a:t>Housing </a:t>
            </a:r>
            <a:r>
              <a:rPr spc="-90" dirty="0">
                <a:solidFill>
                  <a:srgbClr val="FFFFFF"/>
                </a:solidFill>
                <a:latin typeface="Lucida Sans"/>
                <a:cs typeface="Lucida Sans"/>
              </a:rPr>
              <a:t>Programs</a:t>
            </a:r>
            <a:r>
              <a:rPr spc="-382" dirty="0">
                <a:solidFill>
                  <a:srgbClr val="FFFFFF"/>
                </a:solidFill>
                <a:latin typeface="Lucida Sans"/>
                <a:cs typeface="Lucida Sans"/>
              </a:rPr>
              <a:t> </a:t>
            </a:r>
            <a:r>
              <a:rPr spc="-64" dirty="0">
                <a:solidFill>
                  <a:srgbClr val="FFFFFF"/>
                </a:solidFill>
                <a:latin typeface="Lucida Sans"/>
                <a:cs typeface="Lucida Sans"/>
              </a:rPr>
              <a:t>Manager  </a:t>
            </a:r>
            <a:r>
              <a:rPr spc="-75" dirty="0">
                <a:solidFill>
                  <a:srgbClr val="FFFFFF"/>
                </a:solidFill>
                <a:latin typeface="Lucida Sans"/>
                <a:cs typeface="Lucida Sans"/>
              </a:rPr>
              <a:t>Economic </a:t>
            </a:r>
            <a:r>
              <a:rPr spc="-71" dirty="0">
                <a:solidFill>
                  <a:srgbClr val="FFFFFF"/>
                </a:solidFill>
                <a:latin typeface="Lucida Sans"/>
                <a:cs typeface="Lucida Sans"/>
              </a:rPr>
              <a:t>Prosperity </a:t>
            </a:r>
            <a:r>
              <a:rPr spc="-135" dirty="0">
                <a:solidFill>
                  <a:srgbClr val="FFFFFF"/>
                </a:solidFill>
                <a:latin typeface="Lucida Sans"/>
                <a:cs typeface="Lucida Sans"/>
              </a:rPr>
              <a:t>&amp;</a:t>
            </a:r>
            <a:r>
              <a:rPr spc="-304" dirty="0">
                <a:solidFill>
                  <a:srgbClr val="FFFFFF"/>
                </a:solidFill>
                <a:latin typeface="Lucida Sans"/>
                <a:cs typeface="Lucida Sans"/>
              </a:rPr>
              <a:t> </a:t>
            </a:r>
            <a:r>
              <a:rPr spc="-98" dirty="0">
                <a:solidFill>
                  <a:srgbClr val="FFFFFF"/>
                </a:solidFill>
                <a:latin typeface="Lucida Sans"/>
                <a:cs typeface="Lucida Sans"/>
              </a:rPr>
              <a:t>Housing</a:t>
            </a:r>
            <a:endParaRPr>
              <a:latin typeface="Lucida Sans"/>
              <a:cs typeface="Lucida Sans"/>
            </a:endParaRPr>
          </a:p>
        </p:txBody>
      </p:sp>
      <p:sp>
        <p:nvSpPr>
          <p:cNvPr id="8" name="Date Placeholder 7">
            <a:extLst>
              <a:ext uri="{FF2B5EF4-FFF2-40B4-BE49-F238E27FC236}">
                <a16:creationId xmlns:a16="http://schemas.microsoft.com/office/drawing/2014/main" id="{20380007-AEDF-E4B6-B0A6-12575CB807FC}"/>
              </a:ext>
            </a:extLst>
          </p:cNvPr>
          <p:cNvSpPr>
            <a:spLocks noGrp="1"/>
          </p:cNvSpPr>
          <p:nvPr>
            <p:ph type="dt" sz="half" idx="6"/>
          </p:nvPr>
        </p:nvSpPr>
        <p:spPr/>
        <p:txBody>
          <a:bodyPr/>
          <a:lstStyle/>
          <a:p>
            <a:r>
              <a:rPr lang="en-US"/>
              <a:t>5/7/2025</a:t>
            </a:r>
          </a:p>
        </p:txBody>
      </p:sp>
      <p:sp>
        <p:nvSpPr>
          <p:cNvPr id="9" name="Footer Placeholder 8">
            <a:extLst>
              <a:ext uri="{FF2B5EF4-FFF2-40B4-BE49-F238E27FC236}">
                <a16:creationId xmlns:a16="http://schemas.microsoft.com/office/drawing/2014/main" id="{673D7584-5D29-E16B-F976-A86FBAF15394}"/>
              </a:ext>
            </a:extLst>
          </p:cNvPr>
          <p:cNvSpPr>
            <a:spLocks noGrp="1"/>
          </p:cNvSpPr>
          <p:nvPr>
            <p:ph type="ftr" sz="quarter" idx="5"/>
          </p:nvPr>
        </p:nvSpPr>
        <p:spPr/>
        <p:txBody>
          <a:bodyPr/>
          <a:lstStyle/>
          <a:p>
            <a:r>
              <a:rPr lang="en-US"/>
              <a:t>Community Action Advisory Board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81759-B5FB-8CD0-007C-1F60E7131410}"/>
              </a:ext>
            </a:extLst>
          </p:cNvPr>
          <p:cNvSpPr>
            <a:spLocks noGrp="1"/>
          </p:cNvSpPr>
          <p:nvPr>
            <p:ph type="title"/>
          </p:nvPr>
        </p:nvSpPr>
        <p:spPr/>
        <p:txBody>
          <a:bodyPr/>
          <a:lstStyle/>
          <a:p>
            <a:r>
              <a:rPr lang="en-US" dirty="0"/>
              <a:t>Approval of Mar and Apr 2025 Minutes</a:t>
            </a:r>
          </a:p>
        </p:txBody>
      </p:sp>
      <p:sp>
        <p:nvSpPr>
          <p:cNvPr id="4" name="Date Placeholder 3">
            <a:extLst>
              <a:ext uri="{FF2B5EF4-FFF2-40B4-BE49-F238E27FC236}">
                <a16:creationId xmlns:a16="http://schemas.microsoft.com/office/drawing/2014/main" id="{E7C77F63-2B19-A0CE-9257-65711874B242}"/>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B05DCBB5-62F7-0C08-74BC-9D4AE329CE84}"/>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832944C5-8A07-FD36-F05B-D778DC5C38C7}"/>
              </a:ext>
            </a:extLst>
          </p:cNvPr>
          <p:cNvSpPr>
            <a:spLocks noGrp="1"/>
          </p:cNvSpPr>
          <p:nvPr>
            <p:ph type="sldNum" sz="quarter" idx="16"/>
          </p:nvPr>
        </p:nvSpPr>
        <p:spPr/>
        <p:txBody>
          <a:bodyPr/>
          <a:lstStyle/>
          <a:p>
            <a:fld id="{BD3A08C5-CC68-3947-88A8-A9E34C1A68A7}" type="slidenum">
              <a:rPr lang="en-US" smtClean="0"/>
              <a:pPr/>
              <a:t>2</a:t>
            </a:fld>
            <a:endParaRPr lang="en-US" dirty="0"/>
          </a:p>
        </p:txBody>
      </p:sp>
      <p:pic>
        <p:nvPicPr>
          <p:cNvPr id="7" name="Picture 6" descr="Table&#10;&#10;AI-generated content may be incorrect.">
            <a:extLst>
              <a:ext uri="{FF2B5EF4-FFF2-40B4-BE49-F238E27FC236}">
                <a16:creationId xmlns:a16="http://schemas.microsoft.com/office/drawing/2014/main" id="{10D7F975-5211-BCE3-E4A4-7E43C92DD76C}"/>
              </a:ext>
            </a:extLst>
          </p:cNvPr>
          <p:cNvPicPr>
            <a:picLocks noChangeAspect="1"/>
          </p:cNvPicPr>
          <p:nvPr/>
        </p:nvPicPr>
        <p:blipFill>
          <a:blip r:embed="rId2"/>
          <a:stretch>
            <a:fillRect/>
          </a:stretch>
        </p:blipFill>
        <p:spPr>
          <a:xfrm>
            <a:off x="882669" y="1195751"/>
            <a:ext cx="3913377" cy="5064370"/>
          </a:xfrm>
          <a:prstGeom prst="rect">
            <a:avLst/>
          </a:prstGeom>
        </p:spPr>
      </p:pic>
      <p:pic>
        <p:nvPicPr>
          <p:cNvPr id="9" name="Picture 8" descr="Table&#10;&#10;AI-generated content may be incorrect.">
            <a:extLst>
              <a:ext uri="{FF2B5EF4-FFF2-40B4-BE49-F238E27FC236}">
                <a16:creationId xmlns:a16="http://schemas.microsoft.com/office/drawing/2014/main" id="{C36BF6C6-5956-1FEF-E5F3-B6CA3E32FAF1}"/>
              </a:ext>
            </a:extLst>
          </p:cNvPr>
          <p:cNvPicPr>
            <a:picLocks noChangeAspect="1"/>
          </p:cNvPicPr>
          <p:nvPr/>
        </p:nvPicPr>
        <p:blipFill>
          <a:blip r:embed="rId3"/>
          <a:stretch>
            <a:fillRect/>
          </a:stretch>
        </p:blipFill>
        <p:spPr>
          <a:xfrm>
            <a:off x="4508730" y="1195752"/>
            <a:ext cx="3913376" cy="5064369"/>
          </a:xfrm>
          <a:prstGeom prst="rect">
            <a:avLst/>
          </a:prstGeom>
        </p:spPr>
      </p:pic>
    </p:spTree>
    <p:extLst>
      <p:ext uri="{BB962C8B-B14F-4D97-AF65-F5344CB8AC3E}">
        <p14:creationId xmlns:p14="http://schemas.microsoft.com/office/powerpoint/2010/main" val="282131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77784" y="5407635"/>
            <a:ext cx="363101" cy="423303"/>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3486150" y="857250"/>
            <a:ext cx="5657850" cy="5143500"/>
          </a:xfrm>
          <a:prstGeom prst="rect">
            <a:avLst/>
          </a:prstGeom>
          <a:blipFill>
            <a:blip r:embed="rId3" cstate="print"/>
            <a:stretch>
              <a:fillRect/>
            </a:stretch>
          </a:blipFill>
        </p:spPr>
        <p:txBody>
          <a:bodyPr wrap="square" lIns="0" tIns="0" rIns="0" bIns="0" rtlCol="0"/>
          <a:lstStyle/>
          <a:p>
            <a:endParaRPr sz="1350"/>
          </a:p>
        </p:txBody>
      </p:sp>
      <p:sp>
        <p:nvSpPr>
          <p:cNvPr id="4" name="object 4"/>
          <p:cNvSpPr txBox="1">
            <a:spLocks noGrp="1"/>
          </p:cNvSpPr>
          <p:nvPr>
            <p:ph type="title"/>
          </p:nvPr>
        </p:nvSpPr>
        <p:spPr>
          <a:xfrm>
            <a:off x="246537" y="1034496"/>
            <a:ext cx="1963579" cy="800059"/>
          </a:xfrm>
          <a:prstGeom prst="rect">
            <a:avLst/>
          </a:prstGeom>
        </p:spPr>
        <p:txBody>
          <a:bodyPr vert="horz" wrap="square" lIns="0" tIns="55721" rIns="0" bIns="0" rtlCol="0" anchor="ctr">
            <a:spAutoFit/>
          </a:bodyPr>
          <a:lstStyle/>
          <a:p>
            <a:pPr marL="9525" marR="3810">
              <a:lnSpc>
                <a:spcPts val="2918"/>
              </a:lnSpc>
              <a:spcBef>
                <a:spcPts val="439"/>
              </a:spcBef>
            </a:pPr>
            <a:r>
              <a:rPr spc="-113" dirty="0"/>
              <a:t>Rental  </a:t>
            </a:r>
            <a:r>
              <a:rPr spc="-172" dirty="0"/>
              <a:t>Re</a:t>
            </a:r>
            <a:r>
              <a:rPr spc="-158" dirty="0"/>
              <a:t>g</a:t>
            </a:r>
            <a:r>
              <a:rPr spc="-71" dirty="0"/>
              <a:t>i</a:t>
            </a:r>
            <a:r>
              <a:rPr spc="-45" dirty="0"/>
              <a:t>s</a:t>
            </a:r>
            <a:r>
              <a:rPr spc="-113" dirty="0"/>
              <a:t>t</a:t>
            </a:r>
            <a:r>
              <a:rPr spc="-116" dirty="0"/>
              <a:t>r</a:t>
            </a:r>
            <a:r>
              <a:rPr spc="-109" dirty="0"/>
              <a:t>a</a:t>
            </a:r>
            <a:r>
              <a:rPr spc="-113" dirty="0"/>
              <a:t>t</a:t>
            </a:r>
            <a:r>
              <a:rPr spc="-79" dirty="0"/>
              <a:t>i</a:t>
            </a:r>
            <a:r>
              <a:rPr spc="-150" dirty="0"/>
              <a:t>o</a:t>
            </a:r>
            <a:r>
              <a:rPr spc="-143" dirty="0"/>
              <a:t>n</a:t>
            </a:r>
          </a:p>
        </p:txBody>
      </p:sp>
      <p:sp>
        <p:nvSpPr>
          <p:cNvPr id="5" name="object 5"/>
          <p:cNvSpPr txBox="1"/>
          <p:nvPr/>
        </p:nvSpPr>
        <p:spPr>
          <a:xfrm>
            <a:off x="364446" y="2070486"/>
            <a:ext cx="2794159" cy="3012203"/>
          </a:xfrm>
          <a:prstGeom prst="rect">
            <a:avLst/>
          </a:prstGeom>
        </p:spPr>
        <p:txBody>
          <a:bodyPr vert="horz" wrap="square" lIns="0" tIns="59531" rIns="0" bIns="0" rtlCol="0">
            <a:spAutoFit/>
          </a:bodyPr>
          <a:lstStyle/>
          <a:p>
            <a:pPr marL="266700" indent="-257651">
              <a:spcBef>
                <a:spcPts val="469"/>
              </a:spcBef>
              <a:buFont typeface="Arial"/>
              <a:buChar char="•"/>
              <a:tabLst>
                <a:tab pos="266700" algn="l"/>
                <a:tab pos="267176" algn="l"/>
              </a:tabLst>
            </a:pPr>
            <a:r>
              <a:rPr sz="1650" spc="-64" dirty="0">
                <a:latin typeface="Lucida Sans"/>
                <a:cs typeface="Lucida Sans"/>
              </a:rPr>
              <a:t>Online </a:t>
            </a:r>
            <a:r>
              <a:rPr sz="1650" spc="-41" dirty="0">
                <a:latin typeface="Lucida Sans"/>
                <a:cs typeface="Lucida Sans"/>
              </a:rPr>
              <a:t>Rental</a:t>
            </a:r>
            <a:r>
              <a:rPr sz="1650" spc="-203" dirty="0">
                <a:latin typeface="Lucida Sans"/>
                <a:cs typeface="Lucida Sans"/>
              </a:rPr>
              <a:t> </a:t>
            </a:r>
            <a:r>
              <a:rPr sz="1650" spc="-71" dirty="0">
                <a:latin typeface="Lucida Sans"/>
                <a:cs typeface="Lucida Sans"/>
              </a:rPr>
              <a:t>Registration</a:t>
            </a:r>
            <a:endParaRPr sz="1650">
              <a:latin typeface="Lucida Sans"/>
              <a:cs typeface="Lucida Sans"/>
            </a:endParaRPr>
          </a:p>
          <a:p>
            <a:pPr marL="266700" indent="-257651">
              <a:spcBef>
                <a:spcPts val="398"/>
              </a:spcBef>
              <a:buFont typeface="Arial"/>
              <a:buChar char="•"/>
              <a:tabLst>
                <a:tab pos="266700" algn="l"/>
                <a:tab pos="267176" algn="l"/>
              </a:tabLst>
            </a:pPr>
            <a:r>
              <a:rPr sz="1650" spc="-79" dirty="0">
                <a:latin typeface="Lucida Sans"/>
                <a:cs typeface="Lucida Sans"/>
              </a:rPr>
              <a:t>Annual</a:t>
            </a:r>
            <a:r>
              <a:rPr sz="1650" spc="-127" dirty="0">
                <a:latin typeface="Lucida Sans"/>
                <a:cs typeface="Lucida Sans"/>
              </a:rPr>
              <a:t> </a:t>
            </a:r>
            <a:r>
              <a:rPr sz="1650" spc="-41" dirty="0">
                <a:latin typeface="Lucida Sans"/>
                <a:cs typeface="Lucida Sans"/>
              </a:rPr>
              <a:t>Fee</a:t>
            </a:r>
            <a:endParaRPr sz="1650">
              <a:latin typeface="Lucida Sans"/>
              <a:cs typeface="Lucida Sans"/>
            </a:endParaRPr>
          </a:p>
          <a:p>
            <a:pPr marL="266700" marR="823913" indent="-257175">
              <a:spcBef>
                <a:spcPts val="398"/>
              </a:spcBef>
              <a:buFont typeface="Arial"/>
              <a:buChar char="•"/>
              <a:tabLst>
                <a:tab pos="266700" algn="l"/>
                <a:tab pos="267176" algn="l"/>
              </a:tabLst>
            </a:pPr>
            <a:r>
              <a:rPr sz="1650" spc="-79" dirty="0">
                <a:latin typeface="Lucida Sans"/>
                <a:cs typeface="Lucida Sans"/>
              </a:rPr>
              <a:t>Tenant</a:t>
            </a:r>
            <a:r>
              <a:rPr sz="1650" spc="-150" dirty="0">
                <a:latin typeface="Lucida Sans"/>
                <a:cs typeface="Lucida Sans"/>
              </a:rPr>
              <a:t> </a:t>
            </a:r>
            <a:r>
              <a:rPr sz="1650" spc="-53" dirty="0">
                <a:latin typeface="Lucida Sans"/>
                <a:cs typeface="Lucida Sans"/>
              </a:rPr>
              <a:t>Relocation  </a:t>
            </a:r>
            <a:r>
              <a:rPr sz="1650" spc="-94" dirty="0">
                <a:latin typeface="Lucida Sans"/>
                <a:cs typeface="Lucida Sans"/>
              </a:rPr>
              <a:t>Assistance</a:t>
            </a:r>
            <a:endParaRPr sz="1650">
              <a:latin typeface="Lucida Sans"/>
              <a:cs typeface="Lucida Sans"/>
            </a:endParaRPr>
          </a:p>
          <a:p>
            <a:pPr marL="266700" indent="-257651">
              <a:spcBef>
                <a:spcPts val="394"/>
              </a:spcBef>
              <a:buFont typeface="Arial"/>
              <a:buChar char="•"/>
              <a:tabLst>
                <a:tab pos="266700" algn="l"/>
                <a:tab pos="267176" algn="l"/>
              </a:tabLst>
            </a:pPr>
            <a:r>
              <a:rPr sz="1650" spc="-64" dirty="0">
                <a:latin typeface="Lucida Sans"/>
                <a:cs typeface="Lucida Sans"/>
              </a:rPr>
              <a:t>Outreach </a:t>
            </a:r>
            <a:r>
              <a:rPr sz="1650" spc="-124" dirty="0">
                <a:latin typeface="Lucida Sans"/>
                <a:cs typeface="Lucida Sans"/>
              </a:rPr>
              <a:t>&amp;</a:t>
            </a:r>
            <a:r>
              <a:rPr sz="1650" spc="-217" dirty="0">
                <a:latin typeface="Lucida Sans"/>
                <a:cs typeface="Lucida Sans"/>
              </a:rPr>
              <a:t> </a:t>
            </a:r>
            <a:r>
              <a:rPr sz="1650" spc="-64" dirty="0">
                <a:latin typeface="Lucida Sans"/>
                <a:cs typeface="Lucida Sans"/>
              </a:rPr>
              <a:t>Education</a:t>
            </a:r>
            <a:endParaRPr sz="1650">
              <a:latin typeface="Lucida Sans"/>
              <a:cs typeface="Lucida Sans"/>
            </a:endParaRPr>
          </a:p>
          <a:p>
            <a:pPr>
              <a:spcBef>
                <a:spcPts val="34"/>
              </a:spcBef>
              <a:buFont typeface="Arial"/>
              <a:buChar char="•"/>
            </a:pPr>
            <a:endParaRPr sz="2325">
              <a:latin typeface="Lucida Sans"/>
              <a:cs typeface="Lucida Sans"/>
            </a:endParaRPr>
          </a:p>
          <a:p>
            <a:pPr marL="266700" indent="-257651">
              <a:buFont typeface="Arial"/>
              <a:buChar char="•"/>
              <a:tabLst>
                <a:tab pos="266700" algn="l"/>
                <a:tab pos="267176" algn="l"/>
              </a:tabLst>
            </a:pPr>
            <a:r>
              <a:rPr sz="1650" spc="-71" dirty="0">
                <a:latin typeface="Lucida Sans"/>
                <a:cs typeface="Lucida Sans"/>
              </a:rPr>
              <a:t>Registration </a:t>
            </a:r>
            <a:r>
              <a:rPr sz="1650" spc="-68" dirty="0">
                <a:latin typeface="Lucida Sans"/>
                <a:cs typeface="Lucida Sans"/>
              </a:rPr>
              <a:t>to </a:t>
            </a:r>
            <a:r>
              <a:rPr sz="1650" spc="-71" dirty="0">
                <a:latin typeface="Lucida Sans"/>
                <a:cs typeface="Lucida Sans"/>
              </a:rPr>
              <a:t>start</a:t>
            </a:r>
            <a:r>
              <a:rPr sz="1650" spc="-281" dirty="0">
                <a:latin typeface="Lucida Sans"/>
                <a:cs typeface="Lucida Sans"/>
              </a:rPr>
              <a:t> </a:t>
            </a:r>
            <a:r>
              <a:rPr sz="1650" spc="-165" dirty="0">
                <a:latin typeface="Lucida Sans"/>
                <a:cs typeface="Lucida Sans"/>
              </a:rPr>
              <a:t>2026</a:t>
            </a:r>
            <a:endParaRPr sz="1650">
              <a:latin typeface="Lucida Sans"/>
              <a:cs typeface="Lucida Sans"/>
            </a:endParaRPr>
          </a:p>
          <a:p>
            <a:pPr marL="266700" indent="-257651">
              <a:spcBef>
                <a:spcPts val="398"/>
              </a:spcBef>
              <a:buFont typeface="Arial"/>
              <a:buChar char="•"/>
              <a:tabLst>
                <a:tab pos="266700" algn="l"/>
                <a:tab pos="267176" algn="l"/>
              </a:tabLst>
            </a:pPr>
            <a:r>
              <a:rPr sz="1650" spc="-83" dirty="0">
                <a:latin typeface="Lucida Sans"/>
                <a:cs typeface="Lucida Sans"/>
              </a:rPr>
              <a:t>Inspections </a:t>
            </a:r>
            <a:r>
              <a:rPr sz="1650" spc="-68" dirty="0">
                <a:latin typeface="Lucida Sans"/>
                <a:cs typeface="Lucida Sans"/>
              </a:rPr>
              <a:t>to </a:t>
            </a:r>
            <a:r>
              <a:rPr sz="1650" spc="-71" dirty="0">
                <a:latin typeface="Lucida Sans"/>
                <a:cs typeface="Lucida Sans"/>
              </a:rPr>
              <a:t>start</a:t>
            </a:r>
            <a:r>
              <a:rPr sz="1650" spc="-293" dirty="0">
                <a:latin typeface="Lucida Sans"/>
                <a:cs typeface="Lucida Sans"/>
              </a:rPr>
              <a:t> </a:t>
            </a:r>
            <a:r>
              <a:rPr sz="1650" spc="-165" dirty="0">
                <a:latin typeface="Lucida Sans"/>
                <a:cs typeface="Lucida Sans"/>
              </a:rPr>
              <a:t>2027</a:t>
            </a:r>
            <a:endParaRPr sz="1650">
              <a:latin typeface="Lucida Sans"/>
              <a:cs typeface="Lucida Sans"/>
            </a:endParaRPr>
          </a:p>
          <a:p>
            <a:pPr>
              <a:spcBef>
                <a:spcPts val="34"/>
              </a:spcBef>
            </a:pPr>
            <a:endParaRPr sz="2325">
              <a:latin typeface="Lucida Sans"/>
              <a:cs typeface="Lucida Sans"/>
            </a:endParaRPr>
          </a:p>
          <a:p>
            <a:pPr marL="9525"/>
            <a:r>
              <a:rPr sz="1650" spc="-75" dirty="0">
                <a:latin typeface="Lucida Sans"/>
                <a:cs typeface="Lucida Sans"/>
              </a:rPr>
              <a:t>Council </a:t>
            </a:r>
            <a:r>
              <a:rPr sz="1650" spc="-68" dirty="0">
                <a:latin typeface="Lucida Sans"/>
                <a:cs typeface="Lucida Sans"/>
              </a:rPr>
              <a:t>to </a:t>
            </a:r>
            <a:r>
              <a:rPr sz="1650" spc="-49" dirty="0">
                <a:latin typeface="Lucida Sans"/>
                <a:cs typeface="Lucida Sans"/>
              </a:rPr>
              <a:t>review </a:t>
            </a:r>
            <a:r>
              <a:rPr sz="1650" spc="-41" dirty="0">
                <a:latin typeface="Lucida Sans"/>
                <a:cs typeface="Lucida Sans"/>
              </a:rPr>
              <a:t>May</a:t>
            </a:r>
            <a:r>
              <a:rPr sz="1650" spc="-390" dirty="0">
                <a:latin typeface="Lucida Sans"/>
                <a:cs typeface="Lucida Sans"/>
              </a:rPr>
              <a:t> </a:t>
            </a:r>
            <a:r>
              <a:rPr sz="1650" spc="-79" dirty="0">
                <a:latin typeface="Lucida Sans"/>
                <a:cs typeface="Lucida Sans"/>
              </a:rPr>
              <a:t>or </a:t>
            </a:r>
            <a:r>
              <a:rPr sz="1650" spc="-26" dirty="0">
                <a:latin typeface="Lucida Sans"/>
                <a:cs typeface="Lucida Sans"/>
              </a:rPr>
              <a:t>June</a:t>
            </a:r>
            <a:endParaRPr sz="1650">
              <a:latin typeface="Lucida Sans"/>
              <a:cs typeface="Lucida Sans"/>
            </a:endParaRPr>
          </a:p>
        </p:txBody>
      </p:sp>
      <p:sp>
        <p:nvSpPr>
          <p:cNvPr id="7" name="Date Placeholder 6">
            <a:extLst>
              <a:ext uri="{FF2B5EF4-FFF2-40B4-BE49-F238E27FC236}">
                <a16:creationId xmlns:a16="http://schemas.microsoft.com/office/drawing/2014/main" id="{5180981B-5CEA-D81F-2936-431715921A21}"/>
              </a:ext>
            </a:extLst>
          </p:cNvPr>
          <p:cNvSpPr>
            <a:spLocks noGrp="1"/>
          </p:cNvSpPr>
          <p:nvPr>
            <p:ph type="dt" sz="half" idx="6"/>
          </p:nvPr>
        </p:nvSpPr>
        <p:spPr/>
        <p:txBody>
          <a:bodyPr/>
          <a:lstStyle/>
          <a:p>
            <a:r>
              <a:rPr lang="en-US"/>
              <a:t>5/7/2025</a:t>
            </a:r>
          </a:p>
        </p:txBody>
      </p:sp>
      <p:sp>
        <p:nvSpPr>
          <p:cNvPr id="8" name="Footer Placeholder 7">
            <a:extLst>
              <a:ext uri="{FF2B5EF4-FFF2-40B4-BE49-F238E27FC236}">
                <a16:creationId xmlns:a16="http://schemas.microsoft.com/office/drawing/2014/main" id="{4E12B5F7-D069-3083-5E56-2F687F45D795}"/>
              </a:ext>
            </a:extLst>
          </p:cNvPr>
          <p:cNvSpPr>
            <a:spLocks noGrp="1"/>
          </p:cNvSpPr>
          <p:nvPr>
            <p:ph type="ftr" sz="quarter" idx="5"/>
          </p:nvPr>
        </p:nvSpPr>
        <p:spPr/>
        <p:txBody>
          <a:bodyPr/>
          <a:lstStyle/>
          <a:p>
            <a:r>
              <a:rPr lang="en-US"/>
              <a:t>Community Action Advisory Board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009321"/>
            <a:ext cx="5270659" cy="991553"/>
          </a:xfrm>
          <a:custGeom>
            <a:avLst/>
            <a:gdLst/>
            <a:ahLst/>
            <a:cxnLst/>
            <a:rect l="l" t="t" r="r" b="b"/>
            <a:pathLst>
              <a:path w="7027545" h="1322070">
                <a:moveTo>
                  <a:pt x="0" y="1321904"/>
                </a:moveTo>
                <a:lnTo>
                  <a:pt x="7026973" y="1321904"/>
                </a:lnTo>
                <a:lnTo>
                  <a:pt x="7026973" y="0"/>
                </a:lnTo>
                <a:lnTo>
                  <a:pt x="0" y="0"/>
                </a:lnTo>
                <a:lnTo>
                  <a:pt x="0" y="1321904"/>
                </a:lnTo>
                <a:close/>
              </a:path>
            </a:pathLst>
          </a:custGeom>
          <a:solidFill>
            <a:srgbClr val="183963"/>
          </a:solidFill>
        </p:spPr>
        <p:txBody>
          <a:bodyPr wrap="square" lIns="0" tIns="0" rIns="0" bIns="0" rtlCol="0"/>
          <a:lstStyle/>
          <a:p>
            <a:endParaRPr sz="1350"/>
          </a:p>
        </p:txBody>
      </p:sp>
      <p:sp>
        <p:nvSpPr>
          <p:cNvPr id="3" name="object 3"/>
          <p:cNvSpPr/>
          <p:nvPr/>
        </p:nvSpPr>
        <p:spPr>
          <a:xfrm>
            <a:off x="5270230" y="857250"/>
            <a:ext cx="3873818" cy="5143500"/>
          </a:xfrm>
          <a:custGeom>
            <a:avLst/>
            <a:gdLst/>
            <a:ahLst/>
            <a:cxnLst/>
            <a:rect l="l" t="t" r="r" b="b"/>
            <a:pathLst>
              <a:path w="5165090" h="6858000">
                <a:moveTo>
                  <a:pt x="0" y="6858000"/>
                </a:moveTo>
                <a:lnTo>
                  <a:pt x="5165039" y="6858000"/>
                </a:lnTo>
                <a:lnTo>
                  <a:pt x="5165039" y="0"/>
                </a:lnTo>
                <a:lnTo>
                  <a:pt x="0" y="0"/>
                </a:lnTo>
                <a:lnTo>
                  <a:pt x="0" y="6858000"/>
                </a:lnTo>
                <a:close/>
              </a:path>
            </a:pathLst>
          </a:custGeom>
          <a:solidFill>
            <a:srgbClr val="EAEDEB"/>
          </a:solidFill>
        </p:spPr>
        <p:txBody>
          <a:bodyPr wrap="square" lIns="0" tIns="0" rIns="0" bIns="0" rtlCol="0"/>
          <a:lstStyle/>
          <a:p>
            <a:endParaRPr sz="1350"/>
          </a:p>
        </p:txBody>
      </p:sp>
      <p:sp>
        <p:nvSpPr>
          <p:cNvPr id="4" name="object 4"/>
          <p:cNvSpPr/>
          <p:nvPr/>
        </p:nvSpPr>
        <p:spPr>
          <a:xfrm>
            <a:off x="8261552" y="5215379"/>
            <a:ext cx="362431" cy="480199"/>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a:spLocks noGrp="1"/>
          </p:cNvSpPr>
          <p:nvPr>
            <p:ph type="title"/>
          </p:nvPr>
        </p:nvSpPr>
        <p:spPr>
          <a:xfrm>
            <a:off x="5729698" y="1074808"/>
            <a:ext cx="2826544" cy="799097"/>
          </a:xfrm>
          <a:prstGeom prst="rect">
            <a:avLst/>
          </a:prstGeom>
        </p:spPr>
        <p:txBody>
          <a:bodyPr vert="horz" wrap="square" lIns="0" tIns="9049" rIns="0" bIns="0" rtlCol="0" anchor="ctr">
            <a:spAutoFit/>
          </a:bodyPr>
          <a:lstStyle/>
          <a:p>
            <a:pPr marL="9525">
              <a:lnSpc>
                <a:spcPts val="3059"/>
              </a:lnSpc>
              <a:spcBef>
                <a:spcPts val="71"/>
              </a:spcBef>
            </a:pPr>
            <a:r>
              <a:rPr sz="2550" spc="-98" dirty="0"/>
              <a:t>2025</a:t>
            </a:r>
            <a:r>
              <a:rPr sz="2550" spc="-158" dirty="0"/>
              <a:t> </a:t>
            </a:r>
            <a:r>
              <a:rPr sz="2550" spc="-60" dirty="0"/>
              <a:t>AHF</a:t>
            </a:r>
            <a:endParaRPr sz="2550"/>
          </a:p>
          <a:p>
            <a:pPr marL="9525">
              <a:lnSpc>
                <a:spcPct val="100000"/>
              </a:lnSpc>
            </a:pPr>
            <a:r>
              <a:rPr sz="2550" spc="-116" dirty="0"/>
              <a:t>Recommendations</a:t>
            </a:r>
            <a:endParaRPr sz="2550"/>
          </a:p>
        </p:txBody>
      </p:sp>
      <p:sp>
        <p:nvSpPr>
          <p:cNvPr id="6" name="object 6"/>
          <p:cNvSpPr txBox="1"/>
          <p:nvPr/>
        </p:nvSpPr>
        <p:spPr>
          <a:xfrm>
            <a:off x="5729698" y="2045370"/>
            <a:ext cx="3005138" cy="1648528"/>
          </a:xfrm>
          <a:prstGeom prst="rect">
            <a:avLst/>
          </a:prstGeom>
        </p:spPr>
        <p:txBody>
          <a:bodyPr vert="horz" wrap="square" lIns="0" tIns="123825" rIns="0" bIns="0" rtlCol="0">
            <a:spAutoFit/>
          </a:bodyPr>
          <a:lstStyle/>
          <a:p>
            <a:pPr marL="266700" indent="-257175">
              <a:spcBef>
                <a:spcPts val="975"/>
              </a:spcBef>
              <a:buFont typeface="Arial"/>
              <a:buChar char="•"/>
              <a:tabLst>
                <a:tab pos="266224" algn="l"/>
                <a:tab pos="266700" algn="l"/>
              </a:tabLst>
            </a:pPr>
            <a:r>
              <a:rPr sz="2100" spc="-206" dirty="0">
                <a:latin typeface="Lucida Sans"/>
                <a:cs typeface="Lucida Sans"/>
              </a:rPr>
              <a:t>6 </a:t>
            </a:r>
            <a:r>
              <a:rPr sz="2100" spc="-79" dirty="0">
                <a:latin typeface="Lucida Sans"/>
                <a:cs typeface="Lucida Sans"/>
              </a:rPr>
              <a:t>applications</a:t>
            </a:r>
            <a:r>
              <a:rPr sz="2100" spc="-143" dirty="0">
                <a:latin typeface="Lucida Sans"/>
                <a:cs typeface="Lucida Sans"/>
              </a:rPr>
              <a:t> </a:t>
            </a:r>
            <a:r>
              <a:rPr sz="2100" spc="-68" dirty="0">
                <a:latin typeface="Lucida Sans"/>
                <a:cs typeface="Lucida Sans"/>
              </a:rPr>
              <a:t>received</a:t>
            </a:r>
            <a:endParaRPr sz="2100">
              <a:latin typeface="Lucida Sans"/>
              <a:cs typeface="Lucida Sans"/>
            </a:endParaRPr>
          </a:p>
          <a:p>
            <a:pPr marL="266700" indent="-257175">
              <a:spcBef>
                <a:spcPts val="900"/>
              </a:spcBef>
              <a:buFont typeface="Arial"/>
              <a:buChar char="•"/>
              <a:tabLst>
                <a:tab pos="266224" algn="l"/>
                <a:tab pos="266700" algn="l"/>
              </a:tabLst>
            </a:pPr>
            <a:r>
              <a:rPr sz="2100" spc="-199" dirty="0">
                <a:latin typeface="Lucida Sans"/>
                <a:cs typeface="Lucida Sans"/>
              </a:rPr>
              <a:t>$28.5M</a:t>
            </a:r>
            <a:r>
              <a:rPr sz="2100" spc="-161" dirty="0">
                <a:latin typeface="Lucida Sans"/>
                <a:cs typeface="Lucida Sans"/>
              </a:rPr>
              <a:t> </a:t>
            </a:r>
            <a:r>
              <a:rPr sz="2100" spc="-101" dirty="0">
                <a:latin typeface="Lucida Sans"/>
                <a:cs typeface="Lucida Sans"/>
              </a:rPr>
              <a:t>requested</a:t>
            </a:r>
            <a:endParaRPr sz="2100">
              <a:latin typeface="Lucida Sans"/>
              <a:cs typeface="Lucida Sans"/>
            </a:endParaRPr>
          </a:p>
          <a:p>
            <a:pPr marL="266700" marR="1018223" indent="-257175">
              <a:spcBef>
                <a:spcPts val="900"/>
              </a:spcBef>
              <a:buFont typeface="Arial"/>
              <a:buChar char="•"/>
              <a:tabLst>
                <a:tab pos="266224" algn="l"/>
                <a:tab pos="266700" algn="l"/>
              </a:tabLst>
            </a:pPr>
            <a:r>
              <a:rPr sz="2100" spc="-206" dirty="0">
                <a:latin typeface="Lucida Sans"/>
                <a:cs typeface="Lucida Sans"/>
              </a:rPr>
              <a:t>5 </a:t>
            </a:r>
            <a:r>
              <a:rPr sz="2100" spc="-79" dirty="0">
                <a:latin typeface="Lucida Sans"/>
                <a:cs typeface="Lucida Sans"/>
              </a:rPr>
              <a:t>applications  </a:t>
            </a:r>
            <a:r>
              <a:rPr sz="2100" spc="-98" dirty="0">
                <a:latin typeface="Lucida Sans"/>
                <a:cs typeface="Lucida Sans"/>
              </a:rPr>
              <a:t>r</a:t>
            </a:r>
            <a:r>
              <a:rPr sz="2100" spc="-49" dirty="0">
                <a:latin typeface="Lucida Sans"/>
                <a:cs typeface="Lucida Sans"/>
              </a:rPr>
              <a:t>ec</a:t>
            </a:r>
            <a:r>
              <a:rPr sz="2100" spc="-131" dirty="0">
                <a:latin typeface="Lucida Sans"/>
                <a:cs typeface="Lucida Sans"/>
              </a:rPr>
              <a:t>omme</a:t>
            </a:r>
            <a:r>
              <a:rPr sz="2100" spc="-109" dirty="0">
                <a:latin typeface="Lucida Sans"/>
                <a:cs typeface="Lucida Sans"/>
              </a:rPr>
              <a:t>n</a:t>
            </a:r>
            <a:r>
              <a:rPr sz="2100" spc="-139" dirty="0">
                <a:latin typeface="Lucida Sans"/>
                <a:cs typeface="Lucida Sans"/>
              </a:rPr>
              <a:t>d</a:t>
            </a:r>
            <a:r>
              <a:rPr sz="2100" spc="-86" dirty="0">
                <a:latin typeface="Lucida Sans"/>
                <a:cs typeface="Lucida Sans"/>
              </a:rPr>
              <a:t>ed</a:t>
            </a:r>
            <a:endParaRPr sz="2100">
              <a:latin typeface="Lucida Sans"/>
              <a:cs typeface="Lucida Sans"/>
            </a:endParaRPr>
          </a:p>
        </p:txBody>
      </p:sp>
      <p:sp>
        <p:nvSpPr>
          <p:cNvPr id="7" name="object 7"/>
          <p:cNvSpPr/>
          <p:nvPr/>
        </p:nvSpPr>
        <p:spPr>
          <a:xfrm>
            <a:off x="0" y="857251"/>
            <a:ext cx="5270223" cy="4152071"/>
          </a:xfrm>
          <a:prstGeom prst="rect">
            <a:avLst/>
          </a:prstGeom>
          <a:blipFill>
            <a:blip r:embed="rId3" cstate="print"/>
            <a:stretch>
              <a:fillRect/>
            </a:stretch>
          </a:blipFill>
        </p:spPr>
        <p:txBody>
          <a:bodyPr wrap="square" lIns="0" tIns="0" rIns="0" bIns="0" rtlCol="0"/>
          <a:lstStyle/>
          <a:p>
            <a:endParaRPr sz="1350"/>
          </a:p>
        </p:txBody>
      </p:sp>
      <p:sp>
        <p:nvSpPr>
          <p:cNvPr id="9" name="Date Placeholder 8">
            <a:extLst>
              <a:ext uri="{FF2B5EF4-FFF2-40B4-BE49-F238E27FC236}">
                <a16:creationId xmlns:a16="http://schemas.microsoft.com/office/drawing/2014/main" id="{0605F79F-6A81-C30C-2562-70D2777E7AB9}"/>
              </a:ext>
            </a:extLst>
          </p:cNvPr>
          <p:cNvSpPr>
            <a:spLocks noGrp="1"/>
          </p:cNvSpPr>
          <p:nvPr>
            <p:ph type="dt" sz="half" idx="6"/>
          </p:nvPr>
        </p:nvSpPr>
        <p:spPr/>
        <p:txBody>
          <a:bodyPr/>
          <a:lstStyle/>
          <a:p>
            <a:r>
              <a:rPr lang="en-US"/>
              <a:t>5/7/2025</a:t>
            </a:r>
          </a:p>
        </p:txBody>
      </p:sp>
      <p:sp>
        <p:nvSpPr>
          <p:cNvPr id="10" name="Footer Placeholder 9">
            <a:extLst>
              <a:ext uri="{FF2B5EF4-FFF2-40B4-BE49-F238E27FC236}">
                <a16:creationId xmlns:a16="http://schemas.microsoft.com/office/drawing/2014/main" id="{466B7D3D-E48F-1AD3-9CC6-3598E7DEF65B}"/>
              </a:ext>
            </a:extLst>
          </p:cNvPr>
          <p:cNvSpPr>
            <a:spLocks noGrp="1"/>
          </p:cNvSpPr>
          <p:nvPr>
            <p:ph type="ftr" sz="quarter" idx="5"/>
          </p:nvPr>
        </p:nvSpPr>
        <p:spPr/>
        <p:txBody>
          <a:bodyPr/>
          <a:lstStyle/>
          <a:p>
            <a:r>
              <a:rPr lang="en-US"/>
              <a:t>Community Action Advisory Board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61552" y="5215379"/>
            <a:ext cx="362431" cy="480199"/>
          </a:xfrm>
          <a:prstGeom prst="rect">
            <a:avLst/>
          </a:prstGeom>
          <a:blipFill>
            <a:blip r:embed="rId2" cstate="print"/>
            <a:stretch>
              <a:fillRect/>
            </a:stretch>
          </a:blipFill>
        </p:spPr>
        <p:txBody>
          <a:bodyPr wrap="square" lIns="0" tIns="0" rIns="0" bIns="0" rtlCol="0"/>
          <a:lstStyle/>
          <a:p>
            <a:endParaRPr sz="1350"/>
          </a:p>
        </p:txBody>
      </p:sp>
      <p:sp>
        <p:nvSpPr>
          <p:cNvPr id="3" name="object 3"/>
          <p:cNvSpPr txBox="1">
            <a:spLocks noGrp="1"/>
          </p:cNvSpPr>
          <p:nvPr>
            <p:ph type="title"/>
          </p:nvPr>
        </p:nvSpPr>
        <p:spPr>
          <a:xfrm>
            <a:off x="471488" y="1207873"/>
            <a:ext cx="5915025" cy="840615"/>
          </a:xfrm>
          <a:prstGeom prst="rect">
            <a:avLst/>
          </a:prstGeom>
        </p:spPr>
        <p:txBody>
          <a:bodyPr vert="horz" wrap="square" lIns="0" tIns="9525" rIns="0" bIns="0" rtlCol="0" anchor="ctr">
            <a:spAutoFit/>
          </a:bodyPr>
          <a:lstStyle/>
          <a:p>
            <a:pPr marL="9525">
              <a:lnSpc>
                <a:spcPct val="100000"/>
              </a:lnSpc>
              <a:spcBef>
                <a:spcPts val="75"/>
              </a:spcBef>
            </a:pPr>
            <a:r>
              <a:rPr spc="-56" dirty="0"/>
              <a:t>AHF </a:t>
            </a:r>
            <a:r>
              <a:rPr spc="-113" dirty="0"/>
              <a:t>Rental </a:t>
            </a:r>
            <a:r>
              <a:rPr spc="-116" dirty="0"/>
              <a:t>Unit </a:t>
            </a:r>
            <a:r>
              <a:rPr spc="-105" dirty="0"/>
              <a:t>Production </a:t>
            </a:r>
            <a:r>
              <a:rPr spc="-113" dirty="0"/>
              <a:t>and</a:t>
            </a:r>
            <a:r>
              <a:rPr spc="-398" dirty="0"/>
              <a:t> </a:t>
            </a:r>
            <a:r>
              <a:rPr spc="-105" dirty="0"/>
              <a:t>Preservation</a:t>
            </a:r>
          </a:p>
        </p:txBody>
      </p:sp>
      <p:graphicFrame>
        <p:nvGraphicFramePr>
          <p:cNvPr id="4" name="object 4"/>
          <p:cNvGraphicFramePr>
            <a:graphicFrameLocks noGrp="1"/>
          </p:cNvGraphicFramePr>
          <p:nvPr>
            <p:extLst>
              <p:ext uri="{D42A27DB-BD31-4B8C-83A1-F6EECF244321}">
                <p14:modId xmlns:p14="http://schemas.microsoft.com/office/powerpoint/2010/main" val="2375954639"/>
              </p:ext>
            </p:extLst>
          </p:nvPr>
        </p:nvGraphicFramePr>
        <p:xfrm>
          <a:off x="357884" y="2196578"/>
          <a:ext cx="8421529" cy="2277711"/>
        </p:xfrm>
        <a:graphic>
          <a:graphicData uri="http://schemas.openxmlformats.org/drawingml/2006/table">
            <a:tbl>
              <a:tblPr firstRow="1" bandRow="1">
                <a:tableStyleId>{2D5ABB26-0587-4C30-8999-92F81FD0307C}</a:tableStyleId>
              </a:tblPr>
              <a:tblGrid>
                <a:gridCol w="1947863">
                  <a:extLst>
                    <a:ext uri="{9D8B030D-6E8A-4147-A177-3AD203B41FA5}">
                      <a16:colId xmlns:a16="http://schemas.microsoft.com/office/drawing/2014/main" val="20000"/>
                    </a:ext>
                  </a:extLst>
                </a:gridCol>
                <a:gridCol w="2577752">
                  <a:extLst>
                    <a:ext uri="{9D8B030D-6E8A-4147-A177-3AD203B41FA5}">
                      <a16:colId xmlns:a16="http://schemas.microsoft.com/office/drawing/2014/main" val="20001"/>
                    </a:ext>
                  </a:extLst>
                </a:gridCol>
                <a:gridCol w="1709451">
                  <a:extLst>
                    <a:ext uri="{9D8B030D-6E8A-4147-A177-3AD203B41FA5}">
                      <a16:colId xmlns:a16="http://schemas.microsoft.com/office/drawing/2014/main" val="20002"/>
                    </a:ext>
                  </a:extLst>
                </a:gridCol>
                <a:gridCol w="1075372">
                  <a:extLst>
                    <a:ext uri="{9D8B030D-6E8A-4147-A177-3AD203B41FA5}">
                      <a16:colId xmlns:a16="http://schemas.microsoft.com/office/drawing/2014/main" val="20003"/>
                    </a:ext>
                  </a:extLst>
                </a:gridCol>
                <a:gridCol w="1111091">
                  <a:extLst>
                    <a:ext uri="{9D8B030D-6E8A-4147-A177-3AD203B41FA5}">
                      <a16:colId xmlns:a16="http://schemas.microsoft.com/office/drawing/2014/main" val="20004"/>
                    </a:ext>
                  </a:extLst>
                </a:gridCol>
              </a:tblGrid>
              <a:tr h="536036">
                <a:tc>
                  <a:txBody>
                    <a:bodyPr/>
                    <a:lstStyle/>
                    <a:p>
                      <a:pPr marL="749935">
                        <a:lnSpc>
                          <a:spcPct val="100000"/>
                        </a:lnSpc>
                        <a:spcBef>
                          <a:spcPts val="1510"/>
                        </a:spcBef>
                      </a:pPr>
                      <a:r>
                        <a:rPr sz="1500" b="1" spc="70" dirty="0">
                          <a:solidFill>
                            <a:srgbClr val="FFFFFF"/>
                          </a:solidFill>
                          <a:latin typeface="Calibri"/>
                          <a:cs typeface="Calibri"/>
                        </a:rPr>
                        <a:t>Developer</a:t>
                      </a:r>
                      <a:endParaRPr sz="1500">
                        <a:latin typeface="Calibri"/>
                        <a:cs typeface="Calibri"/>
                      </a:endParaRPr>
                    </a:p>
                  </a:txBody>
                  <a:tcPr marL="0" marR="0" marT="143828" marB="0">
                    <a:lnL w="9525">
                      <a:solidFill>
                        <a:srgbClr val="216FB8"/>
                      </a:solidFill>
                      <a:prstDash val="solid"/>
                    </a:lnL>
                    <a:solidFill>
                      <a:srgbClr val="2773B9"/>
                    </a:solidFill>
                  </a:tcPr>
                </a:tc>
                <a:tc>
                  <a:txBody>
                    <a:bodyPr/>
                    <a:lstStyle/>
                    <a:p>
                      <a:pPr marL="1072515">
                        <a:lnSpc>
                          <a:spcPct val="100000"/>
                        </a:lnSpc>
                        <a:spcBef>
                          <a:spcPts val="1510"/>
                        </a:spcBef>
                      </a:pPr>
                      <a:r>
                        <a:rPr sz="1500" b="1" spc="55" dirty="0">
                          <a:solidFill>
                            <a:srgbClr val="FFFFFF"/>
                          </a:solidFill>
                          <a:latin typeface="Calibri"/>
                          <a:cs typeface="Calibri"/>
                        </a:rPr>
                        <a:t>Project</a:t>
                      </a:r>
                      <a:r>
                        <a:rPr sz="1500" b="1" spc="20" dirty="0">
                          <a:solidFill>
                            <a:srgbClr val="FFFFFF"/>
                          </a:solidFill>
                          <a:latin typeface="Calibri"/>
                          <a:cs typeface="Calibri"/>
                        </a:rPr>
                        <a:t> </a:t>
                      </a:r>
                      <a:r>
                        <a:rPr sz="1500" b="1" spc="90" dirty="0">
                          <a:solidFill>
                            <a:srgbClr val="FFFFFF"/>
                          </a:solidFill>
                          <a:latin typeface="Calibri"/>
                          <a:cs typeface="Calibri"/>
                        </a:rPr>
                        <a:t>Name</a:t>
                      </a:r>
                      <a:endParaRPr sz="1500">
                        <a:latin typeface="Calibri"/>
                        <a:cs typeface="Calibri"/>
                      </a:endParaRPr>
                    </a:p>
                  </a:txBody>
                  <a:tcPr marL="0" marR="0" marT="143828" marB="0">
                    <a:solidFill>
                      <a:srgbClr val="2773B9"/>
                    </a:solidFill>
                  </a:tcPr>
                </a:tc>
                <a:tc>
                  <a:txBody>
                    <a:bodyPr/>
                    <a:lstStyle/>
                    <a:p>
                      <a:pPr marL="638810" marR="224790" indent="-487680">
                        <a:lnSpc>
                          <a:spcPts val="2340"/>
                        </a:lnSpc>
                        <a:spcBef>
                          <a:spcPts val="495"/>
                        </a:spcBef>
                      </a:pPr>
                      <a:r>
                        <a:rPr sz="1500" b="1" dirty="0">
                          <a:solidFill>
                            <a:srgbClr val="FFFFFF"/>
                          </a:solidFill>
                          <a:latin typeface="Calibri"/>
                          <a:cs typeface="Calibri"/>
                        </a:rPr>
                        <a:t>Recommen</a:t>
                      </a:r>
                      <a:r>
                        <a:rPr sz="1500" b="1" spc="-5" dirty="0">
                          <a:solidFill>
                            <a:srgbClr val="FFFFFF"/>
                          </a:solidFill>
                          <a:latin typeface="Calibri"/>
                          <a:cs typeface="Calibri"/>
                        </a:rPr>
                        <a:t>d</a:t>
                      </a:r>
                      <a:r>
                        <a:rPr sz="1500" b="1" dirty="0">
                          <a:solidFill>
                            <a:srgbClr val="FFFFFF"/>
                          </a:solidFill>
                          <a:latin typeface="Calibri"/>
                          <a:cs typeface="Calibri"/>
                        </a:rPr>
                        <a:t>ed  </a:t>
                      </a:r>
                      <a:r>
                        <a:rPr sz="1500" b="1" spc="35" dirty="0">
                          <a:solidFill>
                            <a:srgbClr val="FFFFFF"/>
                          </a:solidFill>
                          <a:latin typeface="Calibri"/>
                          <a:cs typeface="Calibri"/>
                        </a:rPr>
                        <a:t>Award</a:t>
                      </a:r>
                      <a:endParaRPr sz="1500" dirty="0">
                        <a:latin typeface="Calibri"/>
                        <a:cs typeface="Calibri"/>
                      </a:endParaRPr>
                    </a:p>
                  </a:txBody>
                  <a:tcPr marL="0" marR="0" marT="47149" marB="0">
                    <a:solidFill>
                      <a:srgbClr val="2773B9"/>
                    </a:solidFill>
                  </a:tcPr>
                </a:tc>
                <a:tc>
                  <a:txBody>
                    <a:bodyPr/>
                    <a:lstStyle/>
                    <a:p>
                      <a:pPr marL="116205">
                        <a:lnSpc>
                          <a:spcPct val="100000"/>
                        </a:lnSpc>
                        <a:spcBef>
                          <a:spcPts val="1570"/>
                        </a:spcBef>
                      </a:pPr>
                      <a:r>
                        <a:rPr sz="1500" b="1" spc="100" dirty="0">
                          <a:solidFill>
                            <a:srgbClr val="FFFFFF"/>
                          </a:solidFill>
                          <a:latin typeface="Calibri"/>
                          <a:cs typeface="Calibri"/>
                        </a:rPr>
                        <a:t>AHF</a:t>
                      </a:r>
                      <a:r>
                        <a:rPr sz="1500" b="1" spc="-5" dirty="0">
                          <a:solidFill>
                            <a:srgbClr val="FFFFFF"/>
                          </a:solidFill>
                          <a:latin typeface="Calibri"/>
                          <a:cs typeface="Calibri"/>
                        </a:rPr>
                        <a:t> </a:t>
                      </a:r>
                      <a:r>
                        <a:rPr sz="1500" b="1" spc="40" dirty="0">
                          <a:solidFill>
                            <a:srgbClr val="FFFFFF"/>
                          </a:solidFill>
                          <a:latin typeface="Calibri"/>
                          <a:cs typeface="Calibri"/>
                        </a:rPr>
                        <a:t>Units</a:t>
                      </a:r>
                      <a:endParaRPr sz="1500" dirty="0">
                        <a:latin typeface="Calibri"/>
                        <a:cs typeface="Calibri"/>
                      </a:endParaRPr>
                    </a:p>
                  </a:txBody>
                  <a:tcPr marL="0" marR="0" marT="149543" marB="0">
                    <a:solidFill>
                      <a:srgbClr val="2773B9"/>
                    </a:solidFill>
                  </a:tcPr>
                </a:tc>
                <a:tc>
                  <a:txBody>
                    <a:bodyPr/>
                    <a:lstStyle/>
                    <a:p>
                      <a:pPr marL="107314">
                        <a:lnSpc>
                          <a:spcPct val="100000"/>
                        </a:lnSpc>
                        <a:spcBef>
                          <a:spcPts val="1570"/>
                        </a:spcBef>
                      </a:pPr>
                      <a:r>
                        <a:rPr sz="1500" b="1" spc="70" dirty="0">
                          <a:solidFill>
                            <a:srgbClr val="FFFFFF"/>
                          </a:solidFill>
                          <a:latin typeface="Calibri"/>
                          <a:cs typeface="Calibri"/>
                        </a:rPr>
                        <a:t>Total</a:t>
                      </a:r>
                      <a:r>
                        <a:rPr sz="1500" b="1" spc="-5" dirty="0">
                          <a:solidFill>
                            <a:srgbClr val="FFFFFF"/>
                          </a:solidFill>
                          <a:latin typeface="Calibri"/>
                          <a:cs typeface="Calibri"/>
                        </a:rPr>
                        <a:t> </a:t>
                      </a:r>
                      <a:r>
                        <a:rPr sz="1500" b="1" spc="40" dirty="0">
                          <a:solidFill>
                            <a:srgbClr val="FFFFFF"/>
                          </a:solidFill>
                          <a:latin typeface="Calibri"/>
                          <a:cs typeface="Calibri"/>
                        </a:rPr>
                        <a:t>Units</a:t>
                      </a:r>
                      <a:endParaRPr sz="1500">
                        <a:latin typeface="Calibri"/>
                        <a:cs typeface="Calibri"/>
                      </a:endParaRPr>
                    </a:p>
                  </a:txBody>
                  <a:tcPr marL="0" marR="0" marT="149543" marB="0">
                    <a:lnR w="9525">
                      <a:solidFill>
                        <a:srgbClr val="216FB8"/>
                      </a:solidFill>
                      <a:prstDash val="solid"/>
                    </a:lnR>
                    <a:solidFill>
                      <a:srgbClr val="2773B9"/>
                    </a:solidFill>
                  </a:tcPr>
                </a:tc>
                <a:extLst>
                  <a:ext uri="{0D108BD9-81ED-4DB2-BD59-A6C34878D82A}">
                    <a16:rowId xmlns:a16="http://schemas.microsoft.com/office/drawing/2014/main" val="10000"/>
                  </a:ext>
                </a:extLst>
              </a:tr>
              <a:tr h="260874">
                <a:tc>
                  <a:txBody>
                    <a:bodyPr/>
                    <a:lstStyle/>
                    <a:p>
                      <a:pPr marL="68580">
                        <a:lnSpc>
                          <a:spcPct val="100000"/>
                        </a:lnSpc>
                        <a:spcBef>
                          <a:spcPts val="105"/>
                        </a:spcBef>
                      </a:pPr>
                      <a:r>
                        <a:rPr sz="1500" b="1" spc="55" dirty="0">
                          <a:latin typeface="Calibri"/>
                          <a:cs typeface="Calibri"/>
                        </a:rPr>
                        <a:t>Community</a:t>
                      </a:r>
                      <a:r>
                        <a:rPr sz="1500" b="1" spc="-10" dirty="0">
                          <a:latin typeface="Calibri"/>
                          <a:cs typeface="Calibri"/>
                        </a:rPr>
                        <a:t> </a:t>
                      </a:r>
                      <a:r>
                        <a:rPr sz="1500" b="1" spc="45" dirty="0">
                          <a:latin typeface="Calibri"/>
                          <a:cs typeface="Calibri"/>
                        </a:rPr>
                        <a:t>Roots</a:t>
                      </a:r>
                      <a:endParaRPr sz="1500">
                        <a:latin typeface="Calibri"/>
                        <a:cs typeface="Calibri"/>
                      </a:endParaRPr>
                    </a:p>
                  </a:txBody>
                  <a:tcPr marL="0" marR="0" marT="10001" marB="0">
                    <a:lnL w="9525">
                      <a:solidFill>
                        <a:srgbClr val="216FB8"/>
                      </a:solidFill>
                      <a:prstDash val="solid"/>
                    </a:lnL>
                    <a:lnB w="9525">
                      <a:solidFill>
                        <a:srgbClr val="216FB8"/>
                      </a:solidFill>
                      <a:prstDash val="solid"/>
                    </a:lnB>
                  </a:tcPr>
                </a:tc>
                <a:tc>
                  <a:txBody>
                    <a:bodyPr/>
                    <a:lstStyle/>
                    <a:p>
                      <a:pPr marL="145415">
                        <a:lnSpc>
                          <a:spcPct val="100000"/>
                        </a:lnSpc>
                        <a:spcBef>
                          <a:spcPts val="105"/>
                        </a:spcBef>
                      </a:pPr>
                      <a:r>
                        <a:rPr sz="1500" spc="-15" dirty="0">
                          <a:latin typeface="Lucida Sans"/>
                          <a:cs typeface="Lucida Sans"/>
                        </a:rPr>
                        <a:t>Mill </a:t>
                      </a:r>
                      <a:r>
                        <a:rPr sz="1500" spc="-30" dirty="0">
                          <a:latin typeface="Lucida Sans"/>
                          <a:cs typeface="Lucida Sans"/>
                        </a:rPr>
                        <a:t>Plain </a:t>
                      </a:r>
                      <a:r>
                        <a:rPr sz="1500" spc="-110" dirty="0">
                          <a:latin typeface="Lucida Sans"/>
                          <a:cs typeface="Lucida Sans"/>
                        </a:rPr>
                        <a:t>Tiny</a:t>
                      </a:r>
                      <a:r>
                        <a:rPr sz="1500" spc="-480" dirty="0">
                          <a:latin typeface="Lucida Sans"/>
                          <a:cs typeface="Lucida Sans"/>
                        </a:rPr>
                        <a:t> </a:t>
                      </a:r>
                      <a:r>
                        <a:rPr sz="1500" spc="-100" dirty="0">
                          <a:latin typeface="Lucida Sans"/>
                          <a:cs typeface="Lucida Sans"/>
                        </a:rPr>
                        <a:t>Homes</a:t>
                      </a:r>
                      <a:endParaRPr sz="1500">
                        <a:latin typeface="Lucida Sans"/>
                        <a:cs typeface="Lucida Sans"/>
                      </a:endParaRPr>
                    </a:p>
                  </a:txBody>
                  <a:tcPr marL="0" marR="0" marT="10001" marB="0">
                    <a:lnB w="9525">
                      <a:solidFill>
                        <a:srgbClr val="216FB8"/>
                      </a:solidFill>
                      <a:prstDash val="solid"/>
                    </a:lnB>
                  </a:tcPr>
                </a:tc>
                <a:tc>
                  <a:txBody>
                    <a:bodyPr/>
                    <a:lstStyle/>
                    <a:p>
                      <a:pPr marR="109855" algn="r">
                        <a:lnSpc>
                          <a:spcPct val="100000"/>
                        </a:lnSpc>
                        <a:spcBef>
                          <a:spcPts val="105"/>
                        </a:spcBef>
                      </a:pPr>
                      <a:r>
                        <a:rPr sz="1500" spc="5" dirty="0">
                          <a:latin typeface="Lucida Sans"/>
                          <a:cs typeface="Lucida Sans"/>
                        </a:rPr>
                        <a:t>$</a:t>
                      </a:r>
                      <a:r>
                        <a:rPr sz="1500" spc="-5" dirty="0">
                          <a:latin typeface="Lucida Sans"/>
                          <a:cs typeface="Lucida Sans"/>
                        </a:rPr>
                        <a:t>1,050,000</a:t>
                      </a:r>
                      <a:endParaRPr sz="1500">
                        <a:latin typeface="Lucida Sans"/>
                        <a:cs typeface="Lucida Sans"/>
                      </a:endParaRPr>
                    </a:p>
                  </a:txBody>
                  <a:tcPr marL="0" marR="0" marT="10001" marB="0">
                    <a:lnB w="9525">
                      <a:solidFill>
                        <a:srgbClr val="216FB8"/>
                      </a:solidFill>
                      <a:prstDash val="solid"/>
                    </a:lnB>
                  </a:tcPr>
                </a:tc>
                <a:tc>
                  <a:txBody>
                    <a:bodyPr/>
                    <a:lstStyle/>
                    <a:p>
                      <a:pPr marR="100330" algn="r">
                        <a:lnSpc>
                          <a:spcPct val="100000"/>
                        </a:lnSpc>
                        <a:spcBef>
                          <a:spcPts val="105"/>
                        </a:spcBef>
                      </a:pPr>
                      <a:r>
                        <a:rPr sz="1500" spc="-5" dirty="0">
                          <a:latin typeface="Lucida Sans"/>
                          <a:cs typeface="Lucida Sans"/>
                        </a:rPr>
                        <a:t>14</a:t>
                      </a:r>
                      <a:endParaRPr sz="1500">
                        <a:latin typeface="Lucida Sans"/>
                        <a:cs typeface="Lucida Sans"/>
                      </a:endParaRPr>
                    </a:p>
                  </a:txBody>
                  <a:tcPr marL="0" marR="0" marT="10001" marB="0">
                    <a:lnB w="9525">
                      <a:solidFill>
                        <a:srgbClr val="216FB8"/>
                      </a:solidFill>
                      <a:prstDash val="solid"/>
                    </a:lnB>
                  </a:tcPr>
                </a:tc>
                <a:tc>
                  <a:txBody>
                    <a:bodyPr/>
                    <a:lstStyle/>
                    <a:p>
                      <a:pPr marR="61594" algn="r">
                        <a:lnSpc>
                          <a:spcPct val="100000"/>
                        </a:lnSpc>
                        <a:spcBef>
                          <a:spcPts val="105"/>
                        </a:spcBef>
                      </a:pPr>
                      <a:r>
                        <a:rPr sz="1500" spc="-5" dirty="0">
                          <a:latin typeface="Lucida Sans"/>
                          <a:cs typeface="Lucida Sans"/>
                        </a:rPr>
                        <a:t>20</a:t>
                      </a:r>
                      <a:endParaRPr sz="1500">
                        <a:latin typeface="Lucida Sans"/>
                        <a:cs typeface="Lucida Sans"/>
                      </a:endParaRPr>
                    </a:p>
                  </a:txBody>
                  <a:tcPr marL="0" marR="0" marT="10001" marB="0">
                    <a:lnR w="9525">
                      <a:solidFill>
                        <a:srgbClr val="216FB8"/>
                      </a:solidFill>
                      <a:prstDash val="solid"/>
                    </a:lnR>
                    <a:lnB w="9525">
                      <a:solidFill>
                        <a:srgbClr val="216FB8"/>
                      </a:solidFill>
                      <a:prstDash val="solid"/>
                    </a:lnB>
                  </a:tcPr>
                </a:tc>
                <a:extLst>
                  <a:ext uri="{0D108BD9-81ED-4DB2-BD59-A6C34878D82A}">
                    <a16:rowId xmlns:a16="http://schemas.microsoft.com/office/drawing/2014/main" val="10001"/>
                  </a:ext>
                </a:extLst>
              </a:tr>
              <a:tr h="317704">
                <a:tc>
                  <a:txBody>
                    <a:bodyPr/>
                    <a:lstStyle/>
                    <a:p>
                      <a:pPr marL="68580">
                        <a:lnSpc>
                          <a:spcPct val="100000"/>
                        </a:lnSpc>
                        <a:spcBef>
                          <a:spcPts val="420"/>
                        </a:spcBef>
                      </a:pPr>
                      <a:r>
                        <a:rPr sz="1500" b="1" spc="60" dirty="0">
                          <a:latin typeface="Calibri"/>
                          <a:cs typeface="Calibri"/>
                        </a:rPr>
                        <a:t>Palindrome</a:t>
                      </a:r>
                      <a:endParaRPr sz="1500">
                        <a:latin typeface="Calibri"/>
                        <a:cs typeface="Calibri"/>
                      </a:endParaRPr>
                    </a:p>
                  </a:txBody>
                  <a:tcPr marL="0" marR="0" marT="40005" marB="0">
                    <a:lnL w="9525">
                      <a:solidFill>
                        <a:srgbClr val="216FB8"/>
                      </a:solidFill>
                      <a:prstDash val="solid"/>
                    </a:lnL>
                    <a:lnT w="9525">
                      <a:solidFill>
                        <a:srgbClr val="216FB8"/>
                      </a:solidFill>
                      <a:prstDash val="solid"/>
                    </a:lnT>
                    <a:lnB w="9525">
                      <a:solidFill>
                        <a:srgbClr val="216FB8"/>
                      </a:solidFill>
                      <a:prstDash val="solid"/>
                    </a:lnB>
                  </a:tcPr>
                </a:tc>
                <a:tc>
                  <a:txBody>
                    <a:bodyPr/>
                    <a:lstStyle/>
                    <a:p>
                      <a:pPr marL="145415">
                        <a:lnSpc>
                          <a:spcPct val="100000"/>
                        </a:lnSpc>
                        <a:spcBef>
                          <a:spcPts val="420"/>
                        </a:spcBef>
                      </a:pPr>
                      <a:r>
                        <a:rPr sz="1500" spc="-75" dirty="0">
                          <a:latin typeface="Lucida Sans"/>
                          <a:cs typeface="Lucida Sans"/>
                        </a:rPr>
                        <a:t>Artifact </a:t>
                      </a:r>
                      <a:r>
                        <a:rPr sz="1500" dirty="0">
                          <a:latin typeface="Lucida Sans"/>
                          <a:cs typeface="Lucida Sans"/>
                        </a:rPr>
                        <a:t>–</a:t>
                      </a:r>
                      <a:r>
                        <a:rPr sz="1500" spc="-450" dirty="0">
                          <a:latin typeface="Lucida Sans"/>
                          <a:cs typeface="Lucida Sans"/>
                        </a:rPr>
                        <a:t> </a:t>
                      </a:r>
                      <a:r>
                        <a:rPr sz="1500" spc="-90" dirty="0">
                          <a:latin typeface="Lucida Sans"/>
                          <a:cs typeface="Lucida Sans"/>
                        </a:rPr>
                        <a:t>Heights </a:t>
                      </a:r>
                      <a:r>
                        <a:rPr sz="1500" spc="-60" dirty="0">
                          <a:latin typeface="Lucida Sans"/>
                          <a:cs typeface="Lucida Sans"/>
                        </a:rPr>
                        <a:t>Site </a:t>
                      </a:r>
                      <a:r>
                        <a:rPr sz="1500" spc="-145" dirty="0">
                          <a:latin typeface="Lucida Sans"/>
                          <a:cs typeface="Lucida Sans"/>
                        </a:rPr>
                        <a:t>C</a:t>
                      </a:r>
                      <a:endParaRPr sz="1500">
                        <a:latin typeface="Lucida Sans"/>
                        <a:cs typeface="Lucida Sans"/>
                      </a:endParaRPr>
                    </a:p>
                  </a:txBody>
                  <a:tcPr marL="0" marR="0" marT="40005" marB="0">
                    <a:lnT w="9525">
                      <a:solidFill>
                        <a:srgbClr val="216FB8"/>
                      </a:solidFill>
                      <a:prstDash val="solid"/>
                    </a:lnT>
                    <a:lnB w="9525">
                      <a:solidFill>
                        <a:srgbClr val="216FB8"/>
                      </a:solidFill>
                      <a:prstDash val="solid"/>
                    </a:lnB>
                  </a:tcPr>
                </a:tc>
                <a:tc>
                  <a:txBody>
                    <a:bodyPr/>
                    <a:lstStyle/>
                    <a:p>
                      <a:pPr marR="109220" algn="r">
                        <a:lnSpc>
                          <a:spcPct val="100000"/>
                        </a:lnSpc>
                        <a:spcBef>
                          <a:spcPts val="420"/>
                        </a:spcBef>
                      </a:pPr>
                      <a:r>
                        <a:rPr sz="1500" spc="5" dirty="0">
                          <a:latin typeface="Lucida Sans"/>
                          <a:cs typeface="Lucida Sans"/>
                        </a:rPr>
                        <a:t>$</a:t>
                      </a:r>
                      <a:r>
                        <a:rPr sz="1500" spc="-5" dirty="0">
                          <a:latin typeface="Lucida Sans"/>
                          <a:cs typeface="Lucida Sans"/>
                        </a:rPr>
                        <a:t>4,100,000</a:t>
                      </a:r>
                      <a:endParaRPr sz="1500">
                        <a:latin typeface="Lucida Sans"/>
                        <a:cs typeface="Lucida Sans"/>
                      </a:endParaRPr>
                    </a:p>
                  </a:txBody>
                  <a:tcPr marL="0" marR="0" marT="40005" marB="0">
                    <a:lnT w="9525">
                      <a:solidFill>
                        <a:srgbClr val="216FB8"/>
                      </a:solidFill>
                      <a:prstDash val="solid"/>
                    </a:lnT>
                    <a:lnB w="9525">
                      <a:solidFill>
                        <a:srgbClr val="216FB8"/>
                      </a:solidFill>
                      <a:prstDash val="solid"/>
                    </a:lnB>
                  </a:tcPr>
                </a:tc>
                <a:tc>
                  <a:txBody>
                    <a:bodyPr/>
                    <a:lstStyle/>
                    <a:p>
                      <a:pPr marR="100330" algn="r">
                        <a:lnSpc>
                          <a:spcPct val="100000"/>
                        </a:lnSpc>
                        <a:spcBef>
                          <a:spcPts val="420"/>
                        </a:spcBef>
                      </a:pPr>
                      <a:r>
                        <a:rPr sz="1500" spc="5" dirty="0">
                          <a:latin typeface="Lucida Sans"/>
                          <a:cs typeface="Lucida Sans"/>
                        </a:rPr>
                        <a:t>~</a:t>
                      </a:r>
                      <a:r>
                        <a:rPr sz="1500" spc="-5" dirty="0">
                          <a:latin typeface="Lucida Sans"/>
                          <a:cs typeface="Lucida Sans"/>
                        </a:rPr>
                        <a:t>55</a:t>
                      </a:r>
                      <a:endParaRPr sz="1500">
                        <a:latin typeface="Lucida Sans"/>
                        <a:cs typeface="Lucida Sans"/>
                      </a:endParaRPr>
                    </a:p>
                  </a:txBody>
                  <a:tcPr marL="0" marR="0" marT="40005" marB="0">
                    <a:lnT w="9525">
                      <a:solidFill>
                        <a:srgbClr val="216FB8"/>
                      </a:solidFill>
                      <a:prstDash val="solid"/>
                    </a:lnT>
                    <a:lnB w="9525">
                      <a:solidFill>
                        <a:srgbClr val="216FB8"/>
                      </a:solidFill>
                      <a:prstDash val="solid"/>
                    </a:lnB>
                  </a:tcPr>
                </a:tc>
                <a:tc>
                  <a:txBody>
                    <a:bodyPr/>
                    <a:lstStyle/>
                    <a:p>
                      <a:pPr marR="61594" algn="r">
                        <a:lnSpc>
                          <a:spcPct val="100000"/>
                        </a:lnSpc>
                        <a:spcBef>
                          <a:spcPts val="420"/>
                        </a:spcBef>
                      </a:pPr>
                      <a:r>
                        <a:rPr sz="1500" spc="-5" dirty="0">
                          <a:latin typeface="Lucida Sans"/>
                          <a:cs typeface="Lucida Sans"/>
                        </a:rPr>
                        <a:t>109</a:t>
                      </a:r>
                      <a:endParaRPr sz="1500">
                        <a:latin typeface="Lucida Sans"/>
                        <a:cs typeface="Lucida Sans"/>
                      </a:endParaRPr>
                    </a:p>
                  </a:txBody>
                  <a:tcPr marL="0" marR="0" marT="40005" marB="0">
                    <a:lnR w="9525">
                      <a:solidFill>
                        <a:srgbClr val="216FB8"/>
                      </a:solidFill>
                      <a:prstDash val="solid"/>
                    </a:lnR>
                    <a:lnT w="9525">
                      <a:solidFill>
                        <a:srgbClr val="216FB8"/>
                      </a:solidFill>
                      <a:prstDash val="solid"/>
                    </a:lnT>
                    <a:lnB w="9525">
                      <a:solidFill>
                        <a:srgbClr val="216FB8"/>
                      </a:solidFill>
                      <a:prstDash val="solid"/>
                    </a:lnB>
                  </a:tcPr>
                </a:tc>
                <a:extLst>
                  <a:ext uri="{0D108BD9-81ED-4DB2-BD59-A6C34878D82A}">
                    <a16:rowId xmlns:a16="http://schemas.microsoft.com/office/drawing/2014/main" val="10002"/>
                  </a:ext>
                </a:extLst>
              </a:tr>
              <a:tr h="264446">
                <a:tc>
                  <a:txBody>
                    <a:bodyPr/>
                    <a:lstStyle/>
                    <a:p>
                      <a:pPr marL="68580">
                        <a:lnSpc>
                          <a:spcPct val="100000"/>
                        </a:lnSpc>
                        <a:spcBef>
                          <a:spcPts val="145"/>
                        </a:spcBef>
                      </a:pPr>
                      <a:r>
                        <a:rPr sz="1500" b="1" spc="55" dirty="0">
                          <a:latin typeface="Calibri"/>
                          <a:cs typeface="Calibri"/>
                        </a:rPr>
                        <a:t>Mid-Columbia</a:t>
                      </a:r>
                      <a:r>
                        <a:rPr sz="1500" b="1" spc="-25" dirty="0">
                          <a:latin typeface="Calibri"/>
                          <a:cs typeface="Calibri"/>
                        </a:rPr>
                        <a:t> </a:t>
                      </a:r>
                      <a:r>
                        <a:rPr sz="1500" b="1" spc="35" dirty="0">
                          <a:latin typeface="Calibri"/>
                          <a:cs typeface="Calibri"/>
                        </a:rPr>
                        <a:t>Manor</a:t>
                      </a:r>
                      <a:endParaRPr sz="1500">
                        <a:latin typeface="Calibri"/>
                        <a:cs typeface="Calibri"/>
                      </a:endParaRPr>
                    </a:p>
                  </a:txBody>
                  <a:tcPr marL="0" marR="0" marT="13811" marB="0">
                    <a:lnL w="9525">
                      <a:solidFill>
                        <a:srgbClr val="216FB8"/>
                      </a:solidFill>
                      <a:prstDash val="solid"/>
                    </a:lnL>
                    <a:lnT w="9525">
                      <a:solidFill>
                        <a:srgbClr val="216FB8"/>
                      </a:solidFill>
                      <a:prstDash val="solid"/>
                    </a:lnT>
                    <a:lnB w="9525">
                      <a:solidFill>
                        <a:srgbClr val="216FB8"/>
                      </a:solidFill>
                      <a:prstDash val="solid"/>
                    </a:lnB>
                  </a:tcPr>
                </a:tc>
                <a:tc>
                  <a:txBody>
                    <a:bodyPr/>
                    <a:lstStyle/>
                    <a:p>
                      <a:pPr marL="146050">
                        <a:lnSpc>
                          <a:spcPct val="100000"/>
                        </a:lnSpc>
                        <a:spcBef>
                          <a:spcPts val="145"/>
                        </a:spcBef>
                      </a:pPr>
                      <a:r>
                        <a:rPr sz="1500" spc="-95" dirty="0">
                          <a:latin typeface="Lucida Sans"/>
                          <a:cs typeface="Lucida Sans"/>
                        </a:rPr>
                        <a:t>Smith </a:t>
                      </a:r>
                      <a:r>
                        <a:rPr sz="1500" spc="-85" dirty="0">
                          <a:latin typeface="Lucida Sans"/>
                          <a:cs typeface="Lucida Sans"/>
                        </a:rPr>
                        <a:t>Tower</a:t>
                      </a:r>
                      <a:r>
                        <a:rPr sz="1500" spc="-275" dirty="0">
                          <a:latin typeface="Lucida Sans"/>
                          <a:cs typeface="Lucida Sans"/>
                        </a:rPr>
                        <a:t> </a:t>
                      </a:r>
                      <a:r>
                        <a:rPr sz="1500" spc="-70" dirty="0">
                          <a:latin typeface="Lucida Sans"/>
                          <a:cs typeface="Lucida Sans"/>
                        </a:rPr>
                        <a:t>Preservation</a:t>
                      </a:r>
                      <a:endParaRPr sz="1500">
                        <a:latin typeface="Lucida Sans"/>
                        <a:cs typeface="Lucida Sans"/>
                      </a:endParaRPr>
                    </a:p>
                  </a:txBody>
                  <a:tcPr marL="0" marR="0" marT="13811" marB="0">
                    <a:lnT w="9525">
                      <a:solidFill>
                        <a:srgbClr val="216FB8"/>
                      </a:solidFill>
                      <a:prstDash val="solid"/>
                    </a:lnT>
                    <a:lnB w="9525">
                      <a:solidFill>
                        <a:srgbClr val="216FB8"/>
                      </a:solidFill>
                      <a:prstDash val="solid"/>
                    </a:lnB>
                  </a:tcPr>
                </a:tc>
                <a:tc>
                  <a:txBody>
                    <a:bodyPr/>
                    <a:lstStyle/>
                    <a:p>
                      <a:pPr marR="109220" algn="r">
                        <a:lnSpc>
                          <a:spcPct val="100000"/>
                        </a:lnSpc>
                        <a:spcBef>
                          <a:spcPts val="145"/>
                        </a:spcBef>
                      </a:pPr>
                      <a:r>
                        <a:rPr sz="1500" spc="5" dirty="0">
                          <a:latin typeface="Lucida Sans"/>
                          <a:cs typeface="Lucida Sans"/>
                        </a:rPr>
                        <a:t>$</a:t>
                      </a:r>
                      <a:r>
                        <a:rPr sz="1500" spc="-5" dirty="0">
                          <a:latin typeface="Lucida Sans"/>
                          <a:cs typeface="Lucida Sans"/>
                        </a:rPr>
                        <a:t>2,000,000</a:t>
                      </a:r>
                      <a:endParaRPr sz="1500">
                        <a:latin typeface="Lucida Sans"/>
                        <a:cs typeface="Lucida Sans"/>
                      </a:endParaRPr>
                    </a:p>
                  </a:txBody>
                  <a:tcPr marL="0" marR="0" marT="13811" marB="0">
                    <a:lnT w="9525">
                      <a:solidFill>
                        <a:srgbClr val="216FB8"/>
                      </a:solidFill>
                      <a:prstDash val="solid"/>
                    </a:lnT>
                    <a:lnB w="9525">
                      <a:solidFill>
                        <a:srgbClr val="216FB8"/>
                      </a:solidFill>
                      <a:prstDash val="solid"/>
                    </a:lnB>
                  </a:tcPr>
                </a:tc>
                <a:tc>
                  <a:txBody>
                    <a:bodyPr/>
                    <a:lstStyle/>
                    <a:p>
                      <a:pPr marR="99695" algn="r">
                        <a:lnSpc>
                          <a:spcPct val="100000"/>
                        </a:lnSpc>
                        <a:spcBef>
                          <a:spcPts val="145"/>
                        </a:spcBef>
                      </a:pPr>
                      <a:r>
                        <a:rPr sz="1500" spc="-5" dirty="0">
                          <a:latin typeface="Lucida Sans"/>
                          <a:cs typeface="Lucida Sans"/>
                        </a:rPr>
                        <a:t>50</a:t>
                      </a:r>
                      <a:endParaRPr sz="1500">
                        <a:latin typeface="Lucida Sans"/>
                        <a:cs typeface="Lucida Sans"/>
                      </a:endParaRPr>
                    </a:p>
                  </a:txBody>
                  <a:tcPr marL="0" marR="0" marT="13811" marB="0">
                    <a:lnT w="9525">
                      <a:solidFill>
                        <a:srgbClr val="216FB8"/>
                      </a:solidFill>
                      <a:prstDash val="solid"/>
                    </a:lnT>
                    <a:lnB w="9525">
                      <a:solidFill>
                        <a:srgbClr val="216FB8"/>
                      </a:solidFill>
                      <a:prstDash val="solid"/>
                    </a:lnB>
                  </a:tcPr>
                </a:tc>
                <a:tc>
                  <a:txBody>
                    <a:bodyPr/>
                    <a:lstStyle/>
                    <a:p>
                      <a:pPr marR="61594" algn="r">
                        <a:lnSpc>
                          <a:spcPct val="100000"/>
                        </a:lnSpc>
                        <a:spcBef>
                          <a:spcPts val="145"/>
                        </a:spcBef>
                      </a:pPr>
                      <a:r>
                        <a:rPr sz="1500" spc="-5" dirty="0">
                          <a:latin typeface="Lucida Sans"/>
                          <a:cs typeface="Lucida Sans"/>
                        </a:rPr>
                        <a:t>170</a:t>
                      </a:r>
                      <a:endParaRPr sz="1500">
                        <a:latin typeface="Lucida Sans"/>
                        <a:cs typeface="Lucida Sans"/>
                      </a:endParaRPr>
                    </a:p>
                  </a:txBody>
                  <a:tcPr marL="0" marR="0" marT="13811" marB="0">
                    <a:lnR w="9525">
                      <a:solidFill>
                        <a:srgbClr val="216FB8"/>
                      </a:solidFill>
                      <a:prstDash val="solid"/>
                    </a:lnR>
                    <a:lnT w="9525">
                      <a:solidFill>
                        <a:srgbClr val="216FB8"/>
                      </a:solidFill>
                      <a:prstDash val="solid"/>
                    </a:lnT>
                    <a:lnB w="9525">
                      <a:solidFill>
                        <a:srgbClr val="216FB8"/>
                      </a:solidFill>
                      <a:prstDash val="solid"/>
                    </a:lnB>
                  </a:tcPr>
                </a:tc>
                <a:extLst>
                  <a:ext uri="{0D108BD9-81ED-4DB2-BD59-A6C34878D82A}">
                    <a16:rowId xmlns:a16="http://schemas.microsoft.com/office/drawing/2014/main" val="10003"/>
                  </a:ext>
                </a:extLst>
              </a:tr>
              <a:tr h="264446">
                <a:tc>
                  <a:txBody>
                    <a:bodyPr/>
                    <a:lstStyle/>
                    <a:p>
                      <a:pPr marL="69215">
                        <a:lnSpc>
                          <a:spcPct val="100000"/>
                        </a:lnSpc>
                        <a:spcBef>
                          <a:spcPts val="140"/>
                        </a:spcBef>
                      </a:pPr>
                      <a:r>
                        <a:rPr sz="1500" b="1" spc="85" dirty="0">
                          <a:latin typeface="Calibri"/>
                          <a:cs typeface="Calibri"/>
                        </a:rPr>
                        <a:t>VHA</a:t>
                      </a:r>
                      <a:endParaRPr sz="1500">
                        <a:latin typeface="Calibri"/>
                        <a:cs typeface="Calibri"/>
                      </a:endParaRPr>
                    </a:p>
                  </a:txBody>
                  <a:tcPr marL="0" marR="0" marT="13335" marB="0">
                    <a:lnL w="9525">
                      <a:solidFill>
                        <a:srgbClr val="216FB8"/>
                      </a:solidFill>
                      <a:prstDash val="solid"/>
                    </a:lnL>
                    <a:lnT w="9525">
                      <a:solidFill>
                        <a:srgbClr val="216FB8"/>
                      </a:solidFill>
                      <a:prstDash val="solid"/>
                    </a:lnT>
                    <a:lnB w="9525">
                      <a:solidFill>
                        <a:srgbClr val="216FB8"/>
                      </a:solidFill>
                      <a:prstDash val="solid"/>
                    </a:lnB>
                  </a:tcPr>
                </a:tc>
                <a:tc>
                  <a:txBody>
                    <a:bodyPr/>
                    <a:lstStyle/>
                    <a:p>
                      <a:pPr marL="146050">
                        <a:lnSpc>
                          <a:spcPct val="100000"/>
                        </a:lnSpc>
                        <a:spcBef>
                          <a:spcPts val="140"/>
                        </a:spcBef>
                      </a:pPr>
                      <a:r>
                        <a:rPr sz="1500" spc="-90" dirty="0">
                          <a:latin typeface="Lucida Sans"/>
                          <a:cs typeface="Lucida Sans"/>
                        </a:rPr>
                        <a:t>Heights </a:t>
                      </a:r>
                      <a:r>
                        <a:rPr sz="1500" spc="-60" dirty="0">
                          <a:latin typeface="Lucida Sans"/>
                          <a:cs typeface="Lucida Sans"/>
                        </a:rPr>
                        <a:t>Site </a:t>
                      </a:r>
                      <a:r>
                        <a:rPr sz="1500" spc="35" dirty="0">
                          <a:latin typeface="Lucida Sans"/>
                          <a:cs typeface="Lucida Sans"/>
                        </a:rPr>
                        <a:t>P</a:t>
                      </a:r>
                      <a:r>
                        <a:rPr sz="1500" spc="-480" dirty="0">
                          <a:latin typeface="Lucida Sans"/>
                          <a:cs typeface="Lucida Sans"/>
                        </a:rPr>
                        <a:t> </a:t>
                      </a:r>
                      <a:r>
                        <a:rPr sz="1500" spc="-80" dirty="0">
                          <a:latin typeface="Lucida Sans"/>
                          <a:cs typeface="Lucida Sans"/>
                        </a:rPr>
                        <a:t>Senior </a:t>
                      </a:r>
                      <a:r>
                        <a:rPr sz="1500" spc="-110" dirty="0">
                          <a:latin typeface="Lucida Sans"/>
                          <a:cs typeface="Lucida Sans"/>
                        </a:rPr>
                        <a:t>Housing</a:t>
                      </a:r>
                      <a:endParaRPr sz="1500">
                        <a:latin typeface="Lucida Sans"/>
                        <a:cs typeface="Lucida Sans"/>
                      </a:endParaRPr>
                    </a:p>
                  </a:txBody>
                  <a:tcPr marL="0" marR="0" marT="13335" marB="0">
                    <a:lnT w="9525">
                      <a:solidFill>
                        <a:srgbClr val="216FB8"/>
                      </a:solidFill>
                      <a:prstDash val="solid"/>
                    </a:lnT>
                    <a:lnB w="9525">
                      <a:solidFill>
                        <a:srgbClr val="216FB8"/>
                      </a:solidFill>
                      <a:prstDash val="solid"/>
                    </a:lnB>
                  </a:tcPr>
                </a:tc>
                <a:tc>
                  <a:txBody>
                    <a:bodyPr/>
                    <a:lstStyle/>
                    <a:p>
                      <a:pPr marR="109220" algn="r">
                        <a:lnSpc>
                          <a:spcPct val="100000"/>
                        </a:lnSpc>
                        <a:spcBef>
                          <a:spcPts val="140"/>
                        </a:spcBef>
                      </a:pPr>
                      <a:r>
                        <a:rPr sz="1500" spc="5" dirty="0">
                          <a:latin typeface="Lucida Sans"/>
                          <a:cs typeface="Lucida Sans"/>
                        </a:rPr>
                        <a:t>$</a:t>
                      </a:r>
                      <a:r>
                        <a:rPr sz="1500" spc="-5" dirty="0">
                          <a:latin typeface="Lucida Sans"/>
                          <a:cs typeface="Lucida Sans"/>
                        </a:rPr>
                        <a:t>1,000,000</a:t>
                      </a:r>
                      <a:endParaRPr sz="1500">
                        <a:latin typeface="Lucida Sans"/>
                        <a:cs typeface="Lucida Sans"/>
                      </a:endParaRPr>
                    </a:p>
                  </a:txBody>
                  <a:tcPr marL="0" marR="0" marT="13335" marB="0">
                    <a:lnT w="9525">
                      <a:solidFill>
                        <a:srgbClr val="216FB8"/>
                      </a:solidFill>
                      <a:prstDash val="solid"/>
                    </a:lnT>
                    <a:lnB w="9525">
                      <a:solidFill>
                        <a:srgbClr val="216FB8"/>
                      </a:solidFill>
                      <a:prstDash val="solid"/>
                    </a:lnB>
                  </a:tcPr>
                </a:tc>
                <a:tc>
                  <a:txBody>
                    <a:bodyPr/>
                    <a:lstStyle/>
                    <a:p>
                      <a:pPr marR="99695" algn="r">
                        <a:lnSpc>
                          <a:spcPct val="100000"/>
                        </a:lnSpc>
                        <a:spcBef>
                          <a:spcPts val="140"/>
                        </a:spcBef>
                      </a:pPr>
                      <a:r>
                        <a:rPr sz="1500" spc="5" dirty="0">
                          <a:latin typeface="Lucida Sans"/>
                          <a:cs typeface="Lucida Sans"/>
                        </a:rPr>
                        <a:t>~</a:t>
                      </a:r>
                      <a:r>
                        <a:rPr sz="1500" spc="-5" dirty="0">
                          <a:latin typeface="Lucida Sans"/>
                          <a:cs typeface="Lucida Sans"/>
                        </a:rPr>
                        <a:t>14</a:t>
                      </a:r>
                      <a:endParaRPr sz="1500">
                        <a:latin typeface="Lucida Sans"/>
                        <a:cs typeface="Lucida Sans"/>
                      </a:endParaRPr>
                    </a:p>
                  </a:txBody>
                  <a:tcPr marL="0" marR="0" marT="13335" marB="0">
                    <a:lnT w="9525">
                      <a:solidFill>
                        <a:srgbClr val="216FB8"/>
                      </a:solidFill>
                      <a:prstDash val="solid"/>
                    </a:lnT>
                    <a:lnB w="9525">
                      <a:solidFill>
                        <a:srgbClr val="216FB8"/>
                      </a:solidFill>
                      <a:prstDash val="solid"/>
                    </a:lnB>
                  </a:tcPr>
                </a:tc>
                <a:tc>
                  <a:txBody>
                    <a:bodyPr/>
                    <a:lstStyle/>
                    <a:p>
                      <a:pPr marR="60960" algn="r">
                        <a:lnSpc>
                          <a:spcPct val="100000"/>
                        </a:lnSpc>
                        <a:spcBef>
                          <a:spcPts val="140"/>
                        </a:spcBef>
                      </a:pPr>
                      <a:r>
                        <a:rPr sz="1500" spc="-5" dirty="0">
                          <a:latin typeface="Lucida Sans"/>
                          <a:cs typeface="Lucida Sans"/>
                        </a:rPr>
                        <a:t>51</a:t>
                      </a:r>
                      <a:endParaRPr sz="1500">
                        <a:latin typeface="Lucida Sans"/>
                        <a:cs typeface="Lucida Sans"/>
                      </a:endParaRPr>
                    </a:p>
                  </a:txBody>
                  <a:tcPr marL="0" marR="0" marT="13335" marB="0">
                    <a:lnR w="9525">
                      <a:solidFill>
                        <a:srgbClr val="216FB8"/>
                      </a:solidFill>
                      <a:prstDash val="solid"/>
                    </a:lnR>
                    <a:lnT w="9525">
                      <a:solidFill>
                        <a:srgbClr val="216FB8"/>
                      </a:solidFill>
                      <a:prstDash val="solid"/>
                    </a:lnT>
                    <a:lnB w="9525">
                      <a:solidFill>
                        <a:srgbClr val="216FB8"/>
                      </a:solidFill>
                      <a:prstDash val="solid"/>
                    </a:lnB>
                  </a:tcPr>
                </a:tc>
                <a:extLst>
                  <a:ext uri="{0D108BD9-81ED-4DB2-BD59-A6C34878D82A}">
                    <a16:rowId xmlns:a16="http://schemas.microsoft.com/office/drawing/2014/main" val="10004"/>
                  </a:ext>
                </a:extLst>
              </a:tr>
              <a:tr h="264446">
                <a:tc>
                  <a:txBody>
                    <a:bodyPr/>
                    <a:lstStyle/>
                    <a:p>
                      <a:pPr marL="69215">
                        <a:lnSpc>
                          <a:spcPct val="100000"/>
                        </a:lnSpc>
                        <a:spcBef>
                          <a:spcPts val="140"/>
                        </a:spcBef>
                      </a:pPr>
                      <a:r>
                        <a:rPr sz="1500" b="1" spc="85" dirty="0">
                          <a:latin typeface="Calibri"/>
                          <a:cs typeface="Calibri"/>
                        </a:rPr>
                        <a:t>VHA</a:t>
                      </a:r>
                      <a:endParaRPr sz="1500">
                        <a:latin typeface="Calibri"/>
                        <a:cs typeface="Calibri"/>
                      </a:endParaRPr>
                    </a:p>
                  </a:txBody>
                  <a:tcPr marL="0" marR="0" marT="13335" marB="0">
                    <a:lnL w="9525">
                      <a:solidFill>
                        <a:srgbClr val="216FB8"/>
                      </a:solidFill>
                      <a:prstDash val="solid"/>
                    </a:lnL>
                    <a:lnT w="9525">
                      <a:solidFill>
                        <a:srgbClr val="216FB8"/>
                      </a:solidFill>
                      <a:prstDash val="solid"/>
                    </a:lnT>
                    <a:lnB w="9525">
                      <a:solidFill>
                        <a:srgbClr val="216FB8"/>
                      </a:solidFill>
                      <a:prstDash val="solid"/>
                    </a:lnB>
                  </a:tcPr>
                </a:tc>
                <a:tc>
                  <a:txBody>
                    <a:bodyPr/>
                    <a:lstStyle/>
                    <a:p>
                      <a:pPr marL="146050">
                        <a:lnSpc>
                          <a:spcPct val="100000"/>
                        </a:lnSpc>
                        <a:spcBef>
                          <a:spcPts val="140"/>
                        </a:spcBef>
                      </a:pPr>
                      <a:r>
                        <a:rPr sz="1500" spc="-90" dirty="0">
                          <a:latin typeface="Lucida Sans"/>
                          <a:cs typeface="Lucida Sans"/>
                        </a:rPr>
                        <a:t>Heights</a:t>
                      </a:r>
                      <a:r>
                        <a:rPr sz="1500" spc="-185" dirty="0">
                          <a:latin typeface="Lucida Sans"/>
                          <a:cs typeface="Lucida Sans"/>
                        </a:rPr>
                        <a:t> </a:t>
                      </a:r>
                      <a:r>
                        <a:rPr sz="1500" spc="-60" dirty="0">
                          <a:latin typeface="Lucida Sans"/>
                          <a:cs typeface="Lucida Sans"/>
                        </a:rPr>
                        <a:t>Site</a:t>
                      </a:r>
                      <a:r>
                        <a:rPr sz="1500" spc="-165" dirty="0">
                          <a:latin typeface="Lucida Sans"/>
                          <a:cs typeface="Lucida Sans"/>
                        </a:rPr>
                        <a:t> </a:t>
                      </a:r>
                      <a:r>
                        <a:rPr sz="1500" spc="35" dirty="0">
                          <a:latin typeface="Lucida Sans"/>
                          <a:cs typeface="Lucida Sans"/>
                        </a:rPr>
                        <a:t>P</a:t>
                      </a:r>
                      <a:r>
                        <a:rPr sz="1500" spc="-175" dirty="0">
                          <a:latin typeface="Lucida Sans"/>
                          <a:cs typeface="Lucida Sans"/>
                        </a:rPr>
                        <a:t> </a:t>
                      </a:r>
                      <a:r>
                        <a:rPr sz="1500" spc="-65" dirty="0">
                          <a:latin typeface="Lucida Sans"/>
                          <a:cs typeface="Lucida Sans"/>
                        </a:rPr>
                        <a:t>Family</a:t>
                      </a:r>
                      <a:r>
                        <a:rPr sz="1500" spc="-185" dirty="0">
                          <a:latin typeface="Lucida Sans"/>
                          <a:cs typeface="Lucida Sans"/>
                        </a:rPr>
                        <a:t> </a:t>
                      </a:r>
                      <a:r>
                        <a:rPr sz="1500" spc="-110" dirty="0">
                          <a:latin typeface="Lucida Sans"/>
                          <a:cs typeface="Lucida Sans"/>
                        </a:rPr>
                        <a:t>Housing</a:t>
                      </a:r>
                      <a:endParaRPr sz="1500">
                        <a:latin typeface="Lucida Sans"/>
                        <a:cs typeface="Lucida Sans"/>
                      </a:endParaRPr>
                    </a:p>
                  </a:txBody>
                  <a:tcPr marL="0" marR="0" marT="13335" marB="0">
                    <a:lnT w="9525">
                      <a:solidFill>
                        <a:srgbClr val="216FB8"/>
                      </a:solidFill>
                      <a:prstDash val="solid"/>
                    </a:lnT>
                    <a:lnB w="9525">
                      <a:solidFill>
                        <a:srgbClr val="216FB8"/>
                      </a:solidFill>
                      <a:prstDash val="solid"/>
                    </a:lnB>
                  </a:tcPr>
                </a:tc>
                <a:tc>
                  <a:txBody>
                    <a:bodyPr/>
                    <a:lstStyle/>
                    <a:p>
                      <a:pPr marR="108585" algn="r">
                        <a:lnSpc>
                          <a:spcPct val="100000"/>
                        </a:lnSpc>
                        <a:spcBef>
                          <a:spcPts val="140"/>
                        </a:spcBef>
                      </a:pPr>
                      <a:r>
                        <a:rPr sz="1500" spc="5" dirty="0">
                          <a:latin typeface="Lucida Sans"/>
                          <a:cs typeface="Lucida Sans"/>
                        </a:rPr>
                        <a:t>$</a:t>
                      </a:r>
                      <a:r>
                        <a:rPr sz="1500" spc="-5" dirty="0">
                          <a:latin typeface="Lucida Sans"/>
                          <a:cs typeface="Lucida Sans"/>
                        </a:rPr>
                        <a:t>3,000,000</a:t>
                      </a:r>
                      <a:endParaRPr sz="1500">
                        <a:latin typeface="Lucida Sans"/>
                        <a:cs typeface="Lucida Sans"/>
                      </a:endParaRPr>
                    </a:p>
                  </a:txBody>
                  <a:tcPr marL="0" marR="0" marT="13335" marB="0">
                    <a:lnT w="9525">
                      <a:solidFill>
                        <a:srgbClr val="216FB8"/>
                      </a:solidFill>
                      <a:prstDash val="solid"/>
                    </a:lnT>
                    <a:lnB w="9525">
                      <a:solidFill>
                        <a:srgbClr val="216FB8"/>
                      </a:solidFill>
                      <a:prstDash val="solid"/>
                    </a:lnB>
                  </a:tcPr>
                </a:tc>
                <a:tc>
                  <a:txBody>
                    <a:bodyPr/>
                    <a:lstStyle/>
                    <a:p>
                      <a:pPr marR="99695" algn="r">
                        <a:lnSpc>
                          <a:spcPct val="100000"/>
                        </a:lnSpc>
                        <a:spcBef>
                          <a:spcPts val="140"/>
                        </a:spcBef>
                      </a:pPr>
                      <a:r>
                        <a:rPr sz="1500" spc="5" dirty="0">
                          <a:latin typeface="Lucida Sans"/>
                          <a:cs typeface="Lucida Sans"/>
                        </a:rPr>
                        <a:t>~</a:t>
                      </a:r>
                      <a:r>
                        <a:rPr sz="1500" spc="-5" dirty="0">
                          <a:latin typeface="Lucida Sans"/>
                          <a:cs typeface="Lucida Sans"/>
                        </a:rPr>
                        <a:t>40</a:t>
                      </a:r>
                      <a:endParaRPr sz="1500">
                        <a:latin typeface="Lucida Sans"/>
                        <a:cs typeface="Lucida Sans"/>
                      </a:endParaRPr>
                    </a:p>
                  </a:txBody>
                  <a:tcPr marL="0" marR="0" marT="13335" marB="0">
                    <a:lnT w="9525">
                      <a:solidFill>
                        <a:srgbClr val="216FB8"/>
                      </a:solidFill>
                      <a:prstDash val="solid"/>
                    </a:lnT>
                    <a:lnB w="9525">
                      <a:solidFill>
                        <a:srgbClr val="216FB8"/>
                      </a:solidFill>
                      <a:prstDash val="solid"/>
                    </a:lnB>
                  </a:tcPr>
                </a:tc>
                <a:tc>
                  <a:txBody>
                    <a:bodyPr/>
                    <a:lstStyle/>
                    <a:p>
                      <a:pPr marR="60960" algn="r">
                        <a:lnSpc>
                          <a:spcPct val="100000"/>
                        </a:lnSpc>
                        <a:spcBef>
                          <a:spcPts val="140"/>
                        </a:spcBef>
                      </a:pPr>
                      <a:r>
                        <a:rPr sz="1500" spc="-5" dirty="0">
                          <a:latin typeface="Lucida Sans"/>
                          <a:cs typeface="Lucida Sans"/>
                        </a:rPr>
                        <a:t>80</a:t>
                      </a:r>
                      <a:endParaRPr sz="1500">
                        <a:latin typeface="Lucida Sans"/>
                        <a:cs typeface="Lucida Sans"/>
                      </a:endParaRPr>
                    </a:p>
                  </a:txBody>
                  <a:tcPr marL="0" marR="0" marT="13335" marB="0">
                    <a:lnR w="9525">
                      <a:solidFill>
                        <a:srgbClr val="216FB8"/>
                      </a:solidFill>
                      <a:prstDash val="solid"/>
                    </a:lnR>
                    <a:lnT w="9525">
                      <a:solidFill>
                        <a:srgbClr val="216FB8"/>
                      </a:solidFill>
                      <a:prstDash val="solid"/>
                    </a:lnT>
                    <a:lnB w="9525">
                      <a:solidFill>
                        <a:srgbClr val="216FB8"/>
                      </a:solidFill>
                      <a:prstDash val="solid"/>
                    </a:lnB>
                  </a:tcPr>
                </a:tc>
                <a:extLst>
                  <a:ext uri="{0D108BD9-81ED-4DB2-BD59-A6C34878D82A}">
                    <a16:rowId xmlns:a16="http://schemas.microsoft.com/office/drawing/2014/main" val="10005"/>
                  </a:ext>
                </a:extLst>
              </a:tr>
              <a:tr h="297179">
                <a:tc>
                  <a:txBody>
                    <a:bodyPr/>
                    <a:lstStyle/>
                    <a:p>
                      <a:pPr>
                        <a:lnSpc>
                          <a:spcPct val="100000"/>
                        </a:lnSpc>
                      </a:pPr>
                      <a:endParaRPr sz="1600">
                        <a:latin typeface="Times New Roman"/>
                        <a:cs typeface="Times New Roman"/>
                      </a:endParaRPr>
                    </a:p>
                  </a:txBody>
                  <a:tcPr marL="0" marR="0" marT="0" marB="0">
                    <a:lnL w="9525">
                      <a:solidFill>
                        <a:srgbClr val="216FB8"/>
                      </a:solidFill>
                      <a:prstDash val="solid"/>
                    </a:lnL>
                    <a:lnT w="9525">
                      <a:solidFill>
                        <a:srgbClr val="216FB8"/>
                      </a:solidFill>
                      <a:prstDash val="solid"/>
                    </a:lnT>
                    <a:lnB w="9525">
                      <a:solidFill>
                        <a:srgbClr val="216FB8"/>
                      </a:solidFill>
                      <a:prstDash val="solid"/>
                    </a:lnB>
                  </a:tcPr>
                </a:tc>
                <a:tc>
                  <a:txBody>
                    <a:bodyPr/>
                    <a:lstStyle/>
                    <a:p>
                      <a:pPr>
                        <a:lnSpc>
                          <a:spcPct val="100000"/>
                        </a:lnSpc>
                      </a:pPr>
                      <a:endParaRPr sz="1600">
                        <a:latin typeface="Times New Roman"/>
                        <a:cs typeface="Times New Roman"/>
                      </a:endParaRPr>
                    </a:p>
                  </a:txBody>
                  <a:tcPr marL="0" marR="0" marT="0" marB="0">
                    <a:lnT w="9525">
                      <a:solidFill>
                        <a:srgbClr val="216FB8"/>
                      </a:solidFill>
                      <a:prstDash val="solid"/>
                    </a:lnT>
                    <a:lnB w="9525">
                      <a:solidFill>
                        <a:srgbClr val="216FB8"/>
                      </a:solidFill>
                      <a:prstDash val="solid"/>
                    </a:lnB>
                  </a:tcPr>
                </a:tc>
                <a:tc>
                  <a:txBody>
                    <a:bodyPr/>
                    <a:lstStyle/>
                    <a:p>
                      <a:pPr marR="133350" algn="r">
                        <a:lnSpc>
                          <a:spcPct val="100000"/>
                        </a:lnSpc>
                        <a:spcBef>
                          <a:spcPts val="315"/>
                        </a:spcBef>
                      </a:pPr>
                      <a:r>
                        <a:rPr sz="1500" b="1" spc="5" dirty="0">
                          <a:latin typeface="Calibri"/>
                          <a:cs typeface="Calibri"/>
                        </a:rPr>
                        <a:t>$</a:t>
                      </a:r>
                      <a:r>
                        <a:rPr sz="1500" b="1" spc="-5" dirty="0">
                          <a:latin typeface="Calibri"/>
                          <a:cs typeface="Calibri"/>
                        </a:rPr>
                        <a:t>11,150,000</a:t>
                      </a:r>
                      <a:endParaRPr sz="1500">
                        <a:latin typeface="Calibri"/>
                        <a:cs typeface="Calibri"/>
                      </a:endParaRPr>
                    </a:p>
                  </a:txBody>
                  <a:tcPr marL="0" marR="0" marT="30004" marB="0">
                    <a:lnT w="9525">
                      <a:solidFill>
                        <a:srgbClr val="216FB8"/>
                      </a:solidFill>
                      <a:prstDash val="solid"/>
                    </a:lnT>
                    <a:lnB w="9525">
                      <a:solidFill>
                        <a:srgbClr val="216FB8"/>
                      </a:solidFill>
                      <a:prstDash val="solid"/>
                    </a:lnB>
                  </a:tcPr>
                </a:tc>
                <a:tc>
                  <a:txBody>
                    <a:bodyPr/>
                    <a:lstStyle/>
                    <a:p>
                      <a:pPr marR="120650" algn="r">
                        <a:lnSpc>
                          <a:spcPct val="100000"/>
                        </a:lnSpc>
                        <a:spcBef>
                          <a:spcPts val="315"/>
                        </a:spcBef>
                      </a:pPr>
                      <a:r>
                        <a:rPr sz="1500" b="1" spc="55" dirty="0">
                          <a:latin typeface="Calibri"/>
                          <a:cs typeface="Calibri"/>
                        </a:rPr>
                        <a:t>177</a:t>
                      </a:r>
                      <a:r>
                        <a:rPr sz="1500" b="1" spc="-65" dirty="0">
                          <a:latin typeface="Calibri"/>
                          <a:cs typeface="Calibri"/>
                        </a:rPr>
                        <a:t> </a:t>
                      </a:r>
                      <a:r>
                        <a:rPr sz="1500" b="1" spc="25" dirty="0">
                          <a:latin typeface="Calibri"/>
                          <a:cs typeface="Calibri"/>
                        </a:rPr>
                        <a:t>units</a:t>
                      </a:r>
                      <a:endParaRPr sz="1500">
                        <a:latin typeface="Calibri"/>
                        <a:cs typeface="Calibri"/>
                      </a:endParaRPr>
                    </a:p>
                  </a:txBody>
                  <a:tcPr marL="0" marR="0" marT="30004" marB="0">
                    <a:lnT w="9525">
                      <a:solidFill>
                        <a:srgbClr val="216FB8"/>
                      </a:solidFill>
                      <a:prstDash val="solid"/>
                    </a:lnT>
                    <a:lnB w="9525">
                      <a:solidFill>
                        <a:srgbClr val="216FB8"/>
                      </a:solidFill>
                      <a:prstDash val="solid"/>
                    </a:lnB>
                  </a:tcPr>
                </a:tc>
                <a:tc>
                  <a:txBody>
                    <a:bodyPr/>
                    <a:lstStyle/>
                    <a:p>
                      <a:pPr marR="83820" algn="r">
                        <a:lnSpc>
                          <a:spcPct val="100000"/>
                        </a:lnSpc>
                        <a:spcBef>
                          <a:spcPts val="315"/>
                        </a:spcBef>
                      </a:pPr>
                      <a:r>
                        <a:rPr sz="1500" b="1" spc="55" dirty="0">
                          <a:latin typeface="Calibri"/>
                          <a:cs typeface="Calibri"/>
                        </a:rPr>
                        <a:t>330</a:t>
                      </a:r>
                      <a:r>
                        <a:rPr sz="1500" b="1" spc="-65" dirty="0">
                          <a:latin typeface="Calibri"/>
                          <a:cs typeface="Calibri"/>
                        </a:rPr>
                        <a:t> </a:t>
                      </a:r>
                      <a:r>
                        <a:rPr sz="1500" b="1" spc="25" dirty="0">
                          <a:latin typeface="Calibri"/>
                          <a:cs typeface="Calibri"/>
                        </a:rPr>
                        <a:t>units</a:t>
                      </a:r>
                      <a:endParaRPr sz="1500" dirty="0">
                        <a:latin typeface="Calibri"/>
                        <a:cs typeface="Calibri"/>
                      </a:endParaRPr>
                    </a:p>
                  </a:txBody>
                  <a:tcPr marL="0" marR="0" marT="30004" marB="0">
                    <a:lnR w="9525">
                      <a:solidFill>
                        <a:srgbClr val="216FB8"/>
                      </a:solidFill>
                      <a:prstDash val="solid"/>
                    </a:lnR>
                    <a:lnT w="9525">
                      <a:solidFill>
                        <a:srgbClr val="216FB8"/>
                      </a:solidFill>
                      <a:prstDash val="solid"/>
                    </a:lnT>
                    <a:lnB w="9525">
                      <a:solidFill>
                        <a:srgbClr val="216FB8"/>
                      </a:solidFill>
                      <a:prstDash val="solid"/>
                    </a:lnB>
                  </a:tcPr>
                </a:tc>
                <a:extLst>
                  <a:ext uri="{0D108BD9-81ED-4DB2-BD59-A6C34878D82A}">
                    <a16:rowId xmlns:a16="http://schemas.microsoft.com/office/drawing/2014/main" val="10006"/>
                  </a:ext>
                </a:extLst>
              </a:tr>
            </a:tbl>
          </a:graphicData>
        </a:graphic>
      </p:graphicFrame>
      <p:sp>
        <p:nvSpPr>
          <p:cNvPr id="6" name="Date Placeholder 5">
            <a:extLst>
              <a:ext uri="{FF2B5EF4-FFF2-40B4-BE49-F238E27FC236}">
                <a16:creationId xmlns:a16="http://schemas.microsoft.com/office/drawing/2014/main" id="{3DD19AC6-A7BE-0C69-31C9-BA8F4C156878}"/>
              </a:ext>
            </a:extLst>
          </p:cNvPr>
          <p:cNvSpPr>
            <a:spLocks noGrp="1"/>
          </p:cNvSpPr>
          <p:nvPr>
            <p:ph type="dt" sz="half" idx="6"/>
          </p:nvPr>
        </p:nvSpPr>
        <p:spPr/>
        <p:txBody>
          <a:bodyPr/>
          <a:lstStyle/>
          <a:p>
            <a:r>
              <a:rPr lang="en-US"/>
              <a:t>5/7/2025</a:t>
            </a:r>
          </a:p>
        </p:txBody>
      </p:sp>
      <p:sp>
        <p:nvSpPr>
          <p:cNvPr id="7" name="Footer Placeholder 6">
            <a:extLst>
              <a:ext uri="{FF2B5EF4-FFF2-40B4-BE49-F238E27FC236}">
                <a16:creationId xmlns:a16="http://schemas.microsoft.com/office/drawing/2014/main" id="{35DF7A9F-8DB1-FD05-3BBC-02BE8DDF7FD0}"/>
              </a:ext>
            </a:extLst>
          </p:cNvPr>
          <p:cNvSpPr>
            <a:spLocks noGrp="1"/>
          </p:cNvSpPr>
          <p:nvPr>
            <p:ph type="ftr" sz="quarter" idx="5"/>
          </p:nvPr>
        </p:nvSpPr>
        <p:spPr/>
        <p:txBody>
          <a:bodyPr/>
          <a:lstStyle/>
          <a:p>
            <a:r>
              <a:rPr lang="en-US"/>
              <a:t>Community Action Advisory Board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61552" y="5215379"/>
            <a:ext cx="362431" cy="480199"/>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66491" y="857251"/>
            <a:ext cx="2285987" cy="3086099"/>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2623941" y="2907507"/>
            <a:ext cx="2285996" cy="3086099"/>
          </a:xfrm>
          <a:prstGeom prst="rect">
            <a:avLst/>
          </a:prstGeom>
          <a:blipFill>
            <a:blip r:embed="rId4" cstate="print"/>
            <a:stretch>
              <a:fillRect/>
            </a:stretch>
          </a:blipFill>
        </p:spPr>
        <p:txBody>
          <a:bodyPr wrap="square" lIns="0" tIns="0" rIns="0" bIns="0" rtlCol="0"/>
          <a:lstStyle/>
          <a:p>
            <a:endParaRPr sz="1350"/>
          </a:p>
        </p:txBody>
      </p:sp>
      <p:sp>
        <p:nvSpPr>
          <p:cNvPr id="5" name="object 5"/>
          <p:cNvSpPr/>
          <p:nvPr/>
        </p:nvSpPr>
        <p:spPr>
          <a:xfrm>
            <a:off x="2623941" y="857250"/>
            <a:ext cx="2285996" cy="1885950"/>
          </a:xfrm>
          <a:prstGeom prst="rect">
            <a:avLst/>
          </a:prstGeom>
          <a:blipFill>
            <a:blip r:embed="rId5" cstate="print"/>
            <a:stretch>
              <a:fillRect/>
            </a:stretch>
          </a:blipFill>
        </p:spPr>
        <p:txBody>
          <a:bodyPr wrap="square" lIns="0" tIns="0" rIns="0" bIns="0" rtlCol="0"/>
          <a:lstStyle/>
          <a:p>
            <a:endParaRPr sz="1350"/>
          </a:p>
        </p:txBody>
      </p:sp>
      <p:sp>
        <p:nvSpPr>
          <p:cNvPr id="6" name="object 6"/>
          <p:cNvSpPr/>
          <p:nvPr/>
        </p:nvSpPr>
        <p:spPr>
          <a:xfrm>
            <a:off x="166497" y="4114801"/>
            <a:ext cx="2285990" cy="1878806"/>
          </a:xfrm>
          <a:prstGeom prst="rect">
            <a:avLst/>
          </a:prstGeom>
          <a:blipFill>
            <a:blip r:embed="rId6" cstate="print"/>
            <a:stretch>
              <a:fillRect/>
            </a:stretch>
          </a:blipFill>
        </p:spPr>
        <p:txBody>
          <a:bodyPr wrap="square" lIns="0" tIns="0" rIns="0" bIns="0" rtlCol="0"/>
          <a:lstStyle/>
          <a:p>
            <a:endParaRPr sz="1350"/>
          </a:p>
        </p:txBody>
      </p:sp>
      <p:sp>
        <p:nvSpPr>
          <p:cNvPr id="7" name="object 7"/>
          <p:cNvSpPr txBox="1"/>
          <p:nvPr/>
        </p:nvSpPr>
        <p:spPr>
          <a:xfrm>
            <a:off x="5663912" y="2149745"/>
            <a:ext cx="2685097" cy="2835520"/>
          </a:xfrm>
          <a:prstGeom prst="rect">
            <a:avLst/>
          </a:prstGeom>
        </p:spPr>
        <p:txBody>
          <a:bodyPr vert="horz" wrap="square" lIns="0" tIns="38100" rIns="0" bIns="0" rtlCol="0">
            <a:spAutoFit/>
          </a:bodyPr>
          <a:lstStyle/>
          <a:p>
            <a:pPr marL="9525">
              <a:spcBef>
                <a:spcPts val="300"/>
              </a:spcBef>
            </a:pPr>
            <a:r>
              <a:rPr sz="1500" b="1" spc="-64" dirty="0">
                <a:latin typeface="Tahoma"/>
                <a:cs typeface="Tahoma"/>
              </a:rPr>
              <a:t>Rental </a:t>
            </a:r>
            <a:r>
              <a:rPr sz="1500" b="1" spc="-45" dirty="0">
                <a:latin typeface="Tahoma"/>
                <a:cs typeface="Tahoma"/>
              </a:rPr>
              <a:t>Assistance</a:t>
            </a:r>
            <a:r>
              <a:rPr sz="1500" b="1" spc="-120" dirty="0">
                <a:latin typeface="Tahoma"/>
                <a:cs typeface="Tahoma"/>
              </a:rPr>
              <a:t> </a:t>
            </a:r>
            <a:r>
              <a:rPr sz="1500" b="1" spc="-53" dirty="0">
                <a:solidFill>
                  <a:srgbClr val="3573B3"/>
                </a:solidFill>
                <a:latin typeface="Tahoma"/>
                <a:cs typeface="Tahoma"/>
              </a:rPr>
              <a:t>$468,500</a:t>
            </a:r>
            <a:endParaRPr sz="1500">
              <a:latin typeface="Tahoma"/>
              <a:cs typeface="Tahoma"/>
            </a:endParaRPr>
          </a:p>
          <a:p>
            <a:pPr marL="266700" indent="-257175">
              <a:spcBef>
                <a:spcPts val="225"/>
              </a:spcBef>
              <a:buFont typeface="Arial"/>
              <a:buChar char="•"/>
              <a:tabLst>
                <a:tab pos="266224" algn="l"/>
                <a:tab pos="266700" algn="l"/>
              </a:tabLst>
            </a:pPr>
            <a:r>
              <a:rPr sz="1500" b="1" spc="-38" dirty="0">
                <a:latin typeface="Tahoma"/>
                <a:cs typeface="Tahoma"/>
              </a:rPr>
              <a:t>Janus </a:t>
            </a:r>
            <a:r>
              <a:rPr sz="1500" b="1" spc="-75" dirty="0">
                <a:latin typeface="Tahoma"/>
                <a:cs typeface="Tahoma"/>
              </a:rPr>
              <a:t>Youth</a:t>
            </a:r>
            <a:r>
              <a:rPr sz="1500" b="1" spc="-158" dirty="0">
                <a:latin typeface="Tahoma"/>
                <a:cs typeface="Tahoma"/>
              </a:rPr>
              <a:t> </a:t>
            </a:r>
            <a:r>
              <a:rPr sz="1500" b="1" spc="-68" dirty="0">
                <a:latin typeface="Tahoma"/>
                <a:cs typeface="Tahoma"/>
              </a:rPr>
              <a:t>Programs</a:t>
            </a:r>
            <a:endParaRPr sz="1500">
              <a:latin typeface="Tahoma"/>
              <a:cs typeface="Tahoma"/>
            </a:endParaRPr>
          </a:p>
          <a:p>
            <a:pPr marL="266700" indent="-257175">
              <a:spcBef>
                <a:spcPts val="225"/>
              </a:spcBef>
              <a:buFont typeface="Arial"/>
              <a:buChar char="•"/>
              <a:tabLst>
                <a:tab pos="266224" algn="l"/>
                <a:tab pos="266700" algn="l"/>
              </a:tabLst>
            </a:pPr>
            <a:r>
              <a:rPr sz="1500" b="1" spc="-60" dirty="0">
                <a:latin typeface="Tahoma"/>
                <a:cs typeface="Tahoma"/>
              </a:rPr>
              <a:t>Share</a:t>
            </a:r>
            <a:endParaRPr sz="1500">
              <a:latin typeface="Tahoma"/>
              <a:cs typeface="Tahoma"/>
            </a:endParaRPr>
          </a:p>
          <a:p>
            <a:pPr>
              <a:spcBef>
                <a:spcPts val="30"/>
              </a:spcBef>
              <a:buFont typeface="Arial"/>
              <a:buChar char="•"/>
            </a:pPr>
            <a:endParaRPr sz="1838">
              <a:latin typeface="Tahoma"/>
              <a:cs typeface="Tahoma"/>
            </a:endParaRPr>
          </a:p>
          <a:p>
            <a:pPr marL="9525"/>
            <a:r>
              <a:rPr sz="1500" b="1" spc="-53" dirty="0">
                <a:latin typeface="Tahoma"/>
                <a:cs typeface="Tahoma"/>
              </a:rPr>
              <a:t>Capacity </a:t>
            </a:r>
            <a:r>
              <a:rPr sz="1500" b="1" spc="-60" dirty="0">
                <a:latin typeface="Tahoma"/>
                <a:cs typeface="Tahoma"/>
              </a:rPr>
              <a:t>Building</a:t>
            </a:r>
            <a:r>
              <a:rPr sz="1500" b="1" spc="-146" dirty="0">
                <a:latin typeface="Tahoma"/>
                <a:cs typeface="Tahoma"/>
              </a:rPr>
              <a:t> </a:t>
            </a:r>
            <a:r>
              <a:rPr sz="1500" b="1" spc="-53" dirty="0">
                <a:solidFill>
                  <a:srgbClr val="3573B3"/>
                </a:solidFill>
                <a:latin typeface="Tahoma"/>
                <a:cs typeface="Tahoma"/>
              </a:rPr>
              <a:t>$255,000</a:t>
            </a:r>
            <a:endParaRPr sz="1500">
              <a:latin typeface="Tahoma"/>
              <a:cs typeface="Tahoma"/>
            </a:endParaRPr>
          </a:p>
          <a:p>
            <a:pPr marL="266700" indent="-257175">
              <a:spcBef>
                <a:spcPts val="225"/>
              </a:spcBef>
              <a:buFont typeface="Arial"/>
              <a:buChar char="•"/>
              <a:tabLst>
                <a:tab pos="266224" algn="l"/>
                <a:tab pos="266700" algn="l"/>
              </a:tabLst>
            </a:pPr>
            <a:r>
              <a:rPr sz="1500" b="1" spc="-75" dirty="0">
                <a:latin typeface="Tahoma"/>
                <a:cs typeface="Tahoma"/>
              </a:rPr>
              <a:t>Community</a:t>
            </a:r>
            <a:r>
              <a:rPr sz="1500" b="1" spc="-94" dirty="0">
                <a:latin typeface="Tahoma"/>
                <a:cs typeface="Tahoma"/>
              </a:rPr>
              <a:t> </a:t>
            </a:r>
            <a:r>
              <a:rPr sz="1500" b="1" spc="-64" dirty="0">
                <a:latin typeface="Tahoma"/>
                <a:cs typeface="Tahoma"/>
              </a:rPr>
              <a:t>Foundation</a:t>
            </a:r>
            <a:endParaRPr sz="1500">
              <a:latin typeface="Tahoma"/>
              <a:cs typeface="Tahoma"/>
            </a:endParaRPr>
          </a:p>
          <a:p>
            <a:pPr>
              <a:spcBef>
                <a:spcPts val="34"/>
              </a:spcBef>
              <a:buFont typeface="Arial"/>
              <a:buChar char="•"/>
            </a:pPr>
            <a:endParaRPr sz="1838">
              <a:latin typeface="Tahoma"/>
              <a:cs typeface="Tahoma"/>
            </a:endParaRPr>
          </a:p>
          <a:p>
            <a:pPr marL="9525"/>
            <a:r>
              <a:rPr sz="1500" b="1" spc="-60" dirty="0">
                <a:latin typeface="Tahoma"/>
                <a:cs typeface="Tahoma"/>
              </a:rPr>
              <a:t>Supportive </a:t>
            </a:r>
            <a:r>
              <a:rPr sz="1500" b="1" spc="-49" dirty="0">
                <a:latin typeface="Tahoma"/>
                <a:cs typeface="Tahoma"/>
              </a:rPr>
              <a:t>Services</a:t>
            </a:r>
            <a:r>
              <a:rPr sz="1500" b="1" spc="-180" dirty="0">
                <a:latin typeface="Tahoma"/>
                <a:cs typeface="Tahoma"/>
              </a:rPr>
              <a:t> </a:t>
            </a:r>
            <a:r>
              <a:rPr sz="1500" b="1" spc="-53" dirty="0">
                <a:solidFill>
                  <a:srgbClr val="3573B3"/>
                </a:solidFill>
                <a:latin typeface="Tahoma"/>
                <a:cs typeface="Tahoma"/>
              </a:rPr>
              <a:t>$710,000</a:t>
            </a:r>
            <a:endParaRPr sz="1500">
              <a:latin typeface="Tahoma"/>
              <a:cs typeface="Tahoma"/>
            </a:endParaRPr>
          </a:p>
          <a:p>
            <a:pPr marL="266700" indent="-257175">
              <a:spcBef>
                <a:spcPts val="225"/>
              </a:spcBef>
              <a:buFont typeface="Arial"/>
              <a:buChar char="•"/>
              <a:tabLst>
                <a:tab pos="266224" algn="l"/>
                <a:tab pos="266700" algn="l"/>
              </a:tabLst>
            </a:pPr>
            <a:r>
              <a:rPr sz="1500" b="1" spc="-53" dirty="0">
                <a:latin typeface="Tahoma"/>
                <a:cs typeface="Tahoma"/>
              </a:rPr>
              <a:t>Council </a:t>
            </a:r>
            <a:r>
              <a:rPr sz="1500" b="1" spc="-68" dirty="0">
                <a:latin typeface="Tahoma"/>
                <a:cs typeface="Tahoma"/>
              </a:rPr>
              <a:t>for the</a:t>
            </a:r>
            <a:r>
              <a:rPr sz="1500" b="1" spc="-153" dirty="0">
                <a:latin typeface="Tahoma"/>
                <a:cs typeface="Tahoma"/>
              </a:rPr>
              <a:t> </a:t>
            </a:r>
            <a:r>
              <a:rPr sz="1500" b="1" spc="-56" dirty="0">
                <a:latin typeface="Tahoma"/>
                <a:cs typeface="Tahoma"/>
              </a:rPr>
              <a:t>Homeless</a:t>
            </a:r>
            <a:endParaRPr sz="1500">
              <a:latin typeface="Tahoma"/>
              <a:cs typeface="Tahoma"/>
            </a:endParaRPr>
          </a:p>
          <a:p>
            <a:pPr marL="266700" indent="-257175">
              <a:spcBef>
                <a:spcPts val="225"/>
              </a:spcBef>
              <a:buFont typeface="Arial"/>
              <a:buChar char="•"/>
              <a:tabLst>
                <a:tab pos="266224" algn="l"/>
                <a:tab pos="266700" algn="l"/>
              </a:tabLst>
            </a:pPr>
            <a:r>
              <a:rPr sz="1500" b="1" spc="-75" dirty="0">
                <a:latin typeface="Tahoma"/>
                <a:cs typeface="Tahoma"/>
              </a:rPr>
              <a:t>Housing</a:t>
            </a:r>
            <a:r>
              <a:rPr sz="1500" b="1" spc="-94" dirty="0">
                <a:latin typeface="Tahoma"/>
                <a:cs typeface="Tahoma"/>
              </a:rPr>
              <a:t> </a:t>
            </a:r>
            <a:r>
              <a:rPr sz="1500" b="1" spc="-64" dirty="0">
                <a:latin typeface="Tahoma"/>
                <a:cs typeface="Tahoma"/>
              </a:rPr>
              <a:t>Connector</a:t>
            </a:r>
            <a:endParaRPr sz="1500">
              <a:latin typeface="Tahoma"/>
              <a:cs typeface="Tahoma"/>
            </a:endParaRPr>
          </a:p>
          <a:p>
            <a:pPr marL="266700" indent="-257175">
              <a:spcBef>
                <a:spcPts val="225"/>
              </a:spcBef>
              <a:buFont typeface="Arial"/>
              <a:buChar char="•"/>
              <a:tabLst>
                <a:tab pos="266224" algn="l"/>
                <a:tab pos="266700" algn="l"/>
              </a:tabLst>
            </a:pPr>
            <a:r>
              <a:rPr sz="1500" b="1" spc="-60" dirty="0">
                <a:latin typeface="Tahoma"/>
                <a:cs typeface="Tahoma"/>
              </a:rPr>
              <a:t>Thrive </a:t>
            </a:r>
            <a:r>
              <a:rPr sz="1500" b="1" spc="-56" dirty="0">
                <a:latin typeface="Tahoma"/>
                <a:cs typeface="Tahoma"/>
              </a:rPr>
              <a:t>2</a:t>
            </a:r>
            <a:r>
              <a:rPr sz="1500" b="1" spc="-127" dirty="0">
                <a:latin typeface="Tahoma"/>
                <a:cs typeface="Tahoma"/>
              </a:rPr>
              <a:t> </a:t>
            </a:r>
            <a:r>
              <a:rPr sz="1500" b="1" spc="-64" dirty="0">
                <a:latin typeface="Tahoma"/>
                <a:cs typeface="Tahoma"/>
              </a:rPr>
              <a:t>Survive</a:t>
            </a:r>
            <a:endParaRPr sz="1500">
              <a:latin typeface="Tahoma"/>
              <a:cs typeface="Tahoma"/>
            </a:endParaRPr>
          </a:p>
        </p:txBody>
      </p:sp>
      <p:sp>
        <p:nvSpPr>
          <p:cNvPr id="8" name="object 8"/>
          <p:cNvSpPr txBox="1">
            <a:spLocks noGrp="1"/>
          </p:cNvSpPr>
          <p:nvPr>
            <p:ph type="title"/>
          </p:nvPr>
        </p:nvSpPr>
        <p:spPr>
          <a:xfrm>
            <a:off x="5402176" y="1066207"/>
            <a:ext cx="2409349" cy="840615"/>
          </a:xfrm>
          <a:prstGeom prst="rect">
            <a:avLst/>
          </a:prstGeom>
        </p:spPr>
        <p:txBody>
          <a:bodyPr vert="horz" wrap="square" lIns="0" tIns="9525" rIns="0" bIns="0" rtlCol="0" anchor="ctr">
            <a:spAutoFit/>
          </a:bodyPr>
          <a:lstStyle/>
          <a:p>
            <a:pPr marL="9525" marR="3810">
              <a:lnSpc>
                <a:spcPct val="100000"/>
              </a:lnSpc>
              <a:spcBef>
                <a:spcPts val="75"/>
              </a:spcBef>
            </a:pPr>
            <a:r>
              <a:rPr spc="-113" dirty="0"/>
              <a:t>Re</a:t>
            </a:r>
            <a:r>
              <a:rPr spc="-90" dirty="0"/>
              <a:t>c</a:t>
            </a:r>
            <a:r>
              <a:rPr spc="-150" dirty="0"/>
              <a:t>o</a:t>
            </a:r>
            <a:r>
              <a:rPr spc="-146" dirty="0"/>
              <a:t>mmen</a:t>
            </a:r>
            <a:r>
              <a:rPr spc="-113" dirty="0"/>
              <a:t>d</a:t>
            </a:r>
            <a:r>
              <a:rPr spc="-71" dirty="0"/>
              <a:t>ed  </a:t>
            </a:r>
            <a:r>
              <a:rPr spc="-146" dirty="0"/>
              <a:t>HUD</a:t>
            </a:r>
            <a:r>
              <a:rPr spc="-176" dirty="0"/>
              <a:t> </a:t>
            </a:r>
            <a:r>
              <a:rPr spc="-120" dirty="0"/>
              <a:t>Funding</a:t>
            </a:r>
          </a:p>
        </p:txBody>
      </p:sp>
      <p:sp>
        <p:nvSpPr>
          <p:cNvPr id="10" name="Date Placeholder 9">
            <a:extLst>
              <a:ext uri="{FF2B5EF4-FFF2-40B4-BE49-F238E27FC236}">
                <a16:creationId xmlns:a16="http://schemas.microsoft.com/office/drawing/2014/main" id="{19068EB2-203F-B4ED-C4DC-6CDB2036C10C}"/>
              </a:ext>
            </a:extLst>
          </p:cNvPr>
          <p:cNvSpPr>
            <a:spLocks noGrp="1"/>
          </p:cNvSpPr>
          <p:nvPr>
            <p:ph type="dt" sz="half" idx="6"/>
          </p:nvPr>
        </p:nvSpPr>
        <p:spPr/>
        <p:txBody>
          <a:bodyPr/>
          <a:lstStyle/>
          <a:p>
            <a:r>
              <a:rPr lang="en-US"/>
              <a:t>5/7/2025</a:t>
            </a:r>
          </a:p>
        </p:txBody>
      </p:sp>
      <p:sp>
        <p:nvSpPr>
          <p:cNvPr id="11" name="Footer Placeholder 10">
            <a:extLst>
              <a:ext uri="{FF2B5EF4-FFF2-40B4-BE49-F238E27FC236}">
                <a16:creationId xmlns:a16="http://schemas.microsoft.com/office/drawing/2014/main" id="{AA49DE04-DEEB-3ECE-3107-364B9277507D}"/>
              </a:ext>
            </a:extLst>
          </p:cNvPr>
          <p:cNvSpPr>
            <a:spLocks noGrp="1"/>
          </p:cNvSpPr>
          <p:nvPr>
            <p:ph type="ftr" sz="quarter" idx="5"/>
          </p:nvPr>
        </p:nvSpPr>
        <p:spPr/>
        <p:txBody>
          <a:bodyPr/>
          <a:lstStyle/>
          <a:p>
            <a:r>
              <a:rPr lang="en-US"/>
              <a:t>Community Action Advisory Board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71735" y="5350740"/>
            <a:ext cx="375199" cy="480199"/>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4522718" y="969169"/>
            <a:ext cx="2320366" cy="4912518"/>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6967737" y="976322"/>
            <a:ext cx="2074383" cy="2392094"/>
          </a:xfrm>
          <a:prstGeom prst="rect">
            <a:avLst/>
          </a:prstGeom>
          <a:blipFill>
            <a:blip r:embed="rId4" cstate="print"/>
            <a:stretch>
              <a:fillRect/>
            </a:stretch>
          </a:blipFill>
        </p:spPr>
        <p:txBody>
          <a:bodyPr wrap="square" lIns="0" tIns="0" rIns="0" bIns="0" rtlCol="0"/>
          <a:lstStyle/>
          <a:p>
            <a:endParaRPr sz="1350"/>
          </a:p>
        </p:txBody>
      </p:sp>
      <p:sp>
        <p:nvSpPr>
          <p:cNvPr id="5" name="object 5"/>
          <p:cNvSpPr/>
          <p:nvPr/>
        </p:nvSpPr>
        <p:spPr>
          <a:xfrm>
            <a:off x="6967739" y="3489256"/>
            <a:ext cx="2074381" cy="2399575"/>
          </a:xfrm>
          <a:prstGeom prst="rect">
            <a:avLst/>
          </a:prstGeom>
          <a:blipFill>
            <a:blip r:embed="rId5" cstate="print"/>
            <a:stretch>
              <a:fillRect/>
            </a:stretch>
          </a:blipFill>
        </p:spPr>
        <p:txBody>
          <a:bodyPr wrap="square" lIns="0" tIns="0" rIns="0" bIns="0" rtlCol="0"/>
          <a:lstStyle/>
          <a:p>
            <a:endParaRPr sz="1350"/>
          </a:p>
        </p:txBody>
      </p:sp>
      <p:sp>
        <p:nvSpPr>
          <p:cNvPr id="6" name="object 6"/>
          <p:cNvSpPr txBox="1"/>
          <p:nvPr/>
        </p:nvSpPr>
        <p:spPr>
          <a:xfrm>
            <a:off x="504825" y="2318897"/>
            <a:ext cx="3377565" cy="2321854"/>
          </a:xfrm>
          <a:prstGeom prst="rect">
            <a:avLst/>
          </a:prstGeom>
        </p:spPr>
        <p:txBody>
          <a:bodyPr vert="horz" wrap="square" lIns="0" tIns="38100" rIns="0" bIns="0" rtlCol="0">
            <a:spAutoFit/>
          </a:bodyPr>
          <a:lstStyle/>
          <a:p>
            <a:pPr marL="9525">
              <a:spcBef>
                <a:spcPts val="300"/>
              </a:spcBef>
            </a:pPr>
            <a:r>
              <a:rPr sz="1500" b="1" spc="-49" dirty="0">
                <a:latin typeface="Tahoma"/>
                <a:cs typeface="Tahoma"/>
              </a:rPr>
              <a:t>Business </a:t>
            </a:r>
            <a:r>
              <a:rPr sz="1500" b="1" spc="-45" dirty="0">
                <a:latin typeface="Tahoma"/>
                <a:cs typeface="Tahoma"/>
              </a:rPr>
              <a:t>Assistance</a:t>
            </a:r>
            <a:r>
              <a:rPr sz="1500" b="1" spc="-124" dirty="0">
                <a:latin typeface="Tahoma"/>
                <a:cs typeface="Tahoma"/>
              </a:rPr>
              <a:t> </a:t>
            </a:r>
            <a:r>
              <a:rPr sz="1500" b="1" spc="-53" dirty="0">
                <a:solidFill>
                  <a:srgbClr val="3573B3"/>
                </a:solidFill>
                <a:latin typeface="Tahoma"/>
                <a:cs typeface="Tahoma"/>
              </a:rPr>
              <a:t>$309,000</a:t>
            </a:r>
            <a:endParaRPr sz="1500">
              <a:latin typeface="Tahoma"/>
              <a:cs typeface="Tahoma"/>
            </a:endParaRPr>
          </a:p>
          <a:p>
            <a:pPr marL="266700" indent="-257175">
              <a:spcBef>
                <a:spcPts val="225"/>
              </a:spcBef>
              <a:buFont typeface="Arial"/>
              <a:buChar char="•"/>
              <a:tabLst>
                <a:tab pos="266224" algn="l"/>
                <a:tab pos="266700" algn="l"/>
              </a:tabLst>
            </a:pPr>
            <a:r>
              <a:rPr sz="1500" b="1" spc="-64" dirty="0">
                <a:latin typeface="Tahoma"/>
                <a:cs typeface="Tahoma"/>
              </a:rPr>
              <a:t>Fourth </a:t>
            </a:r>
            <a:r>
              <a:rPr sz="1500" b="1" spc="-45" dirty="0">
                <a:latin typeface="Tahoma"/>
                <a:cs typeface="Tahoma"/>
              </a:rPr>
              <a:t>Plain</a:t>
            </a:r>
            <a:r>
              <a:rPr sz="1500" b="1" spc="-127" dirty="0">
                <a:latin typeface="Tahoma"/>
                <a:cs typeface="Tahoma"/>
              </a:rPr>
              <a:t> </a:t>
            </a:r>
            <a:r>
              <a:rPr sz="1500" b="1" spc="-60" dirty="0">
                <a:latin typeface="Tahoma"/>
                <a:cs typeface="Tahoma"/>
              </a:rPr>
              <a:t>Forward</a:t>
            </a:r>
            <a:endParaRPr sz="1500">
              <a:latin typeface="Tahoma"/>
              <a:cs typeface="Tahoma"/>
            </a:endParaRPr>
          </a:p>
          <a:p>
            <a:pPr marL="266700" indent="-257175">
              <a:spcBef>
                <a:spcPts val="225"/>
              </a:spcBef>
              <a:buFont typeface="Arial"/>
              <a:buChar char="•"/>
              <a:tabLst>
                <a:tab pos="266224" algn="l"/>
                <a:tab pos="266700" algn="l"/>
              </a:tabLst>
            </a:pPr>
            <a:r>
              <a:rPr sz="1500" b="1" spc="-49" dirty="0">
                <a:latin typeface="Tahoma"/>
                <a:cs typeface="Tahoma"/>
              </a:rPr>
              <a:t>Hispanic </a:t>
            </a:r>
            <a:r>
              <a:rPr sz="1500" b="1" spc="-68" dirty="0">
                <a:latin typeface="Tahoma"/>
                <a:cs typeface="Tahoma"/>
              </a:rPr>
              <a:t>Metropolitan</a:t>
            </a:r>
            <a:r>
              <a:rPr sz="1500" b="1" spc="-131" dirty="0">
                <a:latin typeface="Tahoma"/>
                <a:cs typeface="Tahoma"/>
              </a:rPr>
              <a:t> </a:t>
            </a:r>
            <a:r>
              <a:rPr sz="1500" b="1" spc="-68" dirty="0">
                <a:latin typeface="Tahoma"/>
                <a:cs typeface="Tahoma"/>
              </a:rPr>
              <a:t>Chamber</a:t>
            </a:r>
            <a:endParaRPr sz="1500">
              <a:latin typeface="Tahoma"/>
              <a:cs typeface="Tahoma"/>
            </a:endParaRPr>
          </a:p>
          <a:p>
            <a:pPr marL="266700" indent="-257175">
              <a:spcBef>
                <a:spcPts val="225"/>
              </a:spcBef>
              <a:buFont typeface="Arial"/>
              <a:buChar char="•"/>
              <a:tabLst>
                <a:tab pos="266224" algn="l"/>
                <a:tab pos="266700" algn="l"/>
              </a:tabLst>
            </a:pPr>
            <a:r>
              <a:rPr sz="1500" b="1" spc="-60" dirty="0">
                <a:latin typeface="Tahoma"/>
                <a:cs typeface="Tahoma"/>
              </a:rPr>
              <a:t>Microenterprise </a:t>
            </a:r>
            <a:r>
              <a:rPr sz="1500" b="1" spc="-49" dirty="0">
                <a:latin typeface="Tahoma"/>
                <a:cs typeface="Tahoma"/>
              </a:rPr>
              <a:t>Services </a:t>
            </a:r>
            <a:r>
              <a:rPr sz="1500" b="1" spc="-68" dirty="0">
                <a:latin typeface="Tahoma"/>
                <a:cs typeface="Tahoma"/>
              </a:rPr>
              <a:t>of</a:t>
            </a:r>
            <a:r>
              <a:rPr sz="1500" b="1" spc="-199" dirty="0">
                <a:latin typeface="Tahoma"/>
                <a:cs typeface="Tahoma"/>
              </a:rPr>
              <a:t> </a:t>
            </a:r>
            <a:r>
              <a:rPr sz="1500" b="1" spc="-83" dirty="0">
                <a:latin typeface="Tahoma"/>
                <a:cs typeface="Tahoma"/>
              </a:rPr>
              <a:t>Oregon</a:t>
            </a:r>
            <a:endParaRPr sz="1500">
              <a:latin typeface="Tahoma"/>
              <a:cs typeface="Tahoma"/>
            </a:endParaRPr>
          </a:p>
          <a:p>
            <a:pPr>
              <a:spcBef>
                <a:spcPts val="30"/>
              </a:spcBef>
              <a:buFont typeface="Arial"/>
              <a:buChar char="•"/>
            </a:pPr>
            <a:endParaRPr sz="1838">
              <a:latin typeface="Tahoma"/>
              <a:cs typeface="Tahoma"/>
            </a:endParaRPr>
          </a:p>
          <a:p>
            <a:pPr marL="9525"/>
            <a:r>
              <a:rPr sz="1500" b="1" spc="-41" dirty="0">
                <a:latin typeface="Tahoma"/>
                <a:cs typeface="Tahoma"/>
              </a:rPr>
              <a:t>Public </a:t>
            </a:r>
            <a:r>
              <a:rPr sz="1500" b="1" spc="-49" dirty="0">
                <a:latin typeface="Tahoma"/>
                <a:cs typeface="Tahoma"/>
              </a:rPr>
              <a:t>Service</a:t>
            </a:r>
            <a:r>
              <a:rPr sz="1500" b="1" spc="-161" dirty="0">
                <a:latin typeface="Tahoma"/>
                <a:cs typeface="Tahoma"/>
              </a:rPr>
              <a:t> </a:t>
            </a:r>
            <a:r>
              <a:rPr sz="1500" b="1" spc="-53" dirty="0">
                <a:solidFill>
                  <a:srgbClr val="3573B3"/>
                </a:solidFill>
                <a:latin typeface="Tahoma"/>
                <a:cs typeface="Tahoma"/>
              </a:rPr>
              <a:t>$215,800</a:t>
            </a:r>
            <a:endParaRPr sz="1500">
              <a:latin typeface="Tahoma"/>
              <a:cs typeface="Tahoma"/>
            </a:endParaRPr>
          </a:p>
          <a:p>
            <a:pPr marL="266700" indent="-257175">
              <a:spcBef>
                <a:spcPts val="225"/>
              </a:spcBef>
              <a:buFont typeface="Arial"/>
              <a:buChar char="•"/>
              <a:tabLst>
                <a:tab pos="266224" algn="l"/>
                <a:tab pos="266700" algn="l"/>
              </a:tabLst>
            </a:pPr>
            <a:r>
              <a:rPr sz="1500" b="1" spc="-75" dirty="0">
                <a:latin typeface="Tahoma"/>
                <a:cs typeface="Tahoma"/>
              </a:rPr>
              <a:t>Community </a:t>
            </a:r>
            <a:r>
              <a:rPr sz="1500" b="1" spc="-68" dirty="0">
                <a:latin typeface="Tahoma"/>
                <a:cs typeface="Tahoma"/>
              </a:rPr>
              <a:t>Mediation</a:t>
            </a:r>
            <a:r>
              <a:rPr sz="1500" b="1" spc="-109" dirty="0">
                <a:latin typeface="Tahoma"/>
                <a:cs typeface="Tahoma"/>
              </a:rPr>
              <a:t> </a:t>
            </a:r>
            <a:r>
              <a:rPr sz="1500" b="1" spc="-49" dirty="0">
                <a:latin typeface="Tahoma"/>
                <a:cs typeface="Tahoma"/>
              </a:rPr>
              <a:t>Services</a:t>
            </a:r>
            <a:endParaRPr sz="1500">
              <a:latin typeface="Tahoma"/>
              <a:cs typeface="Tahoma"/>
            </a:endParaRPr>
          </a:p>
          <a:p>
            <a:pPr marL="266700" indent="-257175">
              <a:spcBef>
                <a:spcPts val="225"/>
              </a:spcBef>
              <a:buFont typeface="Arial"/>
              <a:buChar char="•"/>
              <a:tabLst>
                <a:tab pos="266224" algn="l"/>
                <a:tab pos="266700" algn="l"/>
              </a:tabLst>
            </a:pPr>
            <a:r>
              <a:rPr sz="1500" b="1" spc="-53" dirty="0">
                <a:latin typeface="Tahoma"/>
                <a:cs typeface="Tahoma"/>
              </a:rPr>
              <a:t>Council </a:t>
            </a:r>
            <a:r>
              <a:rPr sz="1500" b="1" spc="-68" dirty="0">
                <a:latin typeface="Tahoma"/>
                <a:cs typeface="Tahoma"/>
              </a:rPr>
              <a:t>for the</a:t>
            </a:r>
            <a:r>
              <a:rPr sz="1500" b="1" spc="-146" dirty="0">
                <a:latin typeface="Tahoma"/>
                <a:cs typeface="Tahoma"/>
              </a:rPr>
              <a:t> </a:t>
            </a:r>
            <a:r>
              <a:rPr sz="1500" b="1" spc="-56" dirty="0">
                <a:latin typeface="Tahoma"/>
                <a:cs typeface="Tahoma"/>
              </a:rPr>
              <a:t>Homeless</a:t>
            </a:r>
            <a:endParaRPr sz="1500">
              <a:latin typeface="Tahoma"/>
              <a:cs typeface="Tahoma"/>
            </a:endParaRPr>
          </a:p>
          <a:p>
            <a:pPr marL="266700" indent="-257175">
              <a:spcBef>
                <a:spcPts val="225"/>
              </a:spcBef>
              <a:buFont typeface="Arial"/>
              <a:buChar char="•"/>
              <a:tabLst>
                <a:tab pos="266224" algn="l"/>
                <a:tab pos="266700" algn="l"/>
              </a:tabLst>
            </a:pPr>
            <a:r>
              <a:rPr sz="1500" b="1" spc="-45" dirty="0">
                <a:latin typeface="Tahoma"/>
                <a:cs typeface="Tahoma"/>
              </a:rPr>
              <a:t>Friends </a:t>
            </a:r>
            <a:r>
              <a:rPr sz="1500" b="1" spc="-68" dirty="0">
                <a:latin typeface="Tahoma"/>
                <a:cs typeface="Tahoma"/>
              </a:rPr>
              <a:t>of the</a:t>
            </a:r>
            <a:r>
              <a:rPr sz="1500" b="1" spc="-165" dirty="0">
                <a:latin typeface="Tahoma"/>
                <a:cs typeface="Tahoma"/>
              </a:rPr>
              <a:t> </a:t>
            </a:r>
            <a:r>
              <a:rPr sz="1500" b="1" spc="-53" dirty="0">
                <a:latin typeface="Tahoma"/>
                <a:cs typeface="Tahoma"/>
              </a:rPr>
              <a:t>Children</a:t>
            </a:r>
            <a:endParaRPr sz="1500">
              <a:latin typeface="Tahoma"/>
              <a:cs typeface="Tahoma"/>
            </a:endParaRPr>
          </a:p>
        </p:txBody>
      </p:sp>
      <p:sp>
        <p:nvSpPr>
          <p:cNvPr id="7" name="object 7"/>
          <p:cNvSpPr txBox="1">
            <a:spLocks noGrp="1"/>
          </p:cNvSpPr>
          <p:nvPr>
            <p:ph type="title"/>
          </p:nvPr>
        </p:nvSpPr>
        <p:spPr>
          <a:xfrm>
            <a:off x="426708" y="1122385"/>
            <a:ext cx="2409349" cy="840615"/>
          </a:xfrm>
          <a:prstGeom prst="rect">
            <a:avLst/>
          </a:prstGeom>
        </p:spPr>
        <p:txBody>
          <a:bodyPr vert="horz" wrap="square" lIns="0" tIns="9525" rIns="0" bIns="0" rtlCol="0" anchor="ctr">
            <a:spAutoFit/>
          </a:bodyPr>
          <a:lstStyle/>
          <a:p>
            <a:pPr marL="9525" marR="3810">
              <a:lnSpc>
                <a:spcPct val="100000"/>
              </a:lnSpc>
              <a:spcBef>
                <a:spcPts val="75"/>
              </a:spcBef>
            </a:pPr>
            <a:r>
              <a:rPr spc="-113" dirty="0"/>
              <a:t>Re</a:t>
            </a:r>
            <a:r>
              <a:rPr spc="-90" dirty="0"/>
              <a:t>c</a:t>
            </a:r>
            <a:r>
              <a:rPr spc="-150" dirty="0"/>
              <a:t>o</a:t>
            </a:r>
            <a:r>
              <a:rPr spc="-146" dirty="0"/>
              <a:t>mmen</a:t>
            </a:r>
            <a:r>
              <a:rPr spc="-113" dirty="0"/>
              <a:t>d</a:t>
            </a:r>
            <a:r>
              <a:rPr spc="-71" dirty="0"/>
              <a:t>ed  </a:t>
            </a:r>
            <a:r>
              <a:rPr spc="-146" dirty="0"/>
              <a:t>HUD</a:t>
            </a:r>
            <a:r>
              <a:rPr spc="-176" dirty="0"/>
              <a:t> </a:t>
            </a:r>
            <a:r>
              <a:rPr spc="-120" dirty="0"/>
              <a:t>Funding</a:t>
            </a:r>
          </a:p>
        </p:txBody>
      </p:sp>
      <p:sp>
        <p:nvSpPr>
          <p:cNvPr id="9" name="Date Placeholder 8">
            <a:extLst>
              <a:ext uri="{FF2B5EF4-FFF2-40B4-BE49-F238E27FC236}">
                <a16:creationId xmlns:a16="http://schemas.microsoft.com/office/drawing/2014/main" id="{F1526417-8674-798F-458A-E8D03BB0F191}"/>
              </a:ext>
            </a:extLst>
          </p:cNvPr>
          <p:cNvSpPr>
            <a:spLocks noGrp="1"/>
          </p:cNvSpPr>
          <p:nvPr>
            <p:ph type="dt" sz="half" idx="6"/>
          </p:nvPr>
        </p:nvSpPr>
        <p:spPr/>
        <p:txBody>
          <a:bodyPr/>
          <a:lstStyle/>
          <a:p>
            <a:r>
              <a:rPr lang="en-US"/>
              <a:t>5/7/2025</a:t>
            </a:r>
          </a:p>
        </p:txBody>
      </p:sp>
      <p:sp>
        <p:nvSpPr>
          <p:cNvPr id="10" name="Footer Placeholder 9">
            <a:extLst>
              <a:ext uri="{FF2B5EF4-FFF2-40B4-BE49-F238E27FC236}">
                <a16:creationId xmlns:a16="http://schemas.microsoft.com/office/drawing/2014/main" id="{C00ACF4B-6955-58D1-EBA8-AACF9545BC13}"/>
              </a:ext>
            </a:extLst>
          </p:cNvPr>
          <p:cNvSpPr>
            <a:spLocks noGrp="1"/>
          </p:cNvSpPr>
          <p:nvPr>
            <p:ph type="ftr" sz="quarter" idx="5"/>
          </p:nvPr>
        </p:nvSpPr>
        <p:spPr/>
        <p:txBody>
          <a:bodyPr/>
          <a:lstStyle/>
          <a:p>
            <a:r>
              <a:rPr lang="en-US"/>
              <a:t>Community Action Advisory Board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71FB99-B67B-8E69-AEB7-8B758F461091}"/>
              </a:ext>
            </a:extLst>
          </p:cNvPr>
          <p:cNvSpPr>
            <a:spLocks noGrp="1"/>
          </p:cNvSpPr>
          <p:nvPr>
            <p:ph sz="quarter" idx="13"/>
          </p:nvPr>
        </p:nvSpPr>
        <p:spPr>
          <a:xfrm>
            <a:off x="4973934" y="1665705"/>
            <a:ext cx="3298435" cy="3863136"/>
          </a:xfrm>
        </p:spPr>
        <p:txBody>
          <a:bodyPr/>
          <a:lstStyle/>
          <a:p>
            <a:r>
              <a:rPr lang="en-US" dirty="0"/>
              <a:t>Link to toolkit: </a:t>
            </a:r>
            <a:r>
              <a:rPr lang="en-US" dirty="0">
                <a:hlinkClick r:id="rId3"/>
              </a:rPr>
              <a:t>https://communityactionpartnership.com/cam-2025/</a:t>
            </a:r>
            <a:endParaRPr lang="en-US" dirty="0"/>
          </a:p>
          <a:p>
            <a:pPr marL="0" indent="0">
              <a:buNone/>
            </a:pPr>
            <a:endParaRPr lang="en-US" dirty="0"/>
          </a:p>
          <a:p>
            <a:r>
              <a:rPr lang="en-US" dirty="0"/>
              <a:t>Link to webinar: </a:t>
            </a:r>
            <a:r>
              <a:rPr lang="en-US" dirty="0">
                <a:hlinkClick r:id="rId4"/>
              </a:rPr>
              <a:t>https://www.youtube.com/watch?v=p5cSRg6H_N4</a:t>
            </a:r>
            <a:r>
              <a:rPr lang="en-US" dirty="0"/>
              <a:t> </a:t>
            </a:r>
          </a:p>
        </p:txBody>
      </p:sp>
      <p:sp>
        <p:nvSpPr>
          <p:cNvPr id="3" name="Title 2">
            <a:extLst>
              <a:ext uri="{FF2B5EF4-FFF2-40B4-BE49-F238E27FC236}">
                <a16:creationId xmlns:a16="http://schemas.microsoft.com/office/drawing/2014/main" id="{1788B6A2-02C9-2F55-1828-5586AEB459F8}"/>
              </a:ext>
            </a:extLst>
          </p:cNvPr>
          <p:cNvSpPr>
            <a:spLocks noGrp="1"/>
          </p:cNvSpPr>
          <p:nvPr>
            <p:ph type="title"/>
          </p:nvPr>
        </p:nvSpPr>
        <p:spPr/>
        <p:txBody>
          <a:bodyPr/>
          <a:lstStyle/>
          <a:p>
            <a:r>
              <a:rPr lang="en-US" dirty="0"/>
              <a:t>May is Community Action Month!</a:t>
            </a:r>
          </a:p>
        </p:txBody>
      </p:sp>
      <p:sp>
        <p:nvSpPr>
          <p:cNvPr id="4" name="Date Placeholder 3">
            <a:extLst>
              <a:ext uri="{FF2B5EF4-FFF2-40B4-BE49-F238E27FC236}">
                <a16:creationId xmlns:a16="http://schemas.microsoft.com/office/drawing/2014/main" id="{689C7F76-57B7-C47B-DFAF-38B0675C7A9A}"/>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E47ACB68-BBC0-BAD2-6201-F3051975EC36}"/>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9C98921C-D86A-7CE8-424E-4C54B3FE2B4B}"/>
              </a:ext>
            </a:extLst>
          </p:cNvPr>
          <p:cNvSpPr>
            <a:spLocks noGrp="1"/>
          </p:cNvSpPr>
          <p:nvPr>
            <p:ph type="sldNum" sz="quarter" idx="16"/>
          </p:nvPr>
        </p:nvSpPr>
        <p:spPr/>
        <p:txBody>
          <a:bodyPr/>
          <a:lstStyle/>
          <a:p>
            <a:fld id="{BD3A08C5-CC68-3947-88A8-A9E34C1A68A7}" type="slidenum">
              <a:rPr lang="en-US" smtClean="0"/>
              <a:pPr/>
              <a:t>25</a:t>
            </a:fld>
            <a:endParaRPr lang="en-US" dirty="0"/>
          </a:p>
        </p:txBody>
      </p:sp>
      <p:pic>
        <p:nvPicPr>
          <p:cNvPr id="7" name="Picture 6">
            <a:extLst>
              <a:ext uri="{FF2B5EF4-FFF2-40B4-BE49-F238E27FC236}">
                <a16:creationId xmlns:a16="http://schemas.microsoft.com/office/drawing/2014/main" id="{09BB4870-1F65-5A48-3340-7E45B1B0543E}"/>
              </a:ext>
            </a:extLst>
          </p:cNvPr>
          <p:cNvPicPr>
            <a:picLocks noChangeAspect="1"/>
          </p:cNvPicPr>
          <p:nvPr/>
        </p:nvPicPr>
        <p:blipFill>
          <a:blip r:embed="rId5"/>
          <a:stretch>
            <a:fillRect/>
          </a:stretch>
        </p:blipFill>
        <p:spPr>
          <a:xfrm>
            <a:off x="871631" y="1120846"/>
            <a:ext cx="3826854" cy="4952854"/>
          </a:xfrm>
          <a:prstGeom prst="rect">
            <a:avLst/>
          </a:prstGeom>
        </p:spPr>
      </p:pic>
    </p:spTree>
    <p:extLst>
      <p:ext uri="{BB962C8B-B14F-4D97-AF65-F5344CB8AC3E}">
        <p14:creationId xmlns:p14="http://schemas.microsoft.com/office/powerpoint/2010/main" val="261075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75DBF-8AF0-4A05-8330-4CED0526EA6A}"/>
              </a:ext>
            </a:extLst>
          </p:cNvPr>
          <p:cNvSpPr>
            <a:spLocks noGrp="1"/>
          </p:cNvSpPr>
          <p:nvPr>
            <p:ph sz="quarter" idx="13"/>
          </p:nvPr>
        </p:nvSpPr>
        <p:spPr>
          <a:xfrm>
            <a:off x="721896" y="1120846"/>
            <a:ext cx="7700210" cy="5188514"/>
          </a:xfrm>
        </p:spPr>
        <p:txBody>
          <a:bodyPr>
            <a:normAutofit/>
          </a:bodyPr>
          <a:lstStyle/>
          <a:p>
            <a:r>
              <a:rPr lang="en-US" b="0" dirty="0"/>
              <a:t>Open Public Forum (up to 3 minutes)</a:t>
            </a:r>
          </a:p>
          <a:p>
            <a:r>
              <a:rPr lang="en-US" b="0" dirty="0"/>
              <a:t>Other Business</a:t>
            </a:r>
          </a:p>
          <a:p>
            <a:r>
              <a:rPr lang="en-US" dirty="0"/>
              <a:t>Adjourn</a:t>
            </a:r>
            <a:endParaRPr lang="en-US" b="1" i="1" dirty="0"/>
          </a:p>
          <a:p>
            <a:pPr marL="342900" lvl="1" indent="0" algn="ctr">
              <a:buNone/>
            </a:pPr>
            <a:endParaRPr lang="en-US" sz="1800" b="1" i="1" dirty="0"/>
          </a:p>
          <a:p>
            <a:pPr marL="342900" lvl="1" indent="0" algn="ctr">
              <a:buNone/>
            </a:pPr>
            <a:endParaRPr lang="en-US" b="1" i="1" dirty="0"/>
          </a:p>
          <a:p>
            <a:pPr marL="0" marR="0" lvl="0" indent="0" algn="ctr">
              <a:lnSpc>
                <a:spcPct val="115000"/>
              </a:lnSpc>
              <a:spcBef>
                <a:spcPts val="0"/>
              </a:spcBef>
              <a:spcAft>
                <a:spcPts val="1000"/>
              </a:spcAft>
              <a:buNone/>
            </a:pPr>
            <a:r>
              <a:rPr lang="en-US" sz="1800" b="1" u="sng" dirty="0">
                <a:latin typeface="+mn-lt"/>
              </a:rPr>
              <a:t>SAVE THE DATE</a:t>
            </a:r>
          </a:p>
          <a:p>
            <a:pPr marL="0" marR="0" lvl="0" indent="0" algn="ctr">
              <a:lnSpc>
                <a:spcPct val="115000"/>
              </a:lnSpc>
              <a:spcBef>
                <a:spcPts val="0"/>
              </a:spcBef>
              <a:spcAft>
                <a:spcPts val="1000"/>
              </a:spcAft>
              <a:buNone/>
            </a:pPr>
            <a:r>
              <a:rPr lang="en-US" sz="1800" b="1" i="1" dirty="0">
                <a:effectLst/>
                <a:latin typeface="+mn-lt"/>
                <a:ea typeface="Calibri" panose="020F0502020204030204" pitchFamily="34" charset="0"/>
                <a:cs typeface="Calibri" panose="020F0502020204030204" pitchFamily="34" charset="0"/>
              </a:rPr>
              <a:t>Next Equity Training: </a:t>
            </a:r>
            <a:r>
              <a:rPr lang="en-US" sz="1800" i="1" dirty="0">
                <a:effectLst/>
                <a:latin typeface="+mn-lt"/>
                <a:ea typeface="Calibri" panose="020F0502020204030204" pitchFamily="34" charset="0"/>
                <a:cs typeface="Calibri" panose="020F0502020204030204" pitchFamily="34" charset="0"/>
              </a:rPr>
              <a:t>Wednesday, June 4, 9-11 am</a:t>
            </a:r>
          </a:p>
          <a:p>
            <a:pPr marL="0" marR="0" lvl="0" indent="0" algn="ctr">
              <a:lnSpc>
                <a:spcPct val="115000"/>
              </a:lnSpc>
              <a:spcBef>
                <a:spcPts val="0"/>
              </a:spcBef>
              <a:spcAft>
                <a:spcPts val="1000"/>
              </a:spcAft>
              <a:buNone/>
            </a:pPr>
            <a:r>
              <a:rPr lang="en-US" sz="1800" b="1" i="1" dirty="0">
                <a:effectLst/>
                <a:latin typeface="+mn-lt"/>
                <a:ea typeface="Calibri" panose="020F0502020204030204" pitchFamily="34" charset="0"/>
              </a:rPr>
              <a:t>Next Regular Meeting: </a:t>
            </a:r>
            <a:r>
              <a:rPr lang="en-US" sz="1800" i="1" dirty="0">
                <a:effectLst/>
                <a:latin typeface="+mn-lt"/>
                <a:ea typeface="Calibri" panose="020F0502020204030204" pitchFamily="34" charset="0"/>
              </a:rPr>
              <a:t>Wednesday, July 2, 9-11 am</a:t>
            </a:r>
            <a:endParaRPr lang="en-US" sz="1800" i="1" dirty="0">
              <a:latin typeface="+mn-lt"/>
            </a:endParaRPr>
          </a:p>
        </p:txBody>
      </p:sp>
      <p:sp>
        <p:nvSpPr>
          <p:cNvPr id="3" name="Title 2">
            <a:extLst>
              <a:ext uri="{FF2B5EF4-FFF2-40B4-BE49-F238E27FC236}">
                <a16:creationId xmlns:a16="http://schemas.microsoft.com/office/drawing/2014/main" id="{6941597F-988D-4C8E-AF99-87C8B0E605D8}"/>
              </a:ext>
            </a:extLst>
          </p:cNvPr>
          <p:cNvSpPr>
            <a:spLocks noGrp="1"/>
          </p:cNvSpPr>
          <p:nvPr>
            <p:ph type="title"/>
          </p:nvPr>
        </p:nvSpPr>
        <p:spPr/>
        <p:txBody>
          <a:bodyPr/>
          <a:lstStyle/>
          <a:p>
            <a:r>
              <a:rPr lang="en-US" dirty="0"/>
              <a:t>Open Public Forum and Other Business</a:t>
            </a:r>
          </a:p>
        </p:txBody>
      </p:sp>
      <p:sp>
        <p:nvSpPr>
          <p:cNvPr id="4" name="Date Placeholder 3">
            <a:extLst>
              <a:ext uri="{FF2B5EF4-FFF2-40B4-BE49-F238E27FC236}">
                <a16:creationId xmlns:a16="http://schemas.microsoft.com/office/drawing/2014/main" id="{F24967A9-A4BE-46DE-8A6C-0DC40F19F908}"/>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9545605A-8064-4A90-8AFB-5736CEE4215D}"/>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0438BDB6-4917-443A-892D-4D5E82AA8964}"/>
              </a:ext>
            </a:extLst>
          </p:cNvPr>
          <p:cNvSpPr>
            <a:spLocks noGrp="1"/>
          </p:cNvSpPr>
          <p:nvPr>
            <p:ph type="sldNum" sz="quarter" idx="16"/>
          </p:nvPr>
        </p:nvSpPr>
        <p:spPr/>
        <p:txBody>
          <a:bodyPr/>
          <a:lstStyle/>
          <a:p>
            <a:fld id="{BD3A08C5-CC68-3947-88A8-A9E34C1A68A7}" type="slidenum">
              <a:rPr lang="en-US" smtClean="0"/>
              <a:pPr/>
              <a:t>26</a:t>
            </a:fld>
            <a:endParaRPr lang="en-US" dirty="0"/>
          </a:p>
        </p:txBody>
      </p:sp>
    </p:spTree>
    <p:extLst>
      <p:ext uri="{BB962C8B-B14F-4D97-AF65-F5344CB8AC3E}">
        <p14:creationId xmlns:p14="http://schemas.microsoft.com/office/powerpoint/2010/main" val="348086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F03C-9AF4-AA1E-A9D8-50C75F655D8B}"/>
              </a:ext>
            </a:extLst>
          </p:cNvPr>
          <p:cNvSpPr>
            <a:spLocks noGrp="1"/>
          </p:cNvSpPr>
          <p:nvPr>
            <p:ph type="ctrTitle"/>
          </p:nvPr>
        </p:nvSpPr>
        <p:spPr/>
        <p:txBody>
          <a:bodyPr/>
          <a:lstStyle/>
          <a:p>
            <a:r>
              <a:rPr lang="en-US" dirty="0"/>
              <a:t>CAP and HCRS Funding Recommendations</a:t>
            </a:r>
          </a:p>
        </p:txBody>
      </p:sp>
      <p:sp>
        <p:nvSpPr>
          <p:cNvPr id="3" name="Date Placeholder 2">
            <a:extLst>
              <a:ext uri="{FF2B5EF4-FFF2-40B4-BE49-F238E27FC236}">
                <a16:creationId xmlns:a16="http://schemas.microsoft.com/office/drawing/2014/main" id="{1F78E476-C755-B1F0-788E-F1ACE4AB2EF8}"/>
              </a:ext>
            </a:extLst>
          </p:cNvPr>
          <p:cNvSpPr>
            <a:spLocks noGrp="1"/>
          </p:cNvSpPr>
          <p:nvPr>
            <p:ph type="dt" sz="half" idx="10"/>
          </p:nvPr>
        </p:nvSpPr>
        <p:spPr/>
        <p:txBody>
          <a:bodyPr/>
          <a:lstStyle/>
          <a:p>
            <a:r>
              <a:rPr lang="en-US"/>
              <a:t>5/7/2025</a:t>
            </a:r>
            <a:endParaRPr lang="en-US" dirty="0"/>
          </a:p>
        </p:txBody>
      </p:sp>
      <p:sp>
        <p:nvSpPr>
          <p:cNvPr id="4" name="Footer Placeholder 3">
            <a:extLst>
              <a:ext uri="{FF2B5EF4-FFF2-40B4-BE49-F238E27FC236}">
                <a16:creationId xmlns:a16="http://schemas.microsoft.com/office/drawing/2014/main" id="{37AA0C4D-E996-D146-6703-2F7ECE796B12}"/>
              </a:ext>
            </a:extLst>
          </p:cNvPr>
          <p:cNvSpPr>
            <a:spLocks noGrp="1"/>
          </p:cNvSpPr>
          <p:nvPr>
            <p:ph type="ftr" sz="quarter" idx="11"/>
          </p:nvPr>
        </p:nvSpPr>
        <p:spPr/>
        <p:txBody>
          <a:bodyPr/>
          <a:lstStyle/>
          <a:p>
            <a:r>
              <a:rPr lang="en-US"/>
              <a:t>Community Action Advisory Board</a:t>
            </a:r>
            <a:endParaRPr lang="en-US" dirty="0"/>
          </a:p>
        </p:txBody>
      </p:sp>
      <p:sp>
        <p:nvSpPr>
          <p:cNvPr id="5" name="Slide Number Placeholder 4">
            <a:extLst>
              <a:ext uri="{FF2B5EF4-FFF2-40B4-BE49-F238E27FC236}">
                <a16:creationId xmlns:a16="http://schemas.microsoft.com/office/drawing/2014/main" id="{51A55C0F-242F-E4F3-A26E-FD3EBE1ADAA3}"/>
              </a:ext>
            </a:extLst>
          </p:cNvPr>
          <p:cNvSpPr>
            <a:spLocks noGrp="1"/>
          </p:cNvSpPr>
          <p:nvPr>
            <p:ph type="sldNum" sz="quarter" idx="12"/>
          </p:nvPr>
        </p:nvSpPr>
        <p:spPr/>
        <p:txBody>
          <a:bodyPr/>
          <a:lstStyle/>
          <a:p>
            <a:fld id="{BD3A08C5-CC68-3947-88A8-A9E34C1A68A7}" type="slidenum">
              <a:rPr lang="en-US" smtClean="0"/>
              <a:pPr/>
              <a:t>3</a:t>
            </a:fld>
            <a:endParaRPr lang="en-US" dirty="0"/>
          </a:p>
        </p:txBody>
      </p:sp>
    </p:spTree>
    <p:extLst>
      <p:ext uri="{BB962C8B-B14F-4D97-AF65-F5344CB8AC3E}">
        <p14:creationId xmlns:p14="http://schemas.microsoft.com/office/powerpoint/2010/main" val="107045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1597F-988D-4C8E-AF99-87C8B0E605D8}"/>
              </a:ext>
            </a:extLst>
          </p:cNvPr>
          <p:cNvSpPr>
            <a:spLocks noGrp="1"/>
          </p:cNvSpPr>
          <p:nvPr>
            <p:ph type="title"/>
          </p:nvPr>
        </p:nvSpPr>
        <p:spPr/>
        <p:txBody>
          <a:bodyPr/>
          <a:lstStyle/>
          <a:p>
            <a:r>
              <a:rPr lang="en-US" dirty="0"/>
              <a:t>CAP Funding Recommendations (action)</a:t>
            </a:r>
          </a:p>
        </p:txBody>
      </p:sp>
      <p:sp>
        <p:nvSpPr>
          <p:cNvPr id="4" name="Date Placeholder 3">
            <a:extLst>
              <a:ext uri="{FF2B5EF4-FFF2-40B4-BE49-F238E27FC236}">
                <a16:creationId xmlns:a16="http://schemas.microsoft.com/office/drawing/2014/main" id="{F24967A9-A4BE-46DE-8A6C-0DC40F19F908}"/>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9545605A-8064-4A90-8AFB-5736CEE4215D}"/>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0438BDB6-4917-443A-892D-4D5E82AA8964}"/>
              </a:ext>
            </a:extLst>
          </p:cNvPr>
          <p:cNvSpPr>
            <a:spLocks noGrp="1"/>
          </p:cNvSpPr>
          <p:nvPr>
            <p:ph type="sldNum" sz="quarter" idx="16"/>
          </p:nvPr>
        </p:nvSpPr>
        <p:spPr/>
        <p:txBody>
          <a:bodyPr/>
          <a:lstStyle/>
          <a:p>
            <a:fld id="{BD3A08C5-CC68-3947-88A8-A9E34C1A68A7}" type="slidenum">
              <a:rPr lang="en-US" smtClean="0"/>
              <a:pPr/>
              <a:t>4</a:t>
            </a:fld>
            <a:endParaRPr lang="en-US" dirty="0"/>
          </a:p>
        </p:txBody>
      </p:sp>
      <p:graphicFrame>
        <p:nvGraphicFramePr>
          <p:cNvPr id="12" name="Table 11">
            <a:extLst>
              <a:ext uri="{FF2B5EF4-FFF2-40B4-BE49-F238E27FC236}">
                <a16:creationId xmlns:a16="http://schemas.microsoft.com/office/drawing/2014/main" id="{A03BA34C-1D82-2CAB-7075-71E37786803E}"/>
              </a:ext>
            </a:extLst>
          </p:cNvPr>
          <p:cNvGraphicFramePr>
            <a:graphicFrameLocks noGrp="1"/>
          </p:cNvGraphicFramePr>
          <p:nvPr>
            <p:extLst>
              <p:ext uri="{D42A27DB-BD31-4B8C-83A1-F6EECF244321}">
                <p14:modId xmlns:p14="http://schemas.microsoft.com/office/powerpoint/2010/main" val="665262234"/>
              </p:ext>
            </p:extLst>
          </p:nvPr>
        </p:nvGraphicFramePr>
        <p:xfrm>
          <a:off x="556328" y="1265212"/>
          <a:ext cx="8031343" cy="1903808"/>
        </p:xfrm>
        <a:graphic>
          <a:graphicData uri="http://schemas.openxmlformats.org/drawingml/2006/table">
            <a:tbl>
              <a:tblPr/>
              <a:tblGrid>
                <a:gridCol w="1712708">
                  <a:extLst>
                    <a:ext uri="{9D8B030D-6E8A-4147-A177-3AD203B41FA5}">
                      <a16:colId xmlns:a16="http://schemas.microsoft.com/office/drawing/2014/main" val="125638347"/>
                    </a:ext>
                  </a:extLst>
                </a:gridCol>
                <a:gridCol w="3638296">
                  <a:extLst>
                    <a:ext uri="{9D8B030D-6E8A-4147-A177-3AD203B41FA5}">
                      <a16:colId xmlns:a16="http://schemas.microsoft.com/office/drawing/2014/main" val="2344316281"/>
                    </a:ext>
                  </a:extLst>
                </a:gridCol>
                <a:gridCol w="880544">
                  <a:extLst>
                    <a:ext uri="{9D8B030D-6E8A-4147-A177-3AD203B41FA5}">
                      <a16:colId xmlns:a16="http://schemas.microsoft.com/office/drawing/2014/main" val="2316895904"/>
                    </a:ext>
                  </a:extLst>
                </a:gridCol>
                <a:gridCol w="949941">
                  <a:extLst>
                    <a:ext uri="{9D8B030D-6E8A-4147-A177-3AD203B41FA5}">
                      <a16:colId xmlns:a16="http://schemas.microsoft.com/office/drawing/2014/main" val="2596646367"/>
                    </a:ext>
                  </a:extLst>
                </a:gridCol>
                <a:gridCol w="849854">
                  <a:extLst>
                    <a:ext uri="{9D8B030D-6E8A-4147-A177-3AD203B41FA5}">
                      <a16:colId xmlns:a16="http://schemas.microsoft.com/office/drawing/2014/main" val="3414053265"/>
                    </a:ext>
                  </a:extLst>
                </a:gridCol>
              </a:tblGrid>
              <a:tr h="105873">
                <a:tc>
                  <a:txBody>
                    <a:bodyPr/>
                    <a:lstStyle/>
                    <a:p>
                      <a:pPr algn="l" fontAlgn="b"/>
                      <a:r>
                        <a:rPr lang="en-US" sz="1400" b="1" i="0" u="none" strike="noStrike" dirty="0">
                          <a:solidFill>
                            <a:srgbClr val="000000"/>
                          </a:solidFill>
                          <a:effectLst/>
                          <a:latin typeface="Calibri" panose="020F0502020204030204" pitchFamily="34" charset="0"/>
                        </a:rPr>
                        <a:t>Physical Health</a:t>
                      </a:r>
                    </a:p>
                  </a:txBody>
                  <a:tcPr marL="5566" marR="5566" marT="55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fontAlgn="b"/>
                      <a:r>
                        <a:rPr lang="en-US" sz="1200" b="1" i="0" u="none" strike="noStrike" dirty="0">
                          <a:solidFill>
                            <a:srgbClr val="000000"/>
                          </a:solidFill>
                          <a:effectLst/>
                          <a:latin typeface="Calibri" panose="020F0502020204030204" pitchFamily="34" charset="0"/>
                        </a:rPr>
                        <a:t> </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gridSpan="2">
                  <a:txBody>
                    <a:bodyPr/>
                    <a:lstStyle/>
                    <a:p>
                      <a:pPr algn="r" fontAlgn="b"/>
                      <a:r>
                        <a:rPr lang="en-US" sz="1200" b="1" i="0" u="none" strike="noStrike" dirty="0">
                          <a:solidFill>
                            <a:srgbClr val="000000"/>
                          </a:solidFill>
                          <a:effectLst/>
                          <a:latin typeface="Calibri" panose="020F0502020204030204" pitchFamily="34" charset="0"/>
                        </a:rPr>
                        <a:t>Available funding:</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dirty="0"/>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fontAlgn="b"/>
                      <a:r>
                        <a:rPr lang="en-US" sz="1200" b="1" i="0" u="none" strike="noStrike" dirty="0">
                          <a:solidFill>
                            <a:srgbClr val="000000"/>
                          </a:solidFill>
                          <a:effectLst/>
                          <a:latin typeface="Calibri" panose="020F0502020204030204" pitchFamily="34" charset="0"/>
                        </a:rPr>
                        <a:t>$113,500.00</a:t>
                      </a:r>
                    </a:p>
                  </a:txBody>
                  <a:tcPr marL="5566" marR="5566" marT="556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1533535"/>
                  </a:ext>
                </a:extLst>
              </a:tr>
              <a:tr h="133580">
                <a:tc>
                  <a:txBody>
                    <a:bodyPr/>
                    <a:lstStyle/>
                    <a:p>
                      <a:pPr algn="l" fontAlgn="b"/>
                      <a:r>
                        <a:rPr lang="en-US" sz="1200" b="1" i="0" u="none" strike="noStrike">
                          <a:solidFill>
                            <a:srgbClr val="000000"/>
                          </a:solidFill>
                          <a:effectLst/>
                          <a:latin typeface="Calibri" panose="020F0502020204030204" pitchFamily="34" charset="0"/>
                        </a:rPr>
                        <a:t>Applicant</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200" b="1" i="0" u="none" strike="noStrike" dirty="0">
                          <a:solidFill>
                            <a:srgbClr val="000000"/>
                          </a:solidFill>
                          <a:effectLst/>
                          <a:latin typeface="Calibri" panose="020F0502020204030204" pitchFamily="34" charset="0"/>
                        </a:rPr>
                        <a:t>Program</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200" b="1" i="0" u="none" strike="noStrike" dirty="0">
                          <a:solidFill>
                            <a:srgbClr val="000000"/>
                          </a:solidFill>
                          <a:effectLst/>
                          <a:latin typeface="Calibri" panose="020F0502020204030204" pitchFamily="34" charset="0"/>
                        </a:rPr>
                        <a:t>Total Score</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200" b="1" i="0" u="none" strike="noStrike" dirty="0">
                          <a:solidFill>
                            <a:srgbClr val="000000"/>
                          </a:solidFill>
                          <a:effectLst/>
                          <a:latin typeface="Calibri" panose="020F0502020204030204" pitchFamily="34" charset="0"/>
                        </a:rPr>
                        <a:t>Requested Amount</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200" b="1" i="0" u="none" strike="noStrike" dirty="0">
                          <a:solidFill>
                            <a:srgbClr val="000000"/>
                          </a:solidFill>
                          <a:effectLst/>
                          <a:latin typeface="Calibri" panose="020F0502020204030204" pitchFamily="34" charset="0"/>
                        </a:rPr>
                        <a:t>Award</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931496778"/>
                  </a:ext>
                </a:extLst>
              </a:tr>
              <a:tr h="133580">
                <a:tc>
                  <a:txBody>
                    <a:bodyPr/>
                    <a:lstStyle/>
                    <a:p>
                      <a:pPr algn="l" fontAlgn="b"/>
                      <a:r>
                        <a:rPr lang="en-US" sz="1200" b="0" i="0" u="none" strike="noStrike">
                          <a:solidFill>
                            <a:srgbClr val="000000"/>
                          </a:solidFill>
                          <a:effectLst/>
                          <a:latin typeface="Calibri" panose="020F0502020204030204" pitchFamily="34" charset="0"/>
                        </a:rPr>
                        <a:t>Share</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Share’s Meal and Nutrition Programs</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95.5</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Calibri" panose="020F0502020204030204" pitchFamily="34" charset="0"/>
                        </a:rPr>
                        <a:t>$113,500.00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Calibri" panose="020F0502020204030204" pitchFamily="34" charset="0"/>
                        </a:rPr>
                        <a:t>$113,500.00</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55537457"/>
                  </a:ext>
                </a:extLst>
              </a:tr>
              <a:tr h="133580">
                <a:tc>
                  <a:txBody>
                    <a:bodyPr/>
                    <a:lstStyle/>
                    <a:p>
                      <a:pPr algn="l" fontAlgn="b"/>
                      <a:r>
                        <a:rPr lang="en-US" sz="1200" b="0" i="0" u="none" strike="noStrike">
                          <a:solidFill>
                            <a:srgbClr val="000000"/>
                          </a:solidFill>
                          <a:effectLst/>
                          <a:latin typeface="Calibri" panose="020F0502020204030204" pitchFamily="34" charset="0"/>
                        </a:rPr>
                        <a:t>Children's Home Society DBA Akin</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Vancouver and Washougal Family Resource Centers Food Assistance Programs</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89.75</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Calibri" panose="020F0502020204030204" pitchFamily="34" charset="0"/>
                        </a:rPr>
                        <a:t>$40,000.00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28396275"/>
                  </a:ext>
                </a:extLst>
              </a:tr>
              <a:tr h="133580">
                <a:tc>
                  <a:txBody>
                    <a:bodyPr/>
                    <a:lstStyle/>
                    <a:p>
                      <a:pPr algn="l" fontAlgn="b"/>
                      <a:r>
                        <a:rPr lang="en-US" sz="1200" b="0" i="0" u="none" strike="noStrike">
                          <a:solidFill>
                            <a:srgbClr val="000000"/>
                          </a:solidFill>
                          <a:effectLst/>
                          <a:latin typeface="Calibri" panose="020F0502020204030204" pitchFamily="34" charset="0"/>
                        </a:rPr>
                        <a:t>Battle Ground Healthcare</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Battle Ground HealthCare Dental Services</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85.25</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Calibri" panose="020F0502020204030204" pitchFamily="34" charset="0"/>
                        </a:rPr>
                        <a:t>$80,000.00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39000611"/>
                  </a:ext>
                </a:extLst>
              </a:tr>
              <a:tr h="133580">
                <a:tc>
                  <a:txBody>
                    <a:bodyPr/>
                    <a:lstStyle/>
                    <a:p>
                      <a:pPr algn="l" fontAlgn="b"/>
                      <a:r>
                        <a:rPr lang="en-US" sz="1200" b="0" i="0" u="none" strike="noStrike">
                          <a:solidFill>
                            <a:srgbClr val="000000"/>
                          </a:solidFill>
                          <a:effectLst/>
                          <a:latin typeface="Calibri" panose="020F0502020204030204" pitchFamily="34" charset="0"/>
                        </a:rPr>
                        <a:t>Free Clinic of SW WA</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Free Clinic Dental Assistance</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81.5</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Calibri" panose="020F0502020204030204" pitchFamily="34" charset="0"/>
                        </a:rPr>
                        <a:t>$50,000.00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05150383"/>
                  </a:ext>
                </a:extLst>
              </a:tr>
              <a:tr h="139145">
                <a:tc>
                  <a:txBody>
                    <a:bodyPr/>
                    <a:lstStyle/>
                    <a:p>
                      <a:pPr algn="l" fontAlgn="b"/>
                      <a:r>
                        <a:rPr lang="en-US" sz="1200" b="0" i="0" u="none" strike="noStrike">
                          <a:solidFill>
                            <a:srgbClr val="000000"/>
                          </a:solidFill>
                          <a:effectLst/>
                          <a:latin typeface="Calibri" panose="020F0502020204030204" pitchFamily="34" charset="0"/>
                        </a:rPr>
                        <a:t>New Life Friends Church</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Food Assistance</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71.5</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Calibri" panose="020F0502020204030204" pitchFamily="34" charset="0"/>
                        </a:rPr>
                        <a:t>$46,000.00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77318992"/>
                  </a:ext>
                </a:extLst>
              </a:tr>
              <a:tr h="133580">
                <a:tc>
                  <a:txBody>
                    <a:bodyPr/>
                    <a:lstStyle/>
                    <a:p>
                      <a:pPr algn="l"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Calibri" panose="020F0502020204030204" pitchFamily="34" charset="0"/>
                        </a:rPr>
                        <a:t>$113,500.00</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80096123"/>
                  </a:ext>
                </a:extLst>
              </a:tr>
            </a:tbl>
          </a:graphicData>
        </a:graphic>
      </p:graphicFrame>
      <p:graphicFrame>
        <p:nvGraphicFramePr>
          <p:cNvPr id="14" name="Table 13">
            <a:extLst>
              <a:ext uri="{FF2B5EF4-FFF2-40B4-BE49-F238E27FC236}">
                <a16:creationId xmlns:a16="http://schemas.microsoft.com/office/drawing/2014/main" id="{BFFF4C51-176D-7C0C-7BF9-7C496F12278B}"/>
              </a:ext>
            </a:extLst>
          </p:cNvPr>
          <p:cNvGraphicFramePr>
            <a:graphicFrameLocks noGrp="1"/>
          </p:cNvGraphicFramePr>
          <p:nvPr>
            <p:extLst>
              <p:ext uri="{D42A27DB-BD31-4B8C-83A1-F6EECF244321}">
                <p14:modId xmlns:p14="http://schemas.microsoft.com/office/powerpoint/2010/main" val="3458993191"/>
              </p:ext>
            </p:extLst>
          </p:nvPr>
        </p:nvGraphicFramePr>
        <p:xfrm>
          <a:off x="556328" y="3458020"/>
          <a:ext cx="8020898" cy="967144"/>
        </p:xfrm>
        <a:graphic>
          <a:graphicData uri="http://schemas.openxmlformats.org/drawingml/2006/table">
            <a:tbl>
              <a:tblPr/>
              <a:tblGrid>
                <a:gridCol w="1710480">
                  <a:extLst>
                    <a:ext uri="{9D8B030D-6E8A-4147-A177-3AD203B41FA5}">
                      <a16:colId xmlns:a16="http://schemas.microsoft.com/office/drawing/2014/main" val="1602679381"/>
                    </a:ext>
                  </a:extLst>
                </a:gridCol>
                <a:gridCol w="3633564">
                  <a:extLst>
                    <a:ext uri="{9D8B030D-6E8A-4147-A177-3AD203B41FA5}">
                      <a16:colId xmlns:a16="http://schemas.microsoft.com/office/drawing/2014/main" val="3677177847"/>
                    </a:ext>
                  </a:extLst>
                </a:gridCol>
                <a:gridCol w="879399">
                  <a:extLst>
                    <a:ext uri="{9D8B030D-6E8A-4147-A177-3AD203B41FA5}">
                      <a16:colId xmlns:a16="http://schemas.microsoft.com/office/drawing/2014/main" val="89755793"/>
                    </a:ext>
                  </a:extLst>
                </a:gridCol>
                <a:gridCol w="1034020">
                  <a:extLst>
                    <a:ext uri="{9D8B030D-6E8A-4147-A177-3AD203B41FA5}">
                      <a16:colId xmlns:a16="http://schemas.microsoft.com/office/drawing/2014/main" val="4073796686"/>
                    </a:ext>
                  </a:extLst>
                </a:gridCol>
                <a:gridCol w="763435">
                  <a:extLst>
                    <a:ext uri="{9D8B030D-6E8A-4147-A177-3AD203B41FA5}">
                      <a16:colId xmlns:a16="http://schemas.microsoft.com/office/drawing/2014/main" val="4185200151"/>
                    </a:ext>
                  </a:extLst>
                </a:gridCol>
              </a:tblGrid>
              <a:tr h="150277">
                <a:tc gridSpan="2">
                  <a:txBody>
                    <a:bodyPr/>
                    <a:lstStyle/>
                    <a:p>
                      <a:pPr algn="l" fontAlgn="b"/>
                      <a:r>
                        <a:rPr lang="en-US" sz="1400" b="1" i="0" u="none" strike="noStrike" dirty="0">
                          <a:solidFill>
                            <a:srgbClr val="000000"/>
                          </a:solidFill>
                          <a:effectLst/>
                          <a:latin typeface="Calibri" panose="020F0502020204030204" pitchFamily="34" charset="0"/>
                        </a:rPr>
                        <a:t>Income and Asset Building</a:t>
                      </a:r>
                      <a:r>
                        <a:rPr lang="en-US" sz="1200" b="1" i="0" u="none" strike="noStrike" dirty="0">
                          <a:solidFill>
                            <a:srgbClr val="000000"/>
                          </a:solidFill>
                          <a:effectLst/>
                          <a:latin typeface="Calibri" panose="020F0502020204030204" pitchFamily="34" charset="0"/>
                        </a:rPr>
                        <a:t> </a:t>
                      </a:r>
                    </a:p>
                  </a:txBody>
                  <a:tcPr marL="5566" marR="5566" marT="55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dirty="0"/>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gridSpan="2">
                  <a:txBody>
                    <a:bodyPr/>
                    <a:lstStyle/>
                    <a:p>
                      <a:pPr algn="r" fontAlgn="b"/>
                      <a:r>
                        <a:rPr lang="en-US" sz="1200" b="1" i="0" u="none" strike="noStrike" dirty="0">
                          <a:solidFill>
                            <a:srgbClr val="000000"/>
                          </a:solidFill>
                          <a:effectLst/>
                          <a:latin typeface="Calibri" panose="020F0502020204030204" pitchFamily="34" charset="0"/>
                        </a:rPr>
                        <a:t>Available funding:</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dirty="0"/>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200" b="1" i="0" u="none" strike="noStrike" dirty="0">
                          <a:solidFill>
                            <a:srgbClr val="000000"/>
                          </a:solidFill>
                          <a:effectLst/>
                          <a:latin typeface="Calibri" panose="020F0502020204030204" pitchFamily="34" charset="0"/>
                        </a:rPr>
                        <a:t>$99,500.00</a:t>
                      </a:r>
                    </a:p>
                  </a:txBody>
                  <a:tcPr marL="5566" marR="5566" marT="556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944901221"/>
                  </a:ext>
                </a:extLst>
              </a:tr>
              <a:tr h="133580">
                <a:tc>
                  <a:txBody>
                    <a:bodyPr/>
                    <a:lstStyle/>
                    <a:p>
                      <a:pPr algn="l" fontAlgn="b"/>
                      <a:r>
                        <a:rPr lang="en-US" sz="1200" b="1" i="0" u="none" strike="noStrike">
                          <a:solidFill>
                            <a:srgbClr val="000000"/>
                          </a:solidFill>
                          <a:effectLst/>
                          <a:latin typeface="Calibri" panose="020F0502020204030204" pitchFamily="34" charset="0"/>
                        </a:rPr>
                        <a:t>Applicant</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1" i="0" u="none" strike="noStrike" dirty="0">
                          <a:solidFill>
                            <a:srgbClr val="000000"/>
                          </a:solidFill>
                          <a:effectLst/>
                          <a:latin typeface="Calibri" panose="020F0502020204030204" pitchFamily="34" charset="0"/>
                        </a:rPr>
                        <a:t>Program</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1" i="0" u="none" strike="noStrike">
                          <a:solidFill>
                            <a:srgbClr val="000000"/>
                          </a:solidFill>
                          <a:effectLst/>
                          <a:latin typeface="Calibri" panose="020F0502020204030204" pitchFamily="34" charset="0"/>
                        </a:rPr>
                        <a:t>Requested Amount</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1398810"/>
                  </a:ext>
                </a:extLst>
              </a:tr>
              <a:tr h="139145">
                <a:tc>
                  <a:txBody>
                    <a:bodyPr/>
                    <a:lstStyle/>
                    <a:p>
                      <a:pPr algn="l" fontAlgn="b"/>
                      <a:r>
                        <a:rPr lang="en-US" sz="1200" b="0" i="0" u="none" strike="noStrike">
                          <a:solidFill>
                            <a:srgbClr val="000000"/>
                          </a:solidFill>
                          <a:effectLst/>
                          <a:latin typeface="Calibri" panose="020F0502020204030204" pitchFamily="34" charset="0"/>
                        </a:rPr>
                        <a:t>Save First Financial</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200" b="0" i="0" u="none" strike="noStrike">
                          <a:solidFill>
                            <a:srgbClr val="000000"/>
                          </a:solidFill>
                          <a:effectLst/>
                          <a:latin typeface="Calibri" panose="020F0502020204030204" pitchFamily="34" charset="0"/>
                        </a:rPr>
                        <a:t>Save First Financial Wellness</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a:solidFill>
                            <a:srgbClr val="000000"/>
                          </a:solidFill>
                          <a:effectLst/>
                          <a:latin typeface="Calibri" panose="020F0502020204030204" pitchFamily="34" charset="0"/>
                        </a:rPr>
                        <a:t>70.67</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200" b="0" i="0" u="none" strike="noStrike">
                          <a:solidFill>
                            <a:srgbClr val="000000"/>
                          </a:solidFill>
                          <a:effectLst/>
                          <a:latin typeface="Calibri" panose="020F0502020204030204" pitchFamily="34" charset="0"/>
                        </a:rPr>
                        <a:t>$99,500.00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200" b="0" i="0" u="none" strike="noStrike">
                          <a:solidFill>
                            <a:srgbClr val="000000"/>
                          </a:solidFill>
                          <a:effectLst/>
                          <a:latin typeface="Calibri" panose="020F0502020204030204" pitchFamily="34" charset="0"/>
                        </a:rPr>
                        <a:t>$99,500.00</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9177936"/>
                  </a:ext>
                </a:extLst>
              </a:tr>
              <a:tr h="133580">
                <a:tc>
                  <a:txBody>
                    <a:bodyPr/>
                    <a:lstStyle/>
                    <a:p>
                      <a:pPr algn="l"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Calibri" panose="020F0502020204030204" pitchFamily="34" charset="0"/>
                        </a:rPr>
                        <a:t>$99,500.00</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70968980"/>
                  </a:ext>
                </a:extLst>
              </a:tr>
            </a:tbl>
          </a:graphicData>
        </a:graphic>
      </p:graphicFrame>
      <p:graphicFrame>
        <p:nvGraphicFramePr>
          <p:cNvPr id="16" name="Table 15">
            <a:extLst>
              <a:ext uri="{FF2B5EF4-FFF2-40B4-BE49-F238E27FC236}">
                <a16:creationId xmlns:a16="http://schemas.microsoft.com/office/drawing/2014/main" id="{62F9C417-D451-EA23-1556-135908B29734}"/>
              </a:ext>
            </a:extLst>
          </p:cNvPr>
          <p:cNvGraphicFramePr>
            <a:graphicFrameLocks noGrp="1"/>
          </p:cNvGraphicFramePr>
          <p:nvPr>
            <p:extLst>
              <p:ext uri="{D42A27DB-BD31-4B8C-83A1-F6EECF244321}">
                <p14:modId xmlns:p14="http://schemas.microsoft.com/office/powerpoint/2010/main" val="3115908720"/>
              </p:ext>
            </p:extLst>
          </p:nvPr>
        </p:nvGraphicFramePr>
        <p:xfrm>
          <a:off x="556328" y="4753308"/>
          <a:ext cx="8031343" cy="967144"/>
        </p:xfrm>
        <a:graphic>
          <a:graphicData uri="http://schemas.openxmlformats.org/drawingml/2006/table">
            <a:tbl>
              <a:tblPr/>
              <a:tblGrid>
                <a:gridCol w="1712708">
                  <a:extLst>
                    <a:ext uri="{9D8B030D-6E8A-4147-A177-3AD203B41FA5}">
                      <a16:colId xmlns:a16="http://schemas.microsoft.com/office/drawing/2014/main" val="3812345027"/>
                    </a:ext>
                  </a:extLst>
                </a:gridCol>
                <a:gridCol w="3638296">
                  <a:extLst>
                    <a:ext uri="{9D8B030D-6E8A-4147-A177-3AD203B41FA5}">
                      <a16:colId xmlns:a16="http://schemas.microsoft.com/office/drawing/2014/main" val="2566187032"/>
                    </a:ext>
                  </a:extLst>
                </a:gridCol>
                <a:gridCol w="880544">
                  <a:extLst>
                    <a:ext uri="{9D8B030D-6E8A-4147-A177-3AD203B41FA5}">
                      <a16:colId xmlns:a16="http://schemas.microsoft.com/office/drawing/2014/main" val="3485519713"/>
                    </a:ext>
                  </a:extLst>
                </a:gridCol>
                <a:gridCol w="1035366">
                  <a:extLst>
                    <a:ext uri="{9D8B030D-6E8A-4147-A177-3AD203B41FA5}">
                      <a16:colId xmlns:a16="http://schemas.microsoft.com/office/drawing/2014/main" val="58498950"/>
                    </a:ext>
                  </a:extLst>
                </a:gridCol>
                <a:gridCol w="764429">
                  <a:extLst>
                    <a:ext uri="{9D8B030D-6E8A-4147-A177-3AD203B41FA5}">
                      <a16:colId xmlns:a16="http://schemas.microsoft.com/office/drawing/2014/main" val="711609300"/>
                    </a:ext>
                  </a:extLst>
                </a:gridCol>
              </a:tblGrid>
              <a:tr h="150277">
                <a:tc>
                  <a:txBody>
                    <a:bodyPr/>
                    <a:lstStyle/>
                    <a:p>
                      <a:pPr algn="l" fontAlgn="b"/>
                      <a:r>
                        <a:rPr lang="en-US" sz="1400" b="1" i="0" u="none" strike="noStrike">
                          <a:solidFill>
                            <a:srgbClr val="000000"/>
                          </a:solidFill>
                          <a:effectLst/>
                          <a:latin typeface="Calibri" panose="020F0502020204030204" pitchFamily="34" charset="0"/>
                        </a:rPr>
                        <a:t>Transportation</a:t>
                      </a:r>
                    </a:p>
                  </a:txBody>
                  <a:tcPr marL="5566" marR="5566" marT="55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2">
                  <a:txBody>
                    <a:bodyPr/>
                    <a:lstStyle/>
                    <a:p>
                      <a:pPr algn="r" fontAlgn="b"/>
                      <a:r>
                        <a:rPr lang="en-US" sz="1200" b="1" i="0" u="none" strike="noStrike" dirty="0">
                          <a:solidFill>
                            <a:srgbClr val="000000"/>
                          </a:solidFill>
                          <a:effectLst/>
                          <a:latin typeface="Calibri" panose="020F0502020204030204" pitchFamily="34" charset="0"/>
                        </a:rPr>
                        <a:t>Available funding:</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dirty="0"/>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200" b="1" i="0" u="none" strike="noStrike">
                          <a:solidFill>
                            <a:srgbClr val="000000"/>
                          </a:solidFill>
                          <a:effectLst/>
                          <a:latin typeface="Calibri" panose="020F0502020204030204" pitchFamily="34" charset="0"/>
                        </a:rPr>
                        <a:t>$71,000.00</a:t>
                      </a:r>
                    </a:p>
                  </a:txBody>
                  <a:tcPr marL="5566" marR="5566" marT="556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384865459"/>
                  </a:ext>
                </a:extLst>
              </a:tr>
              <a:tr h="133580">
                <a:tc>
                  <a:txBody>
                    <a:bodyPr/>
                    <a:lstStyle/>
                    <a:p>
                      <a:pPr algn="l" fontAlgn="b"/>
                      <a:r>
                        <a:rPr lang="en-US" sz="1200" b="1" i="0" u="none" strike="noStrike">
                          <a:solidFill>
                            <a:srgbClr val="000000"/>
                          </a:solidFill>
                          <a:effectLst/>
                          <a:latin typeface="Calibri" panose="020F0502020204030204" pitchFamily="34" charset="0"/>
                        </a:rPr>
                        <a:t>Applicant</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1" i="0" u="none" strike="noStrike">
                          <a:solidFill>
                            <a:srgbClr val="000000"/>
                          </a:solidFill>
                          <a:effectLst/>
                          <a:latin typeface="Calibri" panose="020F0502020204030204" pitchFamily="34" charset="0"/>
                        </a:rPr>
                        <a:t>Program</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1" i="0" u="none" strike="noStrike" dirty="0">
                          <a:solidFill>
                            <a:srgbClr val="000000"/>
                          </a:solidFill>
                          <a:effectLst/>
                          <a:latin typeface="Calibri" panose="020F0502020204030204" pitchFamily="34" charset="0"/>
                        </a:rPr>
                        <a:t>Requested Amount</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23640424"/>
                  </a:ext>
                </a:extLst>
              </a:tr>
              <a:tr h="139145">
                <a:tc>
                  <a:txBody>
                    <a:bodyPr/>
                    <a:lstStyle/>
                    <a:p>
                      <a:pPr algn="l" fontAlgn="b"/>
                      <a:r>
                        <a:rPr lang="en-US" sz="1200" b="0" i="0" u="none" strike="noStrike">
                          <a:solidFill>
                            <a:srgbClr val="000000"/>
                          </a:solidFill>
                          <a:effectLst/>
                          <a:latin typeface="Calibri" panose="020F0502020204030204" pitchFamily="34" charset="0"/>
                        </a:rPr>
                        <a:t>New Life Recovery Services</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200" b="0" i="0" u="none" strike="noStrike">
                          <a:solidFill>
                            <a:srgbClr val="000000"/>
                          </a:solidFill>
                          <a:effectLst/>
                          <a:latin typeface="Calibri" panose="020F0502020204030204" pitchFamily="34" charset="0"/>
                        </a:rPr>
                        <a:t>Support Assistance Transportation (SAT) Program </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200" b="0" i="0" u="none" strike="noStrike">
                          <a:solidFill>
                            <a:srgbClr val="000000"/>
                          </a:solidFill>
                          <a:effectLst/>
                          <a:latin typeface="Calibri" panose="020F0502020204030204" pitchFamily="34" charset="0"/>
                        </a:rPr>
                        <a:t>83.25</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200" b="0" i="0" u="none" strike="noStrike">
                          <a:solidFill>
                            <a:srgbClr val="000000"/>
                          </a:solidFill>
                          <a:effectLst/>
                          <a:latin typeface="Calibri" panose="020F0502020204030204" pitchFamily="34" charset="0"/>
                        </a:rPr>
                        <a:t>$71,000.00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200" b="0" i="0" u="none" strike="noStrike">
                          <a:solidFill>
                            <a:srgbClr val="000000"/>
                          </a:solidFill>
                          <a:effectLst/>
                          <a:latin typeface="Calibri" panose="020F0502020204030204" pitchFamily="34" charset="0"/>
                        </a:rPr>
                        <a:t>$71,000.00</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07170844"/>
                  </a:ext>
                </a:extLst>
              </a:tr>
              <a:tr h="133580">
                <a:tc>
                  <a:txBody>
                    <a:bodyPr/>
                    <a:lstStyle/>
                    <a:p>
                      <a:pPr algn="l"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Calibri" panose="020F0502020204030204" pitchFamily="34" charset="0"/>
                        </a:rPr>
                        <a:t>$71,000.00</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10309313"/>
                  </a:ext>
                </a:extLst>
              </a:tr>
            </a:tbl>
          </a:graphicData>
        </a:graphic>
      </p:graphicFrame>
    </p:spTree>
    <p:extLst>
      <p:ext uri="{BB962C8B-B14F-4D97-AF65-F5344CB8AC3E}">
        <p14:creationId xmlns:p14="http://schemas.microsoft.com/office/powerpoint/2010/main" val="12011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1597F-988D-4C8E-AF99-87C8B0E605D8}"/>
              </a:ext>
            </a:extLst>
          </p:cNvPr>
          <p:cNvSpPr>
            <a:spLocks noGrp="1"/>
          </p:cNvSpPr>
          <p:nvPr>
            <p:ph type="title"/>
          </p:nvPr>
        </p:nvSpPr>
        <p:spPr/>
        <p:txBody>
          <a:bodyPr>
            <a:normAutofit/>
          </a:bodyPr>
          <a:lstStyle/>
          <a:p>
            <a:r>
              <a:rPr lang="en-US" dirty="0"/>
              <a:t>HCRS Funding Recommendations (action)</a:t>
            </a:r>
          </a:p>
        </p:txBody>
      </p:sp>
      <p:sp>
        <p:nvSpPr>
          <p:cNvPr id="4" name="Date Placeholder 3">
            <a:extLst>
              <a:ext uri="{FF2B5EF4-FFF2-40B4-BE49-F238E27FC236}">
                <a16:creationId xmlns:a16="http://schemas.microsoft.com/office/drawing/2014/main" id="{F24967A9-A4BE-46DE-8A6C-0DC40F19F908}"/>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9545605A-8064-4A90-8AFB-5736CEE4215D}"/>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0438BDB6-4917-443A-892D-4D5E82AA8964}"/>
              </a:ext>
            </a:extLst>
          </p:cNvPr>
          <p:cNvSpPr>
            <a:spLocks noGrp="1"/>
          </p:cNvSpPr>
          <p:nvPr>
            <p:ph type="sldNum" sz="quarter" idx="16"/>
          </p:nvPr>
        </p:nvSpPr>
        <p:spPr/>
        <p:txBody>
          <a:bodyPr/>
          <a:lstStyle/>
          <a:p>
            <a:fld id="{BD3A08C5-CC68-3947-88A8-A9E34C1A68A7}" type="slidenum">
              <a:rPr lang="en-US" smtClean="0"/>
              <a:pPr/>
              <a:t>5</a:t>
            </a:fld>
            <a:endParaRPr lang="en-US" dirty="0"/>
          </a:p>
        </p:txBody>
      </p:sp>
      <p:graphicFrame>
        <p:nvGraphicFramePr>
          <p:cNvPr id="2" name="Table 1">
            <a:extLst>
              <a:ext uri="{FF2B5EF4-FFF2-40B4-BE49-F238E27FC236}">
                <a16:creationId xmlns:a16="http://schemas.microsoft.com/office/drawing/2014/main" id="{2D407902-4CD8-9157-F031-54BB1D7FC850}"/>
              </a:ext>
            </a:extLst>
          </p:cNvPr>
          <p:cNvGraphicFramePr>
            <a:graphicFrameLocks noGrp="1"/>
          </p:cNvGraphicFramePr>
          <p:nvPr>
            <p:extLst>
              <p:ext uri="{D42A27DB-BD31-4B8C-83A1-F6EECF244321}">
                <p14:modId xmlns:p14="http://schemas.microsoft.com/office/powerpoint/2010/main" val="2624189062"/>
              </p:ext>
            </p:extLst>
          </p:nvPr>
        </p:nvGraphicFramePr>
        <p:xfrm>
          <a:off x="721892" y="1371379"/>
          <a:ext cx="7699375" cy="1920240"/>
        </p:xfrm>
        <a:graphic>
          <a:graphicData uri="http://schemas.openxmlformats.org/drawingml/2006/table">
            <a:tbl>
              <a:tblPr/>
              <a:tblGrid>
                <a:gridCol w="1440391">
                  <a:extLst>
                    <a:ext uri="{9D8B030D-6E8A-4147-A177-3AD203B41FA5}">
                      <a16:colId xmlns:a16="http://schemas.microsoft.com/office/drawing/2014/main" val="2823348188"/>
                    </a:ext>
                  </a:extLst>
                </a:gridCol>
                <a:gridCol w="2751623">
                  <a:extLst>
                    <a:ext uri="{9D8B030D-6E8A-4147-A177-3AD203B41FA5}">
                      <a16:colId xmlns:a16="http://schemas.microsoft.com/office/drawing/2014/main" val="1877274299"/>
                    </a:ext>
                  </a:extLst>
                </a:gridCol>
                <a:gridCol w="731520">
                  <a:extLst>
                    <a:ext uri="{9D8B030D-6E8A-4147-A177-3AD203B41FA5}">
                      <a16:colId xmlns:a16="http://schemas.microsoft.com/office/drawing/2014/main" val="4183574475"/>
                    </a:ext>
                  </a:extLst>
                </a:gridCol>
                <a:gridCol w="1470991">
                  <a:extLst>
                    <a:ext uri="{9D8B030D-6E8A-4147-A177-3AD203B41FA5}">
                      <a16:colId xmlns:a16="http://schemas.microsoft.com/office/drawing/2014/main" val="2599463355"/>
                    </a:ext>
                  </a:extLst>
                </a:gridCol>
                <a:gridCol w="1304850">
                  <a:extLst>
                    <a:ext uri="{9D8B030D-6E8A-4147-A177-3AD203B41FA5}">
                      <a16:colId xmlns:a16="http://schemas.microsoft.com/office/drawing/2014/main" val="1140143499"/>
                    </a:ext>
                  </a:extLst>
                </a:gridCol>
              </a:tblGrid>
              <a:tr h="150277">
                <a:tc>
                  <a:txBody>
                    <a:bodyPr/>
                    <a:lstStyle/>
                    <a:p>
                      <a:pPr algn="l" fontAlgn="b"/>
                      <a:r>
                        <a:rPr lang="en-US" sz="1400" b="1" i="0" u="none" strike="noStrike">
                          <a:solidFill>
                            <a:srgbClr val="000000"/>
                          </a:solidFill>
                          <a:effectLst/>
                          <a:latin typeface="Calibri" panose="020F0502020204030204" pitchFamily="34" charset="0"/>
                        </a:rPr>
                        <a:t>Rapid Re-housing</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77ED"/>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77ED"/>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77ED"/>
                    </a:solidFill>
                  </a:tcPr>
                </a:tc>
                <a:tc>
                  <a:txBody>
                    <a:bodyPr/>
                    <a:lstStyle/>
                    <a:p>
                      <a:pPr algn="r" fontAlgn="b"/>
                      <a:r>
                        <a:rPr lang="en-US" sz="1200" b="1" i="0" u="none" strike="noStrike">
                          <a:solidFill>
                            <a:srgbClr val="000000"/>
                          </a:solidFill>
                          <a:effectLst/>
                          <a:latin typeface="Calibri" panose="020F0502020204030204" pitchFamily="34" charset="0"/>
                        </a:rPr>
                        <a:t>Available funding:</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77ED"/>
                    </a:solidFill>
                  </a:tcPr>
                </a:tc>
                <a:tc>
                  <a:txBody>
                    <a:bodyPr/>
                    <a:lstStyle/>
                    <a:p>
                      <a:pPr algn="l" fontAlgn="b"/>
                      <a:r>
                        <a:rPr lang="en-US" sz="1200" b="1" i="0" u="none" strike="noStrike">
                          <a:solidFill>
                            <a:srgbClr val="000000"/>
                          </a:solidFill>
                          <a:effectLst/>
                          <a:latin typeface="Calibri" panose="020F0502020204030204" pitchFamily="34" charset="0"/>
                        </a:rPr>
                        <a:t> $           588,415.00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77ED"/>
                    </a:solidFill>
                  </a:tcPr>
                </a:tc>
                <a:extLst>
                  <a:ext uri="{0D108BD9-81ED-4DB2-BD59-A6C34878D82A}">
                    <a16:rowId xmlns:a16="http://schemas.microsoft.com/office/drawing/2014/main" val="431159840"/>
                  </a:ext>
                </a:extLst>
              </a:tr>
              <a:tr h="133580">
                <a:tc>
                  <a:txBody>
                    <a:bodyPr/>
                    <a:lstStyle/>
                    <a:p>
                      <a:pPr algn="l" fontAlgn="b"/>
                      <a:r>
                        <a:rPr lang="en-US" sz="1200" b="1" i="0" u="none" strike="noStrike">
                          <a:solidFill>
                            <a:srgbClr val="000000"/>
                          </a:solidFill>
                          <a:effectLst/>
                          <a:latin typeface="Calibri" panose="020F0502020204030204" pitchFamily="34" charset="0"/>
                        </a:rPr>
                        <a:t>Applicant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9CF2"/>
                    </a:solidFill>
                  </a:tcPr>
                </a:tc>
                <a:tc>
                  <a:txBody>
                    <a:bodyPr/>
                    <a:lstStyle/>
                    <a:p>
                      <a:pPr algn="l" fontAlgn="b"/>
                      <a:r>
                        <a:rPr lang="en-US" sz="1200" b="1" i="0" u="none" strike="noStrike">
                          <a:solidFill>
                            <a:srgbClr val="000000"/>
                          </a:solidFill>
                          <a:effectLst/>
                          <a:latin typeface="Calibri" panose="020F0502020204030204" pitchFamily="34" charset="0"/>
                        </a:rPr>
                        <a:t>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9CF2"/>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9CF2"/>
                    </a:solidFill>
                  </a:tcPr>
                </a:tc>
                <a:tc>
                  <a:txBody>
                    <a:bodyPr/>
                    <a:lstStyle/>
                    <a:p>
                      <a:pPr algn="l" fontAlgn="b"/>
                      <a:r>
                        <a:rPr lang="en-US" sz="1200" b="1" i="0" u="none" strike="noStrike">
                          <a:solidFill>
                            <a:srgbClr val="000000"/>
                          </a:solidFill>
                          <a:effectLst/>
                          <a:latin typeface="Calibri" panose="020F0502020204030204" pitchFamily="34" charset="0"/>
                        </a:rPr>
                        <a:t>Requested Amount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9CF2"/>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9CF2"/>
                    </a:solidFill>
                  </a:tcPr>
                </a:tc>
                <a:extLst>
                  <a:ext uri="{0D108BD9-81ED-4DB2-BD59-A6C34878D82A}">
                    <a16:rowId xmlns:a16="http://schemas.microsoft.com/office/drawing/2014/main" val="2360473227"/>
                  </a:ext>
                </a:extLst>
              </a:tr>
              <a:tr h="133580">
                <a:tc>
                  <a:txBody>
                    <a:bodyPr/>
                    <a:lstStyle/>
                    <a:p>
                      <a:pPr algn="l" fontAlgn="b"/>
                      <a:r>
                        <a:rPr lang="en-US" sz="1200" b="0" i="0" u="none" strike="noStrike">
                          <a:solidFill>
                            <a:srgbClr val="000000"/>
                          </a:solidFill>
                          <a:effectLst/>
                          <a:latin typeface="Calibri" panose="020F0502020204030204" pitchFamily="34" charset="0"/>
                        </a:rPr>
                        <a:t>Impact Northwest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Impact Northwest's Rapid Re-Housing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r" fontAlgn="b"/>
                      <a:r>
                        <a:rPr lang="en-US" sz="1200" b="0" i="0" u="none" strike="noStrike">
                          <a:solidFill>
                            <a:srgbClr val="000000"/>
                          </a:solidFill>
                          <a:effectLst/>
                          <a:latin typeface="Calibri" panose="020F0502020204030204" pitchFamily="34" charset="0"/>
                        </a:rPr>
                        <a:t>93.75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dirty="0">
                          <a:solidFill>
                            <a:srgbClr val="000000"/>
                          </a:solidFill>
                          <a:effectLst/>
                          <a:latin typeface="Calibri" panose="020F0502020204030204" pitchFamily="34" charset="0"/>
                        </a:rPr>
                        <a:t> $                  488,415.00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488,415.00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extLst>
                  <a:ext uri="{0D108BD9-81ED-4DB2-BD59-A6C34878D82A}">
                    <a16:rowId xmlns:a16="http://schemas.microsoft.com/office/drawing/2014/main" val="3405841191"/>
                  </a:ext>
                </a:extLst>
              </a:tr>
              <a:tr h="133580">
                <a:tc>
                  <a:txBody>
                    <a:bodyPr/>
                    <a:lstStyle/>
                    <a:p>
                      <a:pPr algn="l" fontAlgn="b"/>
                      <a:r>
                        <a:rPr lang="en-US" sz="1200" b="0" i="0" u="none" strike="noStrike">
                          <a:solidFill>
                            <a:srgbClr val="000000"/>
                          </a:solidFill>
                          <a:effectLst/>
                          <a:latin typeface="Calibri" panose="020F0502020204030204" pitchFamily="34" charset="0"/>
                        </a:rPr>
                        <a:t>Janus Youth Programs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Nest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r" fontAlgn="b"/>
                      <a:r>
                        <a:rPr lang="en-US" sz="1200" b="0" i="0" u="none" strike="noStrike">
                          <a:solidFill>
                            <a:srgbClr val="000000"/>
                          </a:solidFill>
                          <a:effectLst/>
                          <a:latin typeface="Calibri" panose="020F0502020204030204" pitchFamily="34" charset="0"/>
                        </a:rPr>
                        <a:t>88.5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207,858.00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100,000.00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extLst>
                  <a:ext uri="{0D108BD9-81ED-4DB2-BD59-A6C34878D82A}">
                    <a16:rowId xmlns:a16="http://schemas.microsoft.com/office/drawing/2014/main" val="1542737308"/>
                  </a:ext>
                </a:extLst>
              </a:tr>
              <a:tr h="133580">
                <a:tc>
                  <a:txBody>
                    <a:bodyPr/>
                    <a:lstStyle/>
                    <a:p>
                      <a:pPr algn="l" fontAlgn="b"/>
                      <a:r>
                        <a:rPr lang="en-US" sz="1200" b="0" i="0" u="none" strike="noStrike">
                          <a:solidFill>
                            <a:srgbClr val="000000"/>
                          </a:solidFill>
                          <a:effectLst/>
                          <a:latin typeface="Calibri" panose="020F0502020204030204" pitchFamily="34" charset="0"/>
                        </a:rPr>
                        <a:t>YWCA Clark County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Rapid Re-Housing for Survivors of Domestic Violence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r" fontAlgn="b"/>
                      <a:r>
                        <a:rPr lang="en-US" sz="1200" b="0" i="0" u="none" strike="noStrike">
                          <a:solidFill>
                            <a:srgbClr val="000000"/>
                          </a:solidFill>
                          <a:effectLst/>
                          <a:latin typeface="Calibri" panose="020F0502020204030204" pitchFamily="34" charset="0"/>
                        </a:rPr>
                        <a:t>87.75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200,000.00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extLst>
                  <a:ext uri="{0D108BD9-81ED-4DB2-BD59-A6C34878D82A}">
                    <a16:rowId xmlns:a16="http://schemas.microsoft.com/office/drawing/2014/main" val="955195924"/>
                  </a:ext>
                </a:extLst>
              </a:tr>
              <a:tr h="133580">
                <a:tc>
                  <a:txBody>
                    <a:bodyPr/>
                    <a:lstStyle/>
                    <a:p>
                      <a:pPr algn="l" fontAlgn="b"/>
                      <a:r>
                        <a:rPr lang="en-US" sz="1200" b="0" i="0" u="none" strike="noStrike">
                          <a:solidFill>
                            <a:srgbClr val="000000"/>
                          </a:solidFill>
                          <a:effectLst/>
                          <a:latin typeface="Calibri" panose="020F0502020204030204" pitchFamily="34" charset="0"/>
                        </a:rPr>
                        <a:t>Share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Share's Rapid Re-housing 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r" fontAlgn="b"/>
                      <a:r>
                        <a:rPr lang="en-US" sz="1200" b="0" i="0" u="none" strike="noStrike">
                          <a:solidFill>
                            <a:srgbClr val="000000"/>
                          </a:solidFill>
                          <a:effectLst/>
                          <a:latin typeface="Calibri" panose="020F0502020204030204" pitchFamily="34" charset="0"/>
                        </a:rPr>
                        <a:t>87.5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400,000.00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6FA"/>
                    </a:solidFill>
                  </a:tcPr>
                </a:tc>
                <a:extLst>
                  <a:ext uri="{0D108BD9-81ED-4DB2-BD59-A6C34878D82A}">
                    <a16:rowId xmlns:a16="http://schemas.microsoft.com/office/drawing/2014/main" val="1375940539"/>
                  </a:ext>
                </a:extLst>
              </a:tr>
              <a:tr h="139145">
                <a:tc>
                  <a:txBody>
                    <a:bodyPr/>
                    <a:lstStyle/>
                    <a:p>
                      <a:pPr algn="l" fontAlgn="b"/>
                      <a:r>
                        <a:rPr lang="en-US" sz="1200" b="0" i="0" u="none" strike="noStrike">
                          <a:solidFill>
                            <a:srgbClr val="000000"/>
                          </a:solidFill>
                          <a:effectLst/>
                          <a:latin typeface="Calibri" panose="020F0502020204030204" pitchFamily="34" charset="0"/>
                        </a:rPr>
                        <a:t>Lifeline Connections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Lifeline Connections' Rapid Re-housing 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6FA"/>
                    </a:solidFill>
                  </a:tcPr>
                </a:tc>
                <a:tc>
                  <a:txBody>
                    <a:bodyPr/>
                    <a:lstStyle/>
                    <a:p>
                      <a:pPr algn="r" fontAlgn="b"/>
                      <a:r>
                        <a:rPr lang="en-US" sz="1200" b="0" i="0" u="none" strike="noStrike">
                          <a:solidFill>
                            <a:srgbClr val="000000"/>
                          </a:solidFill>
                          <a:effectLst/>
                          <a:latin typeface="Calibri" panose="020F0502020204030204" pitchFamily="34" charset="0"/>
                        </a:rPr>
                        <a:t>66.75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150,000.00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6FA"/>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6FA"/>
                    </a:solidFill>
                  </a:tcPr>
                </a:tc>
                <a:extLst>
                  <a:ext uri="{0D108BD9-81ED-4DB2-BD59-A6C34878D82A}">
                    <a16:rowId xmlns:a16="http://schemas.microsoft.com/office/drawing/2014/main" val="3325342226"/>
                  </a:ext>
                </a:extLst>
              </a:tr>
              <a:tr h="133580">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200" b="0" i="0" u="none" strike="noStrike" dirty="0">
                          <a:solidFill>
                            <a:srgbClr val="000000"/>
                          </a:solidFill>
                          <a:effectLst/>
                          <a:latin typeface="Calibri" panose="020F0502020204030204" pitchFamily="34" charset="0"/>
                        </a:rPr>
                        <a:t> $            588,415.00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7883504"/>
                  </a:ext>
                </a:extLst>
              </a:tr>
            </a:tbl>
          </a:graphicData>
        </a:graphic>
      </p:graphicFrame>
      <p:graphicFrame>
        <p:nvGraphicFramePr>
          <p:cNvPr id="8" name="Table 7">
            <a:extLst>
              <a:ext uri="{FF2B5EF4-FFF2-40B4-BE49-F238E27FC236}">
                <a16:creationId xmlns:a16="http://schemas.microsoft.com/office/drawing/2014/main" id="{1E42DC1C-1A66-E548-96E2-1C36A6994D20}"/>
              </a:ext>
            </a:extLst>
          </p:cNvPr>
          <p:cNvGraphicFramePr>
            <a:graphicFrameLocks noGrp="1"/>
          </p:cNvGraphicFramePr>
          <p:nvPr>
            <p:extLst>
              <p:ext uri="{D42A27DB-BD31-4B8C-83A1-F6EECF244321}">
                <p14:modId xmlns:p14="http://schemas.microsoft.com/office/powerpoint/2010/main" val="2367212740"/>
              </p:ext>
            </p:extLst>
          </p:nvPr>
        </p:nvGraphicFramePr>
        <p:xfrm>
          <a:off x="721890" y="3566382"/>
          <a:ext cx="7699375" cy="1363980"/>
        </p:xfrm>
        <a:graphic>
          <a:graphicData uri="http://schemas.openxmlformats.org/drawingml/2006/table">
            <a:tbl>
              <a:tblPr/>
              <a:tblGrid>
                <a:gridCol w="1690860">
                  <a:extLst>
                    <a:ext uri="{9D8B030D-6E8A-4147-A177-3AD203B41FA5}">
                      <a16:colId xmlns:a16="http://schemas.microsoft.com/office/drawing/2014/main" val="707047502"/>
                    </a:ext>
                  </a:extLst>
                </a:gridCol>
                <a:gridCol w="1967023">
                  <a:extLst>
                    <a:ext uri="{9D8B030D-6E8A-4147-A177-3AD203B41FA5}">
                      <a16:colId xmlns:a16="http://schemas.microsoft.com/office/drawing/2014/main" val="973399646"/>
                    </a:ext>
                  </a:extLst>
                </a:gridCol>
                <a:gridCol w="1020726">
                  <a:extLst>
                    <a:ext uri="{9D8B030D-6E8A-4147-A177-3AD203B41FA5}">
                      <a16:colId xmlns:a16="http://schemas.microsoft.com/office/drawing/2014/main" val="204206357"/>
                    </a:ext>
                  </a:extLst>
                </a:gridCol>
                <a:gridCol w="1711841">
                  <a:extLst>
                    <a:ext uri="{9D8B030D-6E8A-4147-A177-3AD203B41FA5}">
                      <a16:colId xmlns:a16="http://schemas.microsoft.com/office/drawing/2014/main" val="1829222929"/>
                    </a:ext>
                  </a:extLst>
                </a:gridCol>
                <a:gridCol w="1308925">
                  <a:extLst>
                    <a:ext uri="{9D8B030D-6E8A-4147-A177-3AD203B41FA5}">
                      <a16:colId xmlns:a16="http://schemas.microsoft.com/office/drawing/2014/main" val="1070009182"/>
                    </a:ext>
                  </a:extLst>
                </a:gridCol>
              </a:tblGrid>
              <a:tr h="150277">
                <a:tc gridSpan="2">
                  <a:txBody>
                    <a:bodyPr/>
                    <a:lstStyle/>
                    <a:p>
                      <a:pPr algn="l" fontAlgn="b"/>
                      <a:r>
                        <a:rPr lang="en-US" sz="1400" b="1" i="0" u="none" strike="noStrike" dirty="0">
                          <a:solidFill>
                            <a:srgbClr val="000000"/>
                          </a:solidFill>
                          <a:effectLst/>
                          <a:latin typeface="Calibri" panose="020F0502020204030204" pitchFamily="34" charset="0"/>
                        </a:rPr>
                        <a:t>Permanent Supportive Housing</a:t>
                      </a:r>
                      <a:r>
                        <a:rPr lang="en-US" sz="1200" b="1"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dirty="0"/>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1200" b="1" i="0" u="none" strike="noStrike">
                          <a:solidFill>
                            <a:srgbClr val="000000"/>
                          </a:solidFill>
                          <a:effectLst/>
                          <a:latin typeface="Calibri" panose="020F0502020204030204" pitchFamily="34" charset="0"/>
                        </a:rPr>
                        <a:t>Available funding:</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1" i="0" u="none" strike="noStrike">
                          <a:solidFill>
                            <a:srgbClr val="000000"/>
                          </a:solidFill>
                          <a:effectLst/>
                          <a:latin typeface="Calibri" panose="020F0502020204030204" pitchFamily="34" charset="0"/>
                        </a:rPr>
                        <a:t> $           931,863.00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564703925"/>
                  </a:ext>
                </a:extLst>
              </a:tr>
              <a:tr h="133580">
                <a:tc>
                  <a:txBody>
                    <a:bodyPr/>
                    <a:lstStyle/>
                    <a:p>
                      <a:pPr algn="l" fontAlgn="b"/>
                      <a:r>
                        <a:rPr lang="en-US" sz="1200" b="1" i="0" u="none" strike="noStrike">
                          <a:solidFill>
                            <a:srgbClr val="000000"/>
                          </a:solidFill>
                          <a:effectLst/>
                          <a:latin typeface="Calibri" panose="020F0502020204030204" pitchFamily="34" charset="0"/>
                        </a:rPr>
                        <a:t>Applicant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1200" b="1" i="0" u="none" strike="noStrike">
                          <a:solidFill>
                            <a:srgbClr val="000000"/>
                          </a:solidFill>
                          <a:effectLst/>
                          <a:latin typeface="Calibri" panose="020F0502020204030204" pitchFamily="34" charset="0"/>
                        </a:rPr>
                        <a:t>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1200" b="1" i="0" u="none" strike="noStrike">
                          <a:solidFill>
                            <a:srgbClr val="000000"/>
                          </a:solidFill>
                          <a:effectLst/>
                          <a:latin typeface="Calibri" panose="020F0502020204030204" pitchFamily="34" charset="0"/>
                        </a:rPr>
                        <a:t>Requested Amount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228085479"/>
                  </a:ext>
                </a:extLst>
              </a:tr>
              <a:tr h="133580">
                <a:tc>
                  <a:txBody>
                    <a:bodyPr/>
                    <a:lstStyle/>
                    <a:p>
                      <a:pPr algn="l" fontAlgn="b"/>
                      <a:r>
                        <a:rPr lang="en-US" sz="1200" b="0" i="0" u="none" strike="noStrike">
                          <a:solidFill>
                            <a:srgbClr val="000000"/>
                          </a:solidFill>
                          <a:effectLst/>
                          <a:latin typeface="Calibri" panose="020F0502020204030204" pitchFamily="34" charset="0"/>
                        </a:rPr>
                        <a:t>Impact Northwest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PSH HUD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92.33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                    20,215.00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              20,215.00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57636048"/>
                  </a:ext>
                </a:extLst>
              </a:tr>
              <a:tr h="133580">
                <a:tc>
                  <a:txBody>
                    <a:bodyPr/>
                    <a:lstStyle/>
                    <a:p>
                      <a:pPr algn="l" fontAlgn="b"/>
                      <a:r>
                        <a:rPr lang="en-US" sz="1200" b="0" i="0" u="none" strike="noStrike">
                          <a:solidFill>
                            <a:srgbClr val="000000"/>
                          </a:solidFill>
                          <a:effectLst/>
                          <a:latin typeface="Calibri" panose="020F0502020204030204" pitchFamily="34" charset="0"/>
                        </a:rPr>
                        <a:t>Impact Northwest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PSH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                  266,648.00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dirty="0">
                          <a:solidFill>
                            <a:srgbClr val="000000"/>
                          </a:solidFill>
                          <a:effectLst/>
                          <a:latin typeface="Calibri" panose="020F0502020204030204" pitchFamily="34" charset="0"/>
                        </a:rPr>
                        <a:t> $            266,648.00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44243632"/>
                  </a:ext>
                </a:extLst>
              </a:tr>
              <a:tr h="133580">
                <a:tc>
                  <a:txBody>
                    <a:bodyPr/>
                    <a:lstStyle/>
                    <a:p>
                      <a:pPr algn="l" fontAlgn="b"/>
                      <a:r>
                        <a:rPr lang="en-US" sz="1200" b="0" i="0" u="none" strike="noStrike">
                          <a:solidFill>
                            <a:srgbClr val="000000"/>
                          </a:solidFill>
                          <a:effectLst/>
                          <a:latin typeface="Calibri" panose="020F0502020204030204" pitchFamily="34" charset="0"/>
                        </a:rPr>
                        <a:t>Share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PSH HUD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89.33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                  195,000.00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dirty="0">
                          <a:solidFill>
                            <a:srgbClr val="000000"/>
                          </a:solidFill>
                          <a:effectLst/>
                          <a:latin typeface="Calibri" panose="020F0502020204030204" pitchFamily="34" charset="0"/>
                        </a:rPr>
                        <a:t> $            195,000.00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34576447"/>
                  </a:ext>
                </a:extLst>
              </a:tr>
              <a:tr h="0">
                <a:tc>
                  <a:txBody>
                    <a:bodyPr/>
                    <a:lstStyle/>
                    <a:p>
                      <a:pPr algn="l" fontAlgn="b"/>
                      <a:r>
                        <a:rPr lang="en-US" sz="1200" b="0" i="0" u="none" strike="noStrike">
                          <a:solidFill>
                            <a:srgbClr val="000000"/>
                          </a:solidFill>
                          <a:effectLst/>
                          <a:latin typeface="Calibri" panose="020F0502020204030204" pitchFamily="34" charset="0"/>
                        </a:rPr>
                        <a:t>Share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PSH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88.67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                  500,000.00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 $            450,000.00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85772045"/>
                  </a:ext>
                </a:extLst>
              </a:tr>
              <a:tr h="133580">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200" b="0" i="0" u="none" strike="noStrike" dirty="0">
                          <a:solidFill>
                            <a:srgbClr val="000000"/>
                          </a:solidFill>
                          <a:effectLst/>
                          <a:latin typeface="Calibri" panose="020F0502020204030204" pitchFamily="34" charset="0"/>
                        </a:rPr>
                        <a:t> $            931,863.00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71287828"/>
                  </a:ext>
                </a:extLst>
              </a:tr>
            </a:tbl>
          </a:graphicData>
        </a:graphic>
      </p:graphicFrame>
      <p:graphicFrame>
        <p:nvGraphicFramePr>
          <p:cNvPr id="9" name="Table 8">
            <a:extLst>
              <a:ext uri="{FF2B5EF4-FFF2-40B4-BE49-F238E27FC236}">
                <a16:creationId xmlns:a16="http://schemas.microsoft.com/office/drawing/2014/main" id="{D106B17E-9B91-5E86-4CD5-AE472A9D2CA5}"/>
              </a:ext>
            </a:extLst>
          </p:cNvPr>
          <p:cNvGraphicFramePr>
            <a:graphicFrameLocks noGrp="1"/>
          </p:cNvGraphicFramePr>
          <p:nvPr>
            <p:extLst>
              <p:ext uri="{D42A27DB-BD31-4B8C-83A1-F6EECF244321}">
                <p14:modId xmlns:p14="http://schemas.microsoft.com/office/powerpoint/2010/main" val="573739487"/>
              </p:ext>
            </p:extLst>
          </p:nvPr>
        </p:nvGraphicFramePr>
        <p:xfrm>
          <a:off x="722731" y="5094489"/>
          <a:ext cx="7699375" cy="784264"/>
        </p:xfrm>
        <a:graphic>
          <a:graphicData uri="http://schemas.openxmlformats.org/drawingml/2006/table">
            <a:tbl>
              <a:tblPr/>
              <a:tblGrid>
                <a:gridCol w="1116827">
                  <a:extLst>
                    <a:ext uri="{9D8B030D-6E8A-4147-A177-3AD203B41FA5}">
                      <a16:colId xmlns:a16="http://schemas.microsoft.com/office/drawing/2014/main" val="1696403923"/>
                    </a:ext>
                  </a:extLst>
                </a:gridCol>
                <a:gridCol w="3184263">
                  <a:extLst>
                    <a:ext uri="{9D8B030D-6E8A-4147-A177-3AD203B41FA5}">
                      <a16:colId xmlns:a16="http://schemas.microsoft.com/office/drawing/2014/main" val="3327281540"/>
                    </a:ext>
                  </a:extLst>
                </a:gridCol>
                <a:gridCol w="925158">
                  <a:extLst>
                    <a:ext uri="{9D8B030D-6E8A-4147-A177-3AD203B41FA5}">
                      <a16:colId xmlns:a16="http://schemas.microsoft.com/office/drawing/2014/main" val="2816750173"/>
                    </a:ext>
                  </a:extLst>
                </a:gridCol>
                <a:gridCol w="1344706">
                  <a:extLst>
                    <a:ext uri="{9D8B030D-6E8A-4147-A177-3AD203B41FA5}">
                      <a16:colId xmlns:a16="http://schemas.microsoft.com/office/drawing/2014/main" val="702013880"/>
                    </a:ext>
                  </a:extLst>
                </a:gridCol>
                <a:gridCol w="1128421">
                  <a:extLst>
                    <a:ext uri="{9D8B030D-6E8A-4147-A177-3AD203B41FA5}">
                      <a16:colId xmlns:a16="http://schemas.microsoft.com/office/drawing/2014/main" val="513397859"/>
                    </a:ext>
                  </a:extLst>
                </a:gridCol>
              </a:tblGrid>
              <a:tr h="150277">
                <a:tc>
                  <a:txBody>
                    <a:bodyPr/>
                    <a:lstStyle/>
                    <a:p>
                      <a:pPr algn="l" fontAlgn="b"/>
                      <a:r>
                        <a:rPr lang="en-US" sz="1400" b="1" i="0" u="none" strike="noStrike">
                          <a:solidFill>
                            <a:srgbClr val="000000"/>
                          </a:solidFill>
                          <a:effectLst/>
                          <a:latin typeface="Calibri" panose="020F0502020204030204" pitchFamily="34" charset="0"/>
                        </a:rPr>
                        <a:t>SOAR</a:t>
                      </a:r>
                    </a:p>
                  </a:txBody>
                  <a:tcPr marL="5566" marR="5566" marT="55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200" b="1" i="0" u="none" strike="noStrike">
                          <a:solidFill>
                            <a:srgbClr val="000000"/>
                          </a:solidFill>
                          <a:effectLst/>
                          <a:latin typeface="Calibri" panose="020F0502020204030204" pitchFamily="34" charset="0"/>
                        </a:rPr>
                        <a:t>Available funding:</a:t>
                      </a:r>
                    </a:p>
                  </a:txBody>
                  <a:tcPr marL="5566" marR="5566" marT="55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200" b="1" i="0" u="none" strike="noStrike">
                          <a:solidFill>
                            <a:srgbClr val="000000"/>
                          </a:solidFill>
                          <a:effectLst/>
                          <a:latin typeface="Calibri" panose="020F0502020204030204" pitchFamily="34" charset="0"/>
                        </a:rPr>
                        <a:t>$52,000</a:t>
                      </a:r>
                    </a:p>
                  </a:txBody>
                  <a:tcPr marL="5566" marR="5566" marT="556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773192517"/>
                  </a:ext>
                </a:extLst>
              </a:tr>
              <a:tr h="51451">
                <a:tc>
                  <a:txBody>
                    <a:bodyPr/>
                    <a:lstStyle/>
                    <a:p>
                      <a:pPr algn="l" fontAlgn="b"/>
                      <a:r>
                        <a:rPr lang="en-US" sz="1200" b="1" i="0" u="none" strike="noStrike">
                          <a:solidFill>
                            <a:srgbClr val="000000"/>
                          </a:solidFill>
                          <a:effectLst/>
                          <a:latin typeface="Calibri" panose="020F0502020204030204" pitchFamily="34" charset="0"/>
                        </a:rPr>
                        <a:t>Applicant</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1" i="0" u="none" strike="noStrike" dirty="0">
                          <a:solidFill>
                            <a:srgbClr val="000000"/>
                          </a:solidFill>
                          <a:effectLst/>
                          <a:latin typeface="Calibri" panose="020F0502020204030204" pitchFamily="34" charset="0"/>
                        </a:rPr>
                        <a:t>Program</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1" i="0" u="none" strike="noStrike">
                          <a:solidFill>
                            <a:srgbClr val="000000"/>
                          </a:solidFill>
                          <a:effectLst/>
                          <a:latin typeface="Calibri" panose="020F0502020204030204" pitchFamily="34" charset="0"/>
                        </a:rPr>
                        <a:t>Requested Amount</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9483214"/>
                  </a:ext>
                </a:extLst>
              </a:tr>
              <a:tr h="150277">
                <a:tc>
                  <a:txBody>
                    <a:bodyPr/>
                    <a:lstStyle/>
                    <a:p>
                      <a:pPr algn="l" fontAlgn="b"/>
                      <a:r>
                        <a:rPr lang="en-US" sz="1200" b="0" i="0" u="none" strike="noStrike">
                          <a:solidFill>
                            <a:srgbClr val="000000"/>
                          </a:solidFill>
                          <a:effectLst/>
                          <a:latin typeface="Calibri" panose="020F0502020204030204" pitchFamily="34" charset="0"/>
                        </a:rPr>
                        <a:t>Sea Mar- CNSW</a:t>
                      </a:r>
                    </a:p>
                  </a:txBody>
                  <a:tcPr marL="5566" marR="5566" marT="55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0" i="0" u="none" strike="noStrike">
                          <a:solidFill>
                            <a:srgbClr val="000000"/>
                          </a:solidFill>
                          <a:effectLst/>
                          <a:latin typeface="Calibri" panose="020F0502020204030204" pitchFamily="34" charset="0"/>
                        </a:rPr>
                        <a:t>SOAR (SSI/SSDI Outreach, Access, and Recovery)</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72.8</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0" i="0" u="none" strike="noStrike">
                          <a:solidFill>
                            <a:srgbClr val="000000"/>
                          </a:solidFill>
                          <a:effectLst/>
                          <a:latin typeface="Calibri" panose="020F0502020204030204" pitchFamily="34" charset="0"/>
                        </a:rPr>
                        <a:t>$52,000</a:t>
                      </a:r>
                    </a:p>
                  </a:txBody>
                  <a:tcPr marL="5566" marR="5566" marT="5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0" i="0" u="none" strike="noStrike">
                          <a:solidFill>
                            <a:srgbClr val="000000"/>
                          </a:solidFill>
                          <a:effectLst/>
                          <a:latin typeface="Calibri" panose="020F0502020204030204" pitchFamily="34" charset="0"/>
                        </a:rPr>
                        <a:t> $        52,000.00 </a:t>
                      </a:r>
                    </a:p>
                  </a:txBody>
                  <a:tcPr marL="5566" marR="5566" marT="55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79565116"/>
                  </a:ext>
                </a:extLst>
              </a:tr>
              <a:tr h="150277">
                <a:tc>
                  <a:txBody>
                    <a:bodyPr/>
                    <a:lstStyle/>
                    <a:p>
                      <a:pPr algn="l"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200" b="0" i="0" u="none" strike="noStrike" dirty="0">
                          <a:solidFill>
                            <a:srgbClr val="000000"/>
                          </a:solidFill>
                          <a:effectLst/>
                          <a:latin typeface="Calibri" panose="020F0502020204030204" pitchFamily="34" charset="0"/>
                        </a:rPr>
                        <a:t> $        52,000.00 </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24033371"/>
                  </a:ext>
                </a:extLst>
              </a:tr>
            </a:tbl>
          </a:graphicData>
        </a:graphic>
      </p:graphicFrame>
    </p:spTree>
    <p:extLst>
      <p:ext uri="{BB962C8B-B14F-4D97-AF65-F5344CB8AC3E}">
        <p14:creationId xmlns:p14="http://schemas.microsoft.com/office/powerpoint/2010/main" val="428478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1597F-988D-4C8E-AF99-87C8B0E605D8}"/>
              </a:ext>
            </a:extLst>
          </p:cNvPr>
          <p:cNvSpPr>
            <a:spLocks noGrp="1"/>
          </p:cNvSpPr>
          <p:nvPr>
            <p:ph type="title"/>
          </p:nvPr>
        </p:nvSpPr>
        <p:spPr/>
        <p:txBody>
          <a:bodyPr>
            <a:normAutofit/>
          </a:bodyPr>
          <a:lstStyle/>
          <a:p>
            <a:r>
              <a:rPr lang="en-US" dirty="0"/>
              <a:t>HCRS Funding Recommendations (action)</a:t>
            </a:r>
          </a:p>
        </p:txBody>
      </p:sp>
      <p:sp>
        <p:nvSpPr>
          <p:cNvPr id="4" name="Date Placeholder 3">
            <a:extLst>
              <a:ext uri="{FF2B5EF4-FFF2-40B4-BE49-F238E27FC236}">
                <a16:creationId xmlns:a16="http://schemas.microsoft.com/office/drawing/2014/main" id="{F24967A9-A4BE-46DE-8A6C-0DC40F19F908}"/>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9545605A-8064-4A90-8AFB-5736CEE4215D}"/>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0438BDB6-4917-443A-892D-4D5E82AA8964}"/>
              </a:ext>
            </a:extLst>
          </p:cNvPr>
          <p:cNvSpPr>
            <a:spLocks noGrp="1"/>
          </p:cNvSpPr>
          <p:nvPr>
            <p:ph type="sldNum" sz="quarter" idx="16"/>
          </p:nvPr>
        </p:nvSpPr>
        <p:spPr/>
        <p:txBody>
          <a:bodyPr/>
          <a:lstStyle/>
          <a:p>
            <a:fld id="{BD3A08C5-CC68-3947-88A8-A9E34C1A68A7}" type="slidenum">
              <a:rPr lang="en-US" smtClean="0"/>
              <a:pPr/>
              <a:t>6</a:t>
            </a:fld>
            <a:endParaRPr lang="en-US" dirty="0"/>
          </a:p>
        </p:txBody>
      </p:sp>
      <p:graphicFrame>
        <p:nvGraphicFramePr>
          <p:cNvPr id="7" name="Table 6">
            <a:extLst>
              <a:ext uri="{FF2B5EF4-FFF2-40B4-BE49-F238E27FC236}">
                <a16:creationId xmlns:a16="http://schemas.microsoft.com/office/drawing/2014/main" id="{E2A404FE-81A6-88D1-61C5-1DB1E4E22806}"/>
              </a:ext>
            </a:extLst>
          </p:cNvPr>
          <p:cNvGraphicFramePr>
            <a:graphicFrameLocks noGrp="1"/>
          </p:cNvGraphicFramePr>
          <p:nvPr>
            <p:extLst>
              <p:ext uri="{D42A27DB-BD31-4B8C-83A1-F6EECF244321}">
                <p14:modId xmlns:p14="http://schemas.microsoft.com/office/powerpoint/2010/main" val="608239751"/>
              </p:ext>
            </p:extLst>
          </p:nvPr>
        </p:nvGraphicFramePr>
        <p:xfrm>
          <a:off x="721896" y="1539092"/>
          <a:ext cx="7699375" cy="1386840"/>
        </p:xfrm>
        <a:graphic>
          <a:graphicData uri="http://schemas.openxmlformats.org/drawingml/2006/table">
            <a:tbl>
              <a:tblPr/>
              <a:tblGrid>
                <a:gridCol w="1317084">
                  <a:extLst>
                    <a:ext uri="{9D8B030D-6E8A-4147-A177-3AD203B41FA5}">
                      <a16:colId xmlns:a16="http://schemas.microsoft.com/office/drawing/2014/main" val="1050861159"/>
                    </a:ext>
                  </a:extLst>
                </a:gridCol>
                <a:gridCol w="2301073">
                  <a:extLst>
                    <a:ext uri="{9D8B030D-6E8A-4147-A177-3AD203B41FA5}">
                      <a16:colId xmlns:a16="http://schemas.microsoft.com/office/drawing/2014/main" val="4033884835"/>
                    </a:ext>
                  </a:extLst>
                </a:gridCol>
                <a:gridCol w="1082552">
                  <a:extLst>
                    <a:ext uri="{9D8B030D-6E8A-4147-A177-3AD203B41FA5}">
                      <a16:colId xmlns:a16="http://schemas.microsoft.com/office/drawing/2014/main" val="1386987680"/>
                    </a:ext>
                  </a:extLst>
                </a:gridCol>
                <a:gridCol w="1637414">
                  <a:extLst>
                    <a:ext uri="{9D8B030D-6E8A-4147-A177-3AD203B41FA5}">
                      <a16:colId xmlns:a16="http://schemas.microsoft.com/office/drawing/2014/main" val="2424405301"/>
                    </a:ext>
                  </a:extLst>
                </a:gridCol>
                <a:gridCol w="1361252">
                  <a:extLst>
                    <a:ext uri="{9D8B030D-6E8A-4147-A177-3AD203B41FA5}">
                      <a16:colId xmlns:a16="http://schemas.microsoft.com/office/drawing/2014/main" val="1532768268"/>
                    </a:ext>
                  </a:extLst>
                </a:gridCol>
              </a:tblGrid>
              <a:tr h="150277">
                <a:tc>
                  <a:txBody>
                    <a:bodyPr/>
                    <a:lstStyle/>
                    <a:p>
                      <a:pPr algn="l" fontAlgn="b"/>
                      <a:r>
                        <a:rPr lang="en-US" sz="1400" b="1" i="0" u="none" strike="noStrike" dirty="0">
                          <a:solidFill>
                            <a:srgbClr val="000000"/>
                          </a:solidFill>
                          <a:effectLst/>
                          <a:latin typeface="Calibri" panose="020F0502020204030204" pitchFamily="34" charset="0"/>
                        </a:rPr>
                        <a:t>Temporary Housing Supports</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r" fontAlgn="b"/>
                      <a:r>
                        <a:rPr lang="en-US" sz="1200" b="1" i="0" u="none" strike="noStrike">
                          <a:solidFill>
                            <a:srgbClr val="000000"/>
                          </a:solidFill>
                          <a:effectLst/>
                          <a:latin typeface="Calibri" panose="020F0502020204030204" pitchFamily="34" charset="0"/>
                        </a:rPr>
                        <a:t>Available funding:</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fontAlgn="b"/>
                      <a:r>
                        <a:rPr lang="en-US" sz="1200" b="1" i="0" u="none" strike="noStrike">
                          <a:solidFill>
                            <a:srgbClr val="000000"/>
                          </a:solidFill>
                          <a:effectLst/>
                          <a:latin typeface="Calibri" panose="020F0502020204030204" pitchFamily="34" charset="0"/>
                        </a:rPr>
                        <a:t> $           571,764.00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903694979"/>
                  </a:ext>
                </a:extLst>
              </a:tr>
              <a:tr h="133580">
                <a:tc>
                  <a:txBody>
                    <a:bodyPr/>
                    <a:lstStyle/>
                    <a:p>
                      <a:pPr algn="l" fontAlgn="b"/>
                      <a:r>
                        <a:rPr lang="en-US" sz="1200" b="1" i="0" u="none" strike="noStrike">
                          <a:solidFill>
                            <a:srgbClr val="000000"/>
                          </a:solidFill>
                          <a:effectLst/>
                          <a:latin typeface="Calibri" panose="020F0502020204030204" pitchFamily="34" charset="0"/>
                        </a:rPr>
                        <a:t>Applicant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FDD"/>
                    </a:solidFill>
                  </a:tcPr>
                </a:tc>
                <a:tc>
                  <a:txBody>
                    <a:bodyPr/>
                    <a:lstStyle/>
                    <a:p>
                      <a:pPr algn="l" fontAlgn="b"/>
                      <a:r>
                        <a:rPr lang="en-US" sz="1200" b="1" i="0" u="none" strike="noStrike">
                          <a:solidFill>
                            <a:srgbClr val="000000"/>
                          </a:solidFill>
                          <a:effectLst/>
                          <a:latin typeface="Calibri" panose="020F0502020204030204" pitchFamily="34" charset="0"/>
                        </a:rPr>
                        <a:t>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FDD"/>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FDD"/>
                    </a:solidFill>
                  </a:tcPr>
                </a:tc>
                <a:tc>
                  <a:txBody>
                    <a:bodyPr/>
                    <a:lstStyle/>
                    <a:p>
                      <a:pPr algn="l" fontAlgn="b"/>
                      <a:r>
                        <a:rPr lang="en-US" sz="1200" b="1" i="0" u="none" strike="noStrike">
                          <a:solidFill>
                            <a:srgbClr val="000000"/>
                          </a:solidFill>
                          <a:effectLst/>
                          <a:latin typeface="Calibri" panose="020F0502020204030204" pitchFamily="34" charset="0"/>
                        </a:rPr>
                        <a:t>Requested Amount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FDD"/>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FDD"/>
                    </a:solidFill>
                  </a:tcPr>
                </a:tc>
                <a:extLst>
                  <a:ext uri="{0D108BD9-81ED-4DB2-BD59-A6C34878D82A}">
                    <a16:rowId xmlns:a16="http://schemas.microsoft.com/office/drawing/2014/main" val="3952277121"/>
                  </a:ext>
                </a:extLst>
              </a:tr>
              <a:tr h="133580">
                <a:tc>
                  <a:txBody>
                    <a:bodyPr/>
                    <a:lstStyle/>
                    <a:p>
                      <a:pPr algn="l" fontAlgn="b"/>
                      <a:r>
                        <a:rPr lang="en-US" sz="1200" b="0" i="0" u="none" strike="noStrike">
                          <a:solidFill>
                            <a:srgbClr val="000000"/>
                          </a:solidFill>
                          <a:effectLst/>
                          <a:latin typeface="Calibri" panose="020F0502020204030204" pitchFamily="34" charset="0"/>
                        </a:rPr>
                        <a:t>YWCA Clark County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Transitional Housing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r" fontAlgn="b"/>
                      <a:r>
                        <a:rPr lang="en-US" sz="1200" b="0" i="0" u="none" strike="noStrike">
                          <a:solidFill>
                            <a:srgbClr val="000000"/>
                          </a:solidFill>
                          <a:effectLst/>
                          <a:latin typeface="Calibri" panose="020F0502020204030204" pitchFamily="34" charset="0"/>
                        </a:rPr>
                        <a:t>89.8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dirty="0">
                          <a:solidFill>
                            <a:srgbClr val="000000"/>
                          </a:solidFill>
                          <a:effectLst/>
                          <a:latin typeface="Calibri" panose="020F0502020204030204" pitchFamily="34" charset="0"/>
                        </a:rPr>
                        <a:t> $                  141,764.00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 $            141,764.00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extLst>
                  <a:ext uri="{0D108BD9-81ED-4DB2-BD59-A6C34878D82A}">
                    <a16:rowId xmlns:a16="http://schemas.microsoft.com/office/drawing/2014/main" val="1961615201"/>
                  </a:ext>
                </a:extLst>
              </a:tr>
              <a:tr h="133580">
                <a:tc>
                  <a:txBody>
                    <a:bodyPr/>
                    <a:lstStyle/>
                    <a:p>
                      <a:pPr algn="l" fontAlgn="b"/>
                      <a:r>
                        <a:rPr lang="en-US" sz="1200" b="0" i="0" u="none" strike="noStrike">
                          <a:solidFill>
                            <a:srgbClr val="000000"/>
                          </a:solidFill>
                          <a:effectLst/>
                          <a:latin typeface="Calibri" panose="020F0502020204030204" pitchFamily="34" charset="0"/>
                        </a:rPr>
                        <a:t>YWCA Clark County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DV Shelter Addition/Enhancement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r" fontAlgn="b"/>
                      <a:r>
                        <a:rPr lang="en-US" sz="1200" b="0" i="0" u="none" strike="noStrike">
                          <a:solidFill>
                            <a:srgbClr val="000000"/>
                          </a:solidFill>
                          <a:effectLst/>
                          <a:latin typeface="Calibri" panose="020F0502020204030204" pitchFamily="34" charset="0"/>
                        </a:rPr>
                        <a:t>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 $                  180,000.00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 $            180,000.00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F3F2"/>
                    </a:solidFill>
                  </a:tcPr>
                </a:tc>
                <a:extLst>
                  <a:ext uri="{0D108BD9-81ED-4DB2-BD59-A6C34878D82A}">
                    <a16:rowId xmlns:a16="http://schemas.microsoft.com/office/drawing/2014/main" val="3809998389"/>
                  </a:ext>
                </a:extLst>
              </a:tr>
              <a:tr h="139145">
                <a:tc>
                  <a:txBody>
                    <a:bodyPr/>
                    <a:lstStyle/>
                    <a:p>
                      <a:pPr algn="l" fontAlgn="b"/>
                      <a:r>
                        <a:rPr lang="en-US" sz="1200" b="0" i="0" u="none" strike="noStrike">
                          <a:solidFill>
                            <a:srgbClr val="000000"/>
                          </a:solidFill>
                          <a:effectLst/>
                          <a:latin typeface="Calibri" panose="020F0502020204030204" pitchFamily="34" charset="0"/>
                        </a:rPr>
                        <a:t>Outsiders Inn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St. Pauls Men's Shelter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3F2"/>
                    </a:solidFill>
                  </a:tcPr>
                </a:tc>
                <a:tc>
                  <a:txBody>
                    <a:bodyPr/>
                    <a:lstStyle/>
                    <a:p>
                      <a:pPr algn="r" fontAlgn="b"/>
                      <a:r>
                        <a:rPr lang="en-US" sz="1200" b="0" i="0" u="none" strike="noStrike">
                          <a:solidFill>
                            <a:srgbClr val="000000"/>
                          </a:solidFill>
                          <a:effectLst/>
                          <a:latin typeface="Calibri" panose="020F0502020204030204" pitchFamily="34" charset="0"/>
                        </a:rPr>
                        <a:t>76.4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 $                  321,737.00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3F2"/>
                    </a:solidFill>
                  </a:tcPr>
                </a:tc>
                <a:tc>
                  <a:txBody>
                    <a:bodyPr/>
                    <a:lstStyle/>
                    <a:p>
                      <a:pPr algn="l" fontAlgn="b"/>
                      <a:r>
                        <a:rPr lang="en-US" sz="1200" b="0" i="0" u="none" strike="noStrike">
                          <a:solidFill>
                            <a:srgbClr val="000000"/>
                          </a:solidFill>
                          <a:effectLst/>
                          <a:latin typeface="Calibri" panose="020F0502020204030204" pitchFamily="34" charset="0"/>
                        </a:rPr>
                        <a:t> $            250,000.00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3F2"/>
                    </a:solidFill>
                  </a:tcPr>
                </a:tc>
                <a:extLst>
                  <a:ext uri="{0D108BD9-81ED-4DB2-BD59-A6C34878D82A}">
                    <a16:rowId xmlns:a16="http://schemas.microsoft.com/office/drawing/2014/main" val="2632731513"/>
                  </a:ext>
                </a:extLst>
              </a:tr>
              <a:tr h="133580">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200" b="0" i="0" u="none" strike="noStrike" dirty="0">
                          <a:solidFill>
                            <a:srgbClr val="000000"/>
                          </a:solidFill>
                          <a:effectLst/>
                          <a:latin typeface="Calibri" panose="020F0502020204030204" pitchFamily="34" charset="0"/>
                        </a:rPr>
                        <a:t> $            571,764.00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55020572"/>
                  </a:ext>
                </a:extLst>
              </a:tr>
            </a:tbl>
          </a:graphicData>
        </a:graphic>
      </p:graphicFrame>
      <p:graphicFrame>
        <p:nvGraphicFramePr>
          <p:cNvPr id="8" name="Table 7">
            <a:extLst>
              <a:ext uri="{FF2B5EF4-FFF2-40B4-BE49-F238E27FC236}">
                <a16:creationId xmlns:a16="http://schemas.microsoft.com/office/drawing/2014/main" id="{A9B0409F-3F68-489C-90DA-BCA1F4311FA5}"/>
              </a:ext>
            </a:extLst>
          </p:cNvPr>
          <p:cNvGraphicFramePr>
            <a:graphicFrameLocks noGrp="1"/>
          </p:cNvGraphicFramePr>
          <p:nvPr>
            <p:extLst>
              <p:ext uri="{D42A27DB-BD31-4B8C-83A1-F6EECF244321}">
                <p14:modId xmlns:p14="http://schemas.microsoft.com/office/powerpoint/2010/main" val="4224682778"/>
              </p:ext>
            </p:extLst>
          </p:nvPr>
        </p:nvGraphicFramePr>
        <p:xfrm>
          <a:off x="722731" y="3583602"/>
          <a:ext cx="7699375" cy="2051653"/>
        </p:xfrm>
        <a:graphic>
          <a:graphicData uri="http://schemas.openxmlformats.org/drawingml/2006/table">
            <a:tbl>
              <a:tblPr/>
              <a:tblGrid>
                <a:gridCol w="2663982">
                  <a:extLst>
                    <a:ext uri="{9D8B030D-6E8A-4147-A177-3AD203B41FA5}">
                      <a16:colId xmlns:a16="http://schemas.microsoft.com/office/drawing/2014/main" val="1034229694"/>
                    </a:ext>
                  </a:extLst>
                </a:gridCol>
                <a:gridCol w="1377509">
                  <a:extLst>
                    <a:ext uri="{9D8B030D-6E8A-4147-A177-3AD203B41FA5}">
                      <a16:colId xmlns:a16="http://schemas.microsoft.com/office/drawing/2014/main" val="2052182849"/>
                    </a:ext>
                  </a:extLst>
                </a:gridCol>
                <a:gridCol w="764708">
                  <a:extLst>
                    <a:ext uri="{9D8B030D-6E8A-4147-A177-3AD203B41FA5}">
                      <a16:colId xmlns:a16="http://schemas.microsoft.com/office/drawing/2014/main" val="1326018723"/>
                    </a:ext>
                  </a:extLst>
                </a:gridCol>
                <a:gridCol w="1562986">
                  <a:extLst>
                    <a:ext uri="{9D8B030D-6E8A-4147-A177-3AD203B41FA5}">
                      <a16:colId xmlns:a16="http://schemas.microsoft.com/office/drawing/2014/main" val="2553947494"/>
                    </a:ext>
                  </a:extLst>
                </a:gridCol>
                <a:gridCol w="1330190">
                  <a:extLst>
                    <a:ext uri="{9D8B030D-6E8A-4147-A177-3AD203B41FA5}">
                      <a16:colId xmlns:a16="http://schemas.microsoft.com/office/drawing/2014/main" val="2332613589"/>
                    </a:ext>
                  </a:extLst>
                </a:gridCol>
              </a:tblGrid>
              <a:tr h="261265">
                <a:tc>
                  <a:txBody>
                    <a:bodyPr/>
                    <a:lstStyle/>
                    <a:p>
                      <a:pPr algn="l" fontAlgn="b"/>
                      <a:r>
                        <a:rPr lang="en-US" sz="1400" b="1" i="0" u="none" strike="noStrike" dirty="0">
                          <a:solidFill>
                            <a:srgbClr val="000000"/>
                          </a:solidFill>
                          <a:effectLst/>
                          <a:latin typeface="Calibri" panose="020F0502020204030204" pitchFamily="34" charset="0"/>
                        </a:rPr>
                        <a:t>Homeless Outreach</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700"/>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700"/>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700"/>
                    </a:solidFill>
                  </a:tcPr>
                </a:tc>
                <a:tc>
                  <a:txBody>
                    <a:bodyPr/>
                    <a:lstStyle/>
                    <a:p>
                      <a:pPr algn="r" fontAlgn="b"/>
                      <a:r>
                        <a:rPr lang="en-US" sz="1200" b="1" i="0" u="none" strike="noStrike">
                          <a:solidFill>
                            <a:srgbClr val="000000"/>
                          </a:solidFill>
                          <a:effectLst/>
                          <a:latin typeface="Calibri" panose="020F0502020204030204" pitchFamily="34" charset="0"/>
                        </a:rPr>
                        <a:t>Available funding:</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700"/>
                    </a:solidFill>
                  </a:tcPr>
                </a:tc>
                <a:tc>
                  <a:txBody>
                    <a:bodyPr/>
                    <a:lstStyle/>
                    <a:p>
                      <a:pPr algn="l" fontAlgn="b"/>
                      <a:r>
                        <a:rPr lang="en-US" sz="1200" b="1" i="0" u="none" strike="noStrike">
                          <a:solidFill>
                            <a:srgbClr val="000000"/>
                          </a:solidFill>
                          <a:effectLst/>
                          <a:latin typeface="Calibri" panose="020F0502020204030204" pitchFamily="34" charset="0"/>
                        </a:rPr>
                        <a:t> $           874,105.00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700"/>
                    </a:solidFill>
                  </a:tcPr>
                </a:tc>
                <a:extLst>
                  <a:ext uri="{0D108BD9-81ED-4DB2-BD59-A6C34878D82A}">
                    <a16:rowId xmlns:a16="http://schemas.microsoft.com/office/drawing/2014/main" val="2138821496"/>
                  </a:ext>
                </a:extLst>
              </a:tr>
              <a:tr h="225228">
                <a:tc>
                  <a:txBody>
                    <a:bodyPr/>
                    <a:lstStyle/>
                    <a:p>
                      <a:pPr algn="l" fontAlgn="b"/>
                      <a:r>
                        <a:rPr lang="en-US" sz="1200" b="1" i="0" u="none" strike="noStrike">
                          <a:solidFill>
                            <a:srgbClr val="000000"/>
                          </a:solidFill>
                          <a:effectLst/>
                          <a:latin typeface="Calibri" panose="020F0502020204030204" pitchFamily="34" charset="0"/>
                        </a:rPr>
                        <a:t>Applicant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l" fontAlgn="b"/>
                      <a:r>
                        <a:rPr lang="en-US" sz="1200" b="1" i="0" u="none" strike="noStrike">
                          <a:solidFill>
                            <a:srgbClr val="000000"/>
                          </a:solidFill>
                          <a:effectLst/>
                          <a:latin typeface="Calibri" panose="020F0502020204030204" pitchFamily="34" charset="0"/>
                        </a:rPr>
                        <a:t>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l" fontAlgn="b"/>
                      <a:r>
                        <a:rPr lang="en-US" sz="1200" b="1" i="0" u="none" strike="noStrike">
                          <a:solidFill>
                            <a:srgbClr val="000000"/>
                          </a:solidFill>
                          <a:effectLst/>
                          <a:latin typeface="Calibri" panose="020F0502020204030204" pitchFamily="34" charset="0"/>
                        </a:rPr>
                        <a:t>Requested Amount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719274215"/>
                  </a:ext>
                </a:extLst>
              </a:tr>
              <a:tr h="225228">
                <a:tc>
                  <a:txBody>
                    <a:bodyPr/>
                    <a:lstStyle/>
                    <a:p>
                      <a:pPr algn="l" fontAlgn="b"/>
                      <a:r>
                        <a:rPr lang="en-US" sz="1200" b="0" i="0" u="none" strike="noStrike">
                          <a:solidFill>
                            <a:srgbClr val="000000"/>
                          </a:solidFill>
                          <a:effectLst/>
                          <a:latin typeface="Calibri" panose="020F0502020204030204" pitchFamily="34" charset="0"/>
                        </a:rPr>
                        <a:t>Share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Homeless Outreach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r" fontAlgn="b"/>
                      <a:r>
                        <a:rPr lang="en-US" sz="1200" b="0" i="0" u="none" strike="noStrike">
                          <a:solidFill>
                            <a:srgbClr val="000000"/>
                          </a:solidFill>
                          <a:effectLst/>
                          <a:latin typeface="Calibri" panose="020F0502020204030204" pitchFamily="34" charset="0"/>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824,105.00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824,105.00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extLst>
                  <a:ext uri="{0D108BD9-81ED-4DB2-BD59-A6C34878D82A}">
                    <a16:rowId xmlns:a16="http://schemas.microsoft.com/office/drawing/2014/main" val="1754073187"/>
                  </a:ext>
                </a:extLst>
              </a:tr>
              <a:tr h="225228">
                <a:tc>
                  <a:txBody>
                    <a:bodyPr/>
                    <a:lstStyle/>
                    <a:p>
                      <a:pPr algn="l" fontAlgn="b"/>
                      <a:r>
                        <a:rPr lang="en-US" sz="1200" b="0" i="0" u="none" strike="noStrike">
                          <a:solidFill>
                            <a:srgbClr val="000000"/>
                          </a:solidFill>
                          <a:effectLst/>
                          <a:latin typeface="Calibri" panose="020F0502020204030204" pitchFamily="34" charset="0"/>
                        </a:rPr>
                        <a:t>Janus Youth Program</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Homeless Outreach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r" fontAlgn="b"/>
                      <a:r>
                        <a:rPr lang="en-US" sz="1200" b="0" i="0" u="none" strike="noStrike">
                          <a:solidFill>
                            <a:srgbClr val="000000"/>
                          </a:solidFill>
                          <a:effectLst/>
                          <a:latin typeface="Calibri" panose="020F0502020204030204" pitchFamily="34" charset="0"/>
                        </a:rPr>
                        <a:t>90.67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150,000.00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50,000.00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extLst>
                  <a:ext uri="{0D108BD9-81ED-4DB2-BD59-A6C34878D82A}">
                    <a16:rowId xmlns:a16="http://schemas.microsoft.com/office/drawing/2014/main" val="1715947670"/>
                  </a:ext>
                </a:extLst>
              </a:tr>
              <a:tr h="225228">
                <a:tc>
                  <a:txBody>
                    <a:bodyPr/>
                    <a:lstStyle/>
                    <a:p>
                      <a:pPr algn="l" fontAlgn="b"/>
                      <a:r>
                        <a:rPr lang="en-US" sz="1200" b="0" i="0" u="none" strike="noStrike">
                          <a:solidFill>
                            <a:srgbClr val="000000"/>
                          </a:solidFill>
                          <a:effectLst/>
                          <a:latin typeface="Calibri" panose="020F0502020204030204" pitchFamily="34" charset="0"/>
                        </a:rPr>
                        <a:t>Outsiders Inn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Homeless Outreach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r" fontAlgn="b"/>
                      <a:r>
                        <a:rPr lang="en-US" sz="1200" b="0" i="0" u="none" strike="noStrike">
                          <a:solidFill>
                            <a:srgbClr val="000000"/>
                          </a:solidFill>
                          <a:effectLst/>
                          <a:latin typeface="Calibri" panose="020F0502020204030204" pitchFamily="34" charset="0"/>
                        </a:rPr>
                        <a:t>85.33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282,624.00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extLst>
                  <a:ext uri="{0D108BD9-81ED-4DB2-BD59-A6C34878D82A}">
                    <a16:rowId xmlns:a16="http://schemas.microsoft.com/office/drawing/2014/main" val="3878838895"/>
                  </a:ext>
                </a:extLst>
              </a:tr>
              <a:tr h="225228">
                <a:tc>
                  <a:txBody>
                    <a:bodyPr/>
                    <a:lstStyle/>
                    <a:p>
                      <a:pPr algn="l" fontAlgn="b"/>
                      <a:r>
                        <a:rPr lang="en-US" sz="1200" b="0" i="0" u="none" strike="noStrike">
                          <a:solidFill>
                            <a:srgbClr val="000000"/>
                          </a:solidFill>
                          <a:effectLst/>
                          <a:latin typeface="Calibri" panose="020F0502020204030204" pitchFamily="34" charset="0"/>
                        </a:rPr>
                        <a:t>Council for the Homeless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Homeless Outreach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r" fontAlgn="b"/>
                      <a:r>
                        <a:rPr lang="en-US" sz="1200" b="0" i="0" u="none" strike="noStrike">
                          <a:solidFill>
                            <a:srgbClr val="000000"/>
                          </a:solidFill>
                          <a:effectLst/>
                          <a:latin typeface="Calibri" panose="020F0502020204030204" pitchFamily="34" charset="0"/>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550,000.00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AF"/>
                    </a:solidFill>
                  </a:tcPr>
                </a:tc>
                <a:extLst>
                  <a:ext uri="{0D108BD9-81ED-4DB2-BD59-A6C34878D82A}">
                    <a16:rowId xmlns:a16="http://schemas.microsoft.com/office/drawing/2014/main" val="526788106"/>
                  </a:ext>
                </a:extLst>
              </a:tr>
              <a:tr h="441448">
                <a:tc>
                  <a:txBody>
                    <a:bodyPr/>
                    <a:lstStyle/>
                    <a:p>
                      <a:pPr algn="l" fontAlgn="b"/>
                      <a:r>
                        <a:rPr lang="en-US" sz="1200" b="0" i="0" u="none" strike="noStrike">
                          <a:solidFill>
                            <a:srgbClr val="000000"/>
                          </a:solidFill>
                          <a:effectLst/>
                          <a:latin typeface="Calibri" panose="020F0502020204030204" pitchFamily="34" charset="0"/>
                        </a:rPr>
                        <a:t>Catholic Community Services of Western WA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Homeless Outreach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7AF"/>
                    </a:solidFill>
                  </a:tcPr>
                </a:tc>
                <a:tc>
                  <a:txBody>
                    <a:bodyPr/>
                    <a:lstStyle/>
                    <a:p>
                      <a:pPr algn="r" fontAlgn="b"/>
                      <a:r>
                        <a:rPr lang="en-US" sz="1200" b="0" i="0" u="none" strike="noStrike">
                          <a:solidFill>
                            <a:srgbClr val="000000"/>
                          </a:solidFill>
                          <a:effectLst/>
                          <a:latin typeface="Calibri" panose="020F0502020204030204" pitchFamily="34" charset="0"/>
                        </a:rPr>
                        <a:t>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a:solidFill>
                            <a:srgbClr val="000000"/>
                          </a:solidFill>
                          <a:effectLst/>
                          <a:latin typeface="Calibri" panose="020F0502020204030204" pitchFamily="34" charset="0"/>
                        </a:rPr>
                        <a:t> $                  492,012.00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7AF"/>
                    </a:solidFill>
                  </a:tcPr>
                </a:tc>
                <a:tc>
                  <a:txBody>
                    <a:bodyPr/>
                    <a:lstStyle/>
                    <a:p>
                      <a:pPr algn="l" fontAlgn="b"/>
                      <a:r>
                        <a:rPr lang="en-US" sz="1200" b="0" i="0" u="none" strike="noStrike" dirty="0">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7AF"/>
                    </a:solidFill>
                  </a:tcPr>
                </a:tc>
                <a:extLst>
                  <a:ext uri="{0D108BD9-81ED-4DB2-BD59-A6C34878D82A}">
                    <a16:rowId xmlns:a16="http://schemas.microsoft.com/office/drawing/2014/main" val="2970343175"/>
                  </a:ext>
                </a:extLst>
              </a:tr>
              <a:tr h="222800">
                <a:tc>
                  <a:txBody>
                    <a:bodyPr/>
                    <a:lstStyle/>
                    <a:p>
                      <a:pPr algn="l" fontAlgn="b"/>
                      <a:endParaRPr lang="en-US" sz="1200" b="0" i="0" u="none" strike="noStrike" dirty="0">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200" b="0" i="0" u="none" strike="noStrike" dirty="0">
                          <a:solidFill>
                            <a:srgbClr val="000000"/>
                          </a:solidFill>
                          <a:effectLst/>
                          <a:latin typeface="Calibri" panose="020F0502020204030204" pitchFamily="34" charset="0"/>
                        </a:rPr>
                        <a:t> $      874,105.00 </a:t>
                      </a:r>
                    </a:p>
                  </a:txBody>
                  <a:tcPr marL="5566" marR="5566" marT="55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27470595"/>
                  </a:ext>
                </a:extLst>
              </a:tr>
            </a:tbl>
          </a:graphicData>
        </a:graphic>
      </p:graphicFrame>
    </p:spTree>
    <p:extLst>
      <p:ext uri="{BB962C8B-B14F-4D97-AF65-F5344CB8AC3E}">
        <p14:creationId xmlns:p14="http://schemas.microsoft.com/office/powerpoint/2010/main" val="80634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8656BAB-E50E-403A-50EA-9CBD2D3BB755}"/>
              </a:ext>
            </a:extLst>
          </p:cNvPr>
          <p:cNvGraphicFramePr>
            <a:graphicFrameLocks noGrp="1"/>
          </p:cNvGraphicFramePr>
          <p:nvPr>
            <p:ph sz="quarter" idx="13"/>
            <p:extLst>
              <p:ext uri="{D42A27DB-BD31-4B8C-83A1-F6EECF244321}">
                <p14:modId xmlns:p14="http://schemas.microsoft.com/office/powerpoint/2010/main" val="3469879357"/>
              </p:ext>
            </p:extLst>
          </p:nvPr>
        </p:nvGraphicFramePr>
        <p:xfrm>
          <a:off x="721896" y="1570565"/>
          <a:ext cx="7699375" cy="2566942"/>
        </p:xfrm>
        <a:graphic>
          <a:graphicData uri="http://schemas.openxmlformats.org/drawingml/2006/table">
            <a:tbl>
              <a:tblPr/>
              <a:tblGrid>
                <a:gridCol w="2563564">
                  <a:extLst>
                    <a:ext uri="{9D8B030D-6E8A-4147-A177-3AD203B41FA5}">
                      <a16:colId xmlns:a16="http://schemas.microsoft.com/office/drawing/2014/main" val="2061501461"/>
                    </a:ext>
                  </a:extLst>
                </a:gridCol>
                <a:gridCol w="1297173">
                  <a:extLst>
                    <a:ext uri="{9D8B030D-6E8A-4147-A177-3AD203B41FA5}">
                      <a16:colId xmlns:a16="http://schemas.microsoft.com/office/drawing/2014/main" val="1880680387"/>
                    </a:ext>
                  </a:extLst>
                </a:gridCol>
                <a:gridCol w="797441">
                  <a:extLst>
                    <a:ext uri="{9D8B030D-6E8A-4147-A177-3AD203B41FA5}">
                      <a16:colId xmlns:a16="http://schemas.microsoft.com/office/drawing/2014/main" val="4291780252"/>
                    </a:ext>
                  </a:extLst>
                </a:gridCol>
                <a:gridCol w="1626782">
                  <a:extLst>
                    <a:ext uri="{9D8B030D-6E8A-4147-A177-3AD203B41FA5}">
                      <a16:colId xmlns:a16="http://schemas.microsoft.com/office/drawing/2014/main" val="3405600043"/>
                    </a:ext>
                  </a:extLst>
                </a:gridCol>
                <a:gridCol w="1414415">
                  <a:extLst>
                    <a:ext uri="{9D8B030D-6E8A-4147-A177-3AD203B41FA5}">
                      <a16:colId xmlns:a16="http://schemas.microsoft.com/office/drawing/2014/main" val="3302561988"/>
                    </a:ext>
                  </a:extLst>
                </a:gridCol>
              </a:tblGrid>
              <a:tr h="150277">
                <a:tc>
                  <a:txBody>
                    <a:bodyPr/>
                    <a:lstStyle/>
                    <a:p>
                      <a:pPr algn="l" fontAlgn="b"/>
                      <a:r>
                        <a:rPr lang="en-US" sz="1400" b="1" i="0" u="none" strike="noStrike" dirty="0">
                          <a:solidFill>
                            <a:srgbClr val="000000"/>
                          </a:solidFill>
                          <a:effectLst/>
                          <a:latin typeface="Calibri" panose="020F0502020204030204" pitchFamily="34" charset="0"/>
                        </a:rPr>
                        <a:t>EPRAP</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BF6"/>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BF6"/>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BF6"/>
                    </a:solidFill>
                  </a:tcPr>
                </a:tc>
                <a:tc>
                  <a:txBody>
                    <a:bodyPr/>
                    <a:lstStyle/>
                    <a:p>
                      <a:pPr algn="r" fontAlgn="b"/>
                      <a:r>
                        <a:rPr lang="en-US" sz="1200" b="1" i="0" u="none" strike="noStrike">
                          <a:solidFill>
                            <a:srgbClr val="000000"/>
                          </a:solidFill>
                          <a:effectLst/>
                          <a:latin typeface="Calibri" panose="020F0502020204030204" pitchFamily="34" charset="0"/>
                        </a:rPr>
                        <a:t>Available funding:</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BF6"/>
                    </a:solidFill>
                  </a:tcPr>
                </a:tc>
                <a:tc>
                  <a:txBody>
                    <a:bodyPr/>
                    <a:lstStyle/>
                    <a:p>
                      <a:pPr algn="l" fontAlgn="b"/>
                      <a:r>
                        <a:rPr lang="en-US" sz="1200" b="1" i="0" u="none" strike="noStrike">
                          <a:solidFill>
                            <a:srgbClr val="000000"/>
                          </a:solidFill>
                          <a:effectLst/>
                          <a:latin typeface="Calibri" panose="020F0502020204030204" pitchFamily="34" charset="0"/>
                        </a:rPr>
                        <a:t> $        3,307,000.00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BF6"/>
                    </a:solidFill>
                  </a:tcPr>
                </a:tc>
                <a:extLst>
                  <a:ext uri="{0D108BD9-81ED-4DB2-BD59-A6C34878D82A}">
                    <a16:rowId xmlns:a16="http://schemas.microsoft.com/office/drawing/2014/main" val="1615824465"/>
                  </a:ext>
                </a:extLst>
              </a:tr>
              <a:tr h="133580">
                <a:tc>
                  <a:txBody>
                    <a:bodyPr/>
                    <a:lstStyle/>
                    <a:p>
                      <a:pPr algn="l" fontAlgn="b"/>
                      <a:r>
                        <a:rPr lang="en-US" sz="1200" b="1" i="0" u="none" strike="noStrike">
                          <a:solidFill>
                            <a:srgbClr val="000000"/>
                          </a:solidFill>
                          <a:effectLst/>
                          <a:latin typeface="Calibri" panose="020F0502020204030204" pitchFamily="34" charset="0"/>
                        </a:rPr>
                        <a:t>Applicant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A3FF"/>
                    </a:solidFill>
                  </a:tcPr>
                </a:tc>
                <a:tc>
                  <a:txBody>
                    <a:bodyPr/>
                    <a:lstStyle/>
                    <a:p>
                      <a:pPr algn="l" fontAlgn="b"/>
                      <a:r>
                        <a:rPr lang="en-US" sz="1200" b="1" i="0" u="none" strike="noStrike">
                          <a:solidFill>
                            <a:srgbClr val="000000"/>
                          </a:solidFill>
                          <a:effectLst/>
                          <a:latin typeface="Calibri" panose="020F0502020204030204" pitchFamily="34" charset="0"/>
                        </a:rPr>
                        <a:t>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A3FF"/>
                    </a:solidFill>
                  </a:tcPr>
                </a:tc>
                <a:tc>
                  <a:txBody>
                    <a:bodyPr/>
                    <a:lstStyle/>
                    <a:p>
                      <a:pPr algn="l" fontAlgn="b"/>
                      <a:r>
                        <a:rPr lang="en-US" sz="1200" b="1" i="0" u="none" strike="noStrike">
                          <a:solidFill>
                            <a:srgbClr val="000000"/>
                          </a:solidFill>
                          <a:effectLst/>
                          <a:latin typeface="Calibri" panose="020F0502020204030204" pitchFamily="34" charset="0"/>
                        </a:rPr>
                        <a:t>Total Score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A3FF"/>
                    </a:solidFill>
                  </a:tcPr>
                </a:tc>
                <a:tc>
                  <a:txBody>
                    <a:bodyPr/>
                    <a:lstStyle/>
                    <a:p>
                      <a:pPr algn="l" fontAlgn="b"/>
                      <a:r>
                        <a:rPr lang="en-US" sz="1200" b="1" i="0" u="none" strike="noStrike">
                          <a:solidFill>
                            <a:srgbClr val="000000"/>
                          </a:solidFill>
                          <a:effectLst/>
                          <a:latin typeface="Calibri" panose="020F0502020204030204" pitchFamily="34" charset="0"/>
                        </a:rPr>
                        <a:t>Requested Amount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A3FF"/>
                    </a:solidFill>
                  </a:tcPr>
                </a:tc>
                <a:tc>
                  <a:txBody>
                    <a:bodyPr/>
                    <a:lstStyle/>
                    <a:p>
                      <a:pPr algn="l" fontAlgn="b"/>
                      <a:r>
                        <a:rPr lang="en-US" sz="1200" b="1" i="0" u="none" strike="noStrike">
                          <a:solidFill>
                            <a:srgbClr val="000000"/>
                          </a:solidFill>
                          <a:effectLst/>
                          <a:latin typeface="Calibri" panose="020F0502020204030204" pitchFamily="34" charset="0"/>
                        </a:rPr>
                        <a:t>Award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A3FF"/>
                    </a:solidFill>
                  </a:tcPr>
                </a:tc>
                <a:extLst>
                  <a:ext uri="{0D108BD9-81ED-4DB2-BD59-A6C34878D82A}">
                    <a16:rowId xmlns:a16="http://schemas.microsoft.com/office/drawing/2014/main" val="4150922873"/>
                  </a:ext>
                </a:extLst>
              </a:tr>
              <a:tr h="250462">
                <a:tc>
                  <a:txBody>
                    <a:bodyPr/>
                    <a:lstStyle/>
                    <a:p>
                      <a:pPr algn="l" fontAlgn="b"/>
                      <a:r>
                        <a:rPr lang="en-US" sz="1200" b="0" i="0" u="none" strike="noStrike">
                          <a:solidFill>
                            <a:srgbClr val="000000"/>
                          </a:solidFill>
                          <a:effectLst/>
                          <a:latin typeface="Calibri" panose="020F0502020204030204" pitchFamily="34" charset="0"/>
                        </a:rPr>
                        <a:t>Native American Youth &amp; Family Center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85.5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653,818.00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653,818.00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4012386085"/>
                  </a:ext>
                </a:extLst>
              </a:tr>
              <a:tr h="133580">
                <a:tc>
                  <a:txBody>
                    <a:bodyPr/>
                    <a:lstStyle/>
                    <a:p>
                      <a:pPr algn="l" fontAlgn="b"/>
                      <a:r>
                        <a:rPr lang="en-US" sz="1200" b="0" i="0" u="none" strike="noStrike">
                          <a:solidFill>
                            <a:srgbClr val="000000"/>
                          </a:solidFill>
                          <a:effectLst/>
                          <a:latin typeface="Calibri" panose="020F0502020204030204" pitchFamily="34" charset="0"/>
                        </a:rPr>
                        <a:t>Share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850,000.00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850,000.00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1228406857"/>
                  </a:ext>
                </a:extLst>
              </a:tr>
              <a:tr h="133580">
                <a:tc>
                  <a:txBody>
                    <a:bodyPr/>
                    <a:lstStyle/>
                    <a:p>
                      <a:pPr algn="l" fontAlgn="b"/>
                      <a:r>
                        <a:rPr lang="en-US" sz="1200" b="0" i="0" u="none" strike="noStrike">
                          <a:solidFill>
                            <a:srgbClr val="000000"/>
                          </a:solidFill>
                          <a:effectLst/>
                          <a:latin typeface="Calibri" panose="020F0502020204030204" pitchFamily="34" charset="0"/>
                        </a:rPr>
                        <a:t>Impact NW</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81.5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786,082.00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786,082.00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1032597751"/>
                  </a:ext>
                </a:extLst>
              </a:tr>
              <a:tr h="133580">
                <a:tc>
                  <a:txBody>
                    <a:bodyPr/>
                    <a:lstStyle/>
                    <a:p>
                      <a:pPr algn="l" fontAlgn="b"/>
                      <a:r>
                        <a:rPr lang="en-US" sz="1200" b="0" i="0" u="none" strike="noStrike">
                          <a:solidFill>
                            <a:srgbClr val="000000"/>
                          </a:solidFill>
                          <a:effectLst/>
                          <a:latin typeface="Calibri" panose="020F0502020204030204" pitchFamily="34" charset="0"/>
                        </a:rPr>
                        <a:t>Janus Youth Program</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79.75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732,297.00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732,297.00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881613653"/>
                  </a:ext>
                </a:extLst>
              </a:tr>
              <a:tr h="133580">
                <a:tc>
                  <a:txBody>
                    <a:bodyPr/>
                    <a:lstStyle/>
                    <a:p>
                      <a:pPr algn="l" fontAlgn="b"/>
                      <a:r>
                        <a:rPr lang="en-US" sz="1200" b="0" i="0" u="none" strike="noStrike">
                          <a:solidFill>
                            <a:srgbClr val="000000"/>
                          </a:solidFill>
                          <a:effectLst/>
                          <a:latin typeface="Calibri" panose="020F0502020204030204" pitchFamily="34" charset="0"/>
                        </a:rPr>
                        <a:t>YWCA Clark County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78.5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565,000.00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284,803.00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1594679374"/>
                  </a:ext>
                </a:extLst>
              </a:tr>
              <a:tr h="133580">
                <a:tc>
                  <a:txBody>
                    <a:bodyPr/>
                    <a:lstStyle/>
                    <a:p>
                      <a:pPr algn="l" fontAlgn="b"/>
                      <a:r>
                        <a:rPr lang="en-US" sz="1200" b="0" i="0" u="none" strike="noStrike">
                          <a:solidFill>
                            <a:srgbClr val="000000"/>
                          </a:solidFill>
                          <a:effectLst/>
                          <a:latin typeface="Calibri" panose="020F0502020204030204" pitchFamily="34" charset="0"/>
                        </a:rPr>
                        <a:t>Cascade AIDS Project SW WA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78.25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215,000.00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3629346919"/>
                  </a:ext>
                </a:extLst>
              </a:tr>
              <a:tr h="133580">
                <a:tc>
                  <a:txBody>
                    <a:bodyPr/>
                    <a:lstStyle/>
                    <a:p>
                      <a:pPr algn="l" fontAlgn="b"/>
                      <a:r>
                        <a:rPr lang="en-US" sz="1200" b="0" i="0" u="none" strike="noStrike">
                          <a:solidFill>
                            <a:srgbClr val="000000"/>
                          </a:solidFill>
                          <a:effectLst/>
                          <a:latin typeface="Calibri" panose="020F0502020204030204" pitchFamily="34" charset="0"/>
                        </a:rPr>
                        <a:t>Family Promise of Clark County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70.5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100,000.00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1870514285"/>
                  </a:ext>
                </a:extLst>
              </a:tr>
              <a:tr h="133580">
                <a:tc>
                  <a:txBody>
                    <a:bodyPr/>
                    <a:lstStyle/>
                    <a:p>
                      <a:pPr algn="l" fontAlgn="b"/>
                      <a:r>
                        <a:rPr lang="en-US" sz="1200" b="0" i="0" u="none" strike="noStrike">
                          <a:solidFill>
                            <a:srgbClr val="000000"/>
                          </a:solidFill>
                          <a:effectLst/>
                          <a:latin typeface="Calibri" panose="020F0502020204030204" pitchFamily="34" charset="0"/>
                        </a:rPr>
                        <a:t>Reach CDC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62.25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313,992.40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2216972524"/>
                  </a:ext>
                </a:extLst>
              </a:tr>
              <a:tr h="133580">
                <a:tc>
                  <a:txBody>
                    <a:bodyPr/>
                    <a:lstStyle/>
                    <a:p>
                      <a:pPr algn="l" fontAlgn="b"/>
                      <a:r>
                        <a:rPr lang="en-US" sz="1200" b="0" i="0" u="none" strike="noStrike">
                          <a:solidFill>
                            <a:srgbClr val="000000"/>
                          </a:solidFill>
                          <a:effectLst/>
                          <a:latin typeface="Calibri" panose="020F0502020204030204" pitchFamily="34" charset="0"/>
                        </a:rPr>
                        <a:t>Community Mediation Services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EPRAP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300,000.00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459606756"/>
                  </a:ext>
                </a:extLst>
              </a:tr>
              <a:tr h="139145">
                <a:tc>
                  <a:txBody>
                    <a:bodyPr/>
                    <a:lstStyle/>
                    <a:p>
                      <a:pPr algn="l" fontAlgn="b"/>
                      <a:r>
                        <a:rPr lang="en-US" sz="1200" b="0" i="0" u="none" strike="noStrike">
                          <a:solidFill>
                            <a:srgbClr val="000000"/>
                          </a:solidFill>
                          <a:effectLst/>
                          <a:latin typeface="Calibri" panose="020F0502020204030204" pitchFamily="34" charset="0"/>
                        </a:rPr>
                        <a:t>Council for the Homeless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Targeted Prevention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CFF"/>
                    </a:solidFill>
                  </a:tcPr>
                </a:tc>
                <a:tc>
                  <a:txBody>
                    <a:bodyPr/>
                    <a:lstStyle/>
                    <a:p>
                      <a:pPr algn="r" fontAlgn="b"/>
                      <a:r>
                        <a:rPr lang="en-US" sz="1200" b="0"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315,000.00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CFF"/>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CFF"/>
                    </a:solidFill>
                  </a:tcPr>
                </a:tc>
                <a:extLst>
                  <a:ext uri="{0D108BD9-81ED-4DB2-BD59-A6C34878D82A}">
                    <a16:rowId xmlns:a16="http://schemas.microsoft.com/office/drawing/2014/main" val="4000527526"/>
                  </a:ext>
                </a:extLst>
              </a:tr>
              <a:tr h="133580">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Calibri" panose="020F0502020204030204" pitchFamily="34" charset="0"/>
                        </a:rPr>
                        <a:t>Total Funded:</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200" b="0" i="0" u="none" strike="noStrike" dirty="0">
                          <a:solidFill>
                            <a:srgbClr val="000000"/>
                          </a:solidFill>
                          <a:effectLst/>
                          <a:latin typeface="Calibri" panose="020F0502020204030204" pitchFamily="34" charset="0"/>
                        </a:rPr>
                        <a:t> $        3,307,000.00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81126280"/>
                  </a:ext>
                </a:extLst>
              </a:tr>
            </a:tbl>
          </a:graphicData>
        </a:graphic>
      </p:graphicFrame>
      <p:sp>
        <p:nvSpPr>
          <p:cNvPr id="4" name="Date Placeholder 3">
            <a:extLst>
              <a:ext uri="{FF2B5EF4-FFF2-40B4-BE49-F238E27FC236}">
                <a16:creationId xmlns:a16="http://schemas.microsoft.com/office/drawing/2014/main" id="{70B7AA2A-9F9E-9ABC-DA25-5EF4CC2FE98B}"/>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143AB51B-B134-2380-096E-F06D8FC83613}"/>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650AE0FE-96FE-6454-A66F-6B38A5FAF3D5}"/>
              </a:ext>
            </a:extLst>
          </p:cNvPr>
          <p:cNvSpPr>
            <a:spLocks noGrp="1"/>
          </p:cNvSpPr>
          <p:nvPr>
            <p:ph type="sldNum" sz="quarter" idx="16"/>
          </p:nvPr>
        </p:nvSpPr>
        <p:spPr/>
        <p:txBody>
          <a:bodyPr/>
          <a:lstStyle/>
          <a:p>
            <a:fld id="{BD3A08C5-CC68-3947-88A8-A9E34C1A68A7}" type="slidenum">
              <a:rPr lang="en-US" smtClean="0"/>
              <a:pPr/>
              <a:t>7</a:t>
            </a:fld>
            <a:endParaRPr lang="en-US" dirty="0"/>
          </a:p>
        </p:txBody>
      </p:sp>
      <p:sp>
        <p:nvSpPr>
          <p:cNvPr id="7" name="Title 2">
            <a:extLst>
              <a:ext uri="{FF2B5EF4-FFF2-40B4-BE49-F238E27FC236}">
                <a16:creationId xmlns:a16="http://schemas.microsoft.com/office/drawing/2014/main" id="{FB288E72-8AFB-5FC4-2318-EA6294939DA7}"/>
              </a:ext>
            </a:extLst>
          </p:cNvPr>
          <p:cNvSpPr>
            <a:spLocks noGrp="1"/>
          </p:cNvSpPr>
          <p:nvPr>
            <p:ph type="title"/>
          </p:nvPr>
        </p:nvSpPr>
        <p:spPr>
          <a:xfrm>
            <a:off x="721896" y="365130"/>
            <a:ext cx="7700210" cy="673024"/>
          </a:xfrm>
        </p:spPr>
        <p:txBody>
          <a:bodyPr>
            <a:normAutofit/>
          </a:bodyPr>
          <a:lstStyle/>
          <a:p>
            <a:r>
              <a:rPr lang="en-US" dirty="0"/>
              <a:t>HCRS Funding Recommendations (action)</a:t>
            </a:r>
          </a:p>
        </p:txBody>
      </p:sp>
    </p:spTree>
    <p:extLst>
      <p:ext uri="{BB962C8B-B14F-4D97-AF65-F5344CB8AC3E}">
        <p14:creationId xmlns:p14="http://schemas.microsoft.com/office/powerpoint/2010/main" val="255315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75DBF-8AF0-4A05-8330-4CED0526EA6A}"/>
              </a:ext>
            </a:extLst>
          </p:cNvPr>
          <p:cNvSpPr>
            <a:spLocks noGrp="1"/>
          </p:cNvSpPr>
          <p:nvPr>
            <p:ph sz="quarter" idx="13"/>
          </p:nvPr>
        </p:nvSpPr>
        <p:spPr>
          <a:xfrm>
            <a:off x="721896" y="1120846"/>
            <a:ext cx="7700210" cy="5188514"/>
          </a:xfrm>
        </p:spPr>
        <p:txBody>
          <a:bodyPr>
            <a:normAutofit/>
          </a:bodyPr>
          <a:lstStyle/>
          <a:p>
            <a:r>
              <a:rPr lang="en-US" dirty="0"/>
              <a:t>CAAB recommendations must be approved by County Council</a:t>
            </a:r>
          </a:p>
          <a:p>
            <a:r>
              <a:rPr lang="en-US" dirty="0"/>
              <a:t>Staff report will be drafted and sent to Council</a:t>
            </a:r>
          </a:p>
          <a:p>
            <a:r>
              <a:rPr lang="en-US" dirty="0"/>
              <a:t>Staff will inform the board when the Council meeting for the approval of the recommendations is determined</a:t>
            </a:r>
          </a:p>
          <a:p>
            <a:r>
              <a:rPr lang="en-US" dirty="0"/>
              <a:t>Staff will draft contracts to begin July 1</a:t>
            </a:r>
          </a:p>
          <a:p>
            <a:r>
              <a:rPr lang="en-US" dirty="0"/>
              <a:t>Staff will create quarterly reports to monitor program activity</a:t>
            </a:r>
          </a:p>
          <a:p>
            <a:r>
              <a:rPr lang="en-US" dirty="0"/>
              <a:t>Staff will create a monitoring plan to verify programs are meeting contract requirements</a:t>
            </a:r>
          </a:p>
        </p:txBody>
      </p:sp>
      <p:sp>
        <p:nvSpPr>
          <p:cNvPr id="3" name="Title 2">
            <a:extLst>
              <a:ext uri="{FF2B5EF4-FFF2-40B4-BE49-F238E27FC236}">
                <a16:creationId xmlns:a16="http://schemas.microsoft.com/office/drawing/2014/main" id="{6941597F-988D-4C8E-AF99-87C8B0E605D8}"/>
              </a:ext>
            </a:extLst>
          </p:cNvPr>
          <p:cNvSpPr>
            <a:spLocks noGrp="1"/>
          </p:cNvSpPr>
          <p:nvPr>
            <p:ph type="title"/>
          </p:nvPr>
        </p:nvSpPr>
        <p:spPr/>
        <p:txBody>
          <a:bodyPr>
            <a:normAutofit/>
          </a:bodyPr>
          <a:lstStyle/>
          <a:p>
            <a:r>
              <a:rPr lang="en-US" dirty="0"/>
              <a:t>CAP and HCRS RFA Next Steps</a:t>
            </a:r>
          </a:p>
        </p:txBody>
      </p:sp>
      <p:sp>
        <p:nvSpPr>
          <p:cNvPr id="4" name="Date Placeholder 3">
            <a:extLst>
              <a:ext uri="{FF2B5EF4-FFF2-40B4-BE49-F238E27FC236}">
                <a16:creationId xmlns:a16="http://schemas.microsoft.com/office/drawing/2014/main" id="{F24967A9-A4BE-46DE-8A6C-0DC40F19F908}"/>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9545605A-8064-4A90-8AFB-5736CEE4215D}"/>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0438BDB6-4917-443A-892D-4D5E82AA8964}"/>
              </a:ext>
            </a:extLst>
          </p:cNvPr>
          <p:cNvSpPr>
            <a:spLocks noGrp="1"/>
          </p:cNvSpPr>
          <p:nvPr>
            <p:ph type="sldNum" sz="quarter" idx="16"/>
          </p:nvPr>
        </p:nvSpPr>
        <p:spPr/>
        <p:txBody>
          <a:bodyPr/>
          <a:lstStyle/>
          <a:p>
            <a:fld id="{BD3A08C5-CC68-3947-88A8-A9E34C1A68A7}" type="slidenum">
              <a:rPr lang="en-US" smtClean="0"/>
              <a:pPr/>
              <a:t>8</a:t>
            </a:fld>
            <a:endParaRPr lang="en-US" dirty="0"/>
          </a:p>
        </p:txBody>
      </p:sp>
    </p:spTree>
    <p:extLst>
      <p:ext uri="{BB962C8B-B14F-4D97-AF65-F5344CB8AC3E}">
        <p14:creationId xmlns:p14="http://schemas.microsoft.com/office/powerpoint/2010/main" val="290775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E34CB0-6C3E-2995-A0E8-A59E1895D7F6}"/>
              </a:ext>
            </a:extLst>
          </p:cNvPr>
          <p:cNvSpPr>
            <a:spLocks noGrp="1"/>
          </p:cNvSpPr>
          <p:nvPr>
            <p:ph sz="quarter" idx="13"/>
          </p:nvPr>
        </p:nvSpPr>
        <p:spPr>
          <a:xfrm>
            <a:off x="721896" y="1346479"/>
            <a:ext cx="7700210" cy="4513547"/>
          </a:xfrm>
        </p:spPr>
        <p:txBody>
          <a:bodyPr/>
          <a:lstStyle/>
          <a:p>
            <a:r>
              <a:rPr lang="en-US" dirty="0"/>
              <a:t>What were the biggest challenges during this scoring process?</a:t>
            </a:r>
          </a:p>
          <a:p>
            <a:r>
              <a:rPr lang="en-US" dirty="0"/>
              <a:t>What did you think went well during this scoring process?</a:t>
            </a:r>
          </a:p>
          <a:p>
            <a:r>
              <a:rPr lang="en-US" dirty="0"/>
              <a:t>What would you recommend doing differently next time?</a:t>
            </a:r>
          </a:p>
        </p:txBody>
      </p:sp>
      <p:sp>
        <p:nvSpPr>
          <p:cNvPr id="3" name="Title 2">
            <a:extLst>
              <a:ext uri="{FF2B5EF4-FFF2-40B4-BE49-F238E27FC236}">
                <a16:creationId xmlns:a16="http://schemas.microsoft.com/office/drawing/2014/main" id="{AFDA118C-21CA-550F-7A53-6D62FF46BA44}"/>
              </a:ext>
            </a:extLst>
          </p:cNvPr>
          <p:cNvSpPr>
            <a:spLocks noGrp="1"/>
          </p:cNvSpPr>
          <p:nvPr>
            <p:ph type="title"/>
          </p:nvPr>
        </p:nvSpPr>
        <p:spPr/>
        <p:txBody>
          <a:bodyPr/>
          <a:lstStyle/>
          <a:p>
            <a:r>
              <a:rPr lang="en-US" dirty="0"/>
              <a:t>RFA Reflection</a:t>
            </a:r>
          </a:p>
        </p:txBody>
      </p:sp>
      <p:sp>
        <p:nvSpPr>
          <p:cNvPr id="4" name="Date Placeholder 3">
            <a:extLst>
              <a:ext uri="{FF2B5EF4-FFF2-40B4-BE49-F238E27FC236}">
                <a16:creationId xmlns:a16="http://schemas.microsoft.com/office/drawing/2014/main" id="{E3DBE497-EE41-DFD5-82E8-3D42DB4BF109}"/>
              </a:ext>
            </a:extLst>
          </p:cNvPr>
          <p:cNvSpPr>
            <a:spLocks noGrp="1"/>
          </p:cNvSpPr>
          <p:nvPr>
            <p:ph type="dt" sz="half" idx="14"/>
          </p:nvPr>
        </p:nvSpPr>
        <p:spPr/>
        <p:txBody>
          <a:bodyPr/>
          <a:lstStyle/>
          <a:p>
            <a:r>
              <a:rPr lang="en-US"/>
              <a:t>5/7/2025</a:t>
            </a:r>
            <a:endParaRPr lang="en-US" dirty="0"/>
          </a:p>
        </p:txBody>
      </p:sp>
      <p:sp>
        <p:nvSpPr>
          <p:cNvPr id="5" name="Footer Placeholder 4">
            <a:extLst>
              <a:ext uri="{FF2B5EF4-FFF2-40B4-BE49-F238E27FC236}">
                <a16:creationId xmlns:a16="http://schemas.microsoft.com/office/drawing/2014/main" id="{6C88F4AD-D341-22CC-FC37-B0B002379F29}"/>
              </a:ext>
            </a:extLst>
          </p:cNvPr>
          <p:cNvSpPr>
            <a:spLocks noGrp="1"/>
          </p:cNvSpPr>
          <p:nvPr>
            <p:ph type="ftr" sz="quarter" idx="15"/>
          </p:nvPr>
        </p:nvSpPr>
        <p:spPr/>
        <p:txBody>
          <a:bodyPr/>
          <a:lstStyle/>
          <a:p>
            <a:r>
              <a:rPr lang="en-US"/>
              <a:t>Community Action Advisory Board</a:t>
            </a:r>
            <a:endParaRPr lang="en-US" dirty="0"/>
          </a:p>
        </p:txBody>
      </p:sp>
      <p:sp>
        <p:nvSpPr>
          <p:cNvPr id="6" name="Slide Number Placeholder 5">
            <a:extLst>
              <a:ext uri="{FF2B5EF4-FFF2-40B4-BE49-F238E27FC236}">
                <a16:creationId xmlns:a16="http://schemas.microsoft.com/office/drawing/2014/main" id="{17F6C496-BEF9-7172-7AC5-C418BDEB7C08}"/>
              </a:ext>
            </a:extLst>
          </p:cNvPr>
          <p:cNvSpPr>
            <a:spLocks noGrp="1"/>
          </p:cNvSpPr>
          <p:nvPr>
            <p:ph type="sldNum" sz="quarter" idx="16"/>
          </p:nvPr>
        </p:nvSpPr>
        <p:spPr/>
        <p:txBody>
          <a:bodyPr/>
          <a:lstStyle/>
          <a:p>
            <a:fld id="{BD3A08C5-CC68-3947-88A8-A9E34C1A68A7}" type="slidenum">
              <a:rPr lang="en-US" smtClean="0"/>
              <a:pPr/>
              <a:t>9</a:t>
            </a:fld>
            <a:endParaRPr lang="en-US" dirty="0"/>
          </a:p>
        </p:txBody>
      </p:sp>
    </p:spTree>
    <p:extLst>
      <p:ext uri="{BB962C8B-B14F-4D97-AF65-F5344CB8AC3E}">
        <p14:creationId xmlns:p14="http://schemas.microsoft.com/office/powerpoint/2010/main" val="1868904936"/>
      </p:ext>
    </p:extLst>
  </p:cSld>
  <p:clrMapOvr>
    <a:masterClrMapping/>
  </p:clrMapOvr>
</p:sld>
</file>

<file path=ppt/theme/theme1.xml><?xml version="1.0" encoding="utf-8"?>
<a:theme xmlns:a="http://schemas.openxmlformats.org/drawingml/2006/main" name="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2.xml><?xml version="1.0" encoding="utf-8"?>
<a:theme xmlns:a="http://schemas.openxmlformats.org/drawingml/2006/main" name="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ppt/theme/theme3.xml><?xml version="1.0" encoding="utf-8"?>
<a:theme xmlns:a="http://schemas.openxmlformats.org/drawingml/2006/main" name="MASTER 3: simple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4: blank">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ClarkCo_template</Template>
  <TotalTime>5307</TotalTime>
  <Words>1745</Words>
  <Application>Microsoft Office PowerPoint</Application>
  <PresentationFormat>On-screen Show (4:3)</PresentationFormat>
  <Paragraphs>519</Paragraphs>
  <Slides>26</Slides>
  <Notes>4</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26</vt:i4>
      </vt:variant>
    </vt:vector>
  </HeadingPairs>
  <TitlesOfParts>
    <vt:vector size="42" baseType="lpstr">
      <vt:lpstr>Arial</vt:lpstr>
      <vt:lpstr>Arial Narrow</vt:lpstr>
      <vt:lpstr>Calibri</vt:lpstr>
      <vt:lpstr>CiscoSansTT Light</vt:lpstr>
      <vt:lpstr>Garamond</vt:lpstr>
      <vt:lpstr>Gill Sans</vt:lpstr>
      <vt:lpstr>Lucida Sans</vt:lpstr>
      <vt:lpstr>Tahoma</vt:lpstr>
      <vt:lpstr>Times New Roman</vt:lpstr>
      <vt:lpstr>Wingdings</vt:lpstr>
      <vt:lpstr>MASTER 1: standard slide</vt:lpstr>
      <vt:lpstr>MASTER 2: full color slide</vt:lpstr>
      <vt:lpstr>MASTER 3: simple slide</vt:lpstr>
      <vt:lpstr>MASTER 4: blank</vt:lpstr>
      <vt:lpstr>Blank Slide</vt:lpstr>
      <vt:lpstr>1_Blank Slide</vt:lpstr>
      <vt:lpstr>WELCOME! Community Action Advisory Board Meeting</vt:lpstr>
      <vt:lpstr>Approval of Mar and Apr 2025 Minutes</vt:lpstr>
      <vt:lpstr>CAP and HCRS Funding Recommendations</vt:lpstr>
      <vt:lpstr>CAP Funding Recommendations (action)</vt:lpstr>
      <vt:lpstr>HCRS Funding Recommendations (action)</vt:lpstr>
      <vt:lpstr>HCRS Funding Recommendations (action)</vt:lpstr>
      <vt:lpstr>HCRS Funding Recommendations (action)</vt:lpstr>
      <vt:lpstr>CAP and HCRS RFA Next Steps</vt:lpstr>
      <vt:lpstr>RFA Reflection</vt:lpstr>
      <vt:lpstr>Finance Reports (information)</vt:lpstr>
      <vt:lpstr>Finance Reports: Funding Expended by Fund Source </vt:lpstr>
      <vt:lpstr>Finance Reports: Funding Expended by Service Type</vt:lpstr>
      <vt:lpstr>Finance Reports: Funding Expended by Service Type</vt:lpstr>
      <vt:lpstr>Finance Reports: Revenue Fund Sources</vt:lpstr>
      <vt:lpstr>Finance Reports: Revenue Fund Categories</vt:lpstr>
      <vt:lpstr>Finance Reports: Clark County Annual Audit</vt:lpstr>
      <vt:lpstr>Task Force Updates</vt:lpstr>
      <vt:lpstr>City of Vancouver Affordable Housing and Homelessness Update</vt:lpstr>
      <vt:lpstr>Housing Team Updates</vt:lpstr>
      <vt:lpstr>Rental  Registration</vt:lpstr>
      <vt:lpstr>2025 AHF Recommendations</vt:lpstr>
      <vt:lpstr>AHF Rental Unit Production and Preservation</vt:lpstr>
      <vt:lpstr>Recommended  HUD Funding</vt:lpstr>
      <vt:lpstr>Recommended  HUD Funding</vt:lpstr>
      <vt:lpstr>May is Community Action Month!</vt:lpstr>
      <vt:lpstr>Open Public Forum and Other Business</vt:lpstr>
    </vt:vector>
  </TitlesOfParts>
  <Company>Clark County / Communications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Leigh Radford</dc:creator>
  <cp:lastModifiedBy>Abby Molloy</cp:lastModifiedBy>
  <cp:revision>271</cp:revision>
  <cp:lastPrinted>2017-08-07T16:32:17Z</cp:lastPrinted>
  <dcterms:created xsi:type="dcterms:W3CDTF">2017-07-26T13:51:17Z</dcterms:created>
  <dcterms:modified xsi:type="dcterms:W3CDTF">2025-05-07T21:46:59Z</dcterms:modified>
</cp:coreProperties>
</file>