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Lato Bold" charset="1" panose="020F0502020204030203"/>
      <p:regular r:id="rId17"/>
    </p:embeddedFont>
    <p:embeddedFont>
      <p:font typeface="Playfair Display" charset="1" panose="00000000000000000000"/>
      <p:regular r:id="rId18"/>
    </p:embeddedFont>
    <p:embeddedFont>
      <p:font typeface="Lato" charset="1" panose="020F05020202040302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notesMasters/notesMaster1.xml" Type="http://schemas.openxmlformats.org/officeDocument/2006/relationships/notesMaster"/><Relationship Id="rId21" Target="theme/theme2.xml" Type="http://schemas.openxmlformats.org/officeDocument/2006/relationships/theme"/><Relationship Id="rId22" Target="notesSlides/notesSlide1.xml" Type="http://schemas.openxmlformats.org/officeDocument/2006/relationships/notesSlide"/><Relationship Id="rId23" Target="notesSlides/notesSlide2.xml" Type="http://schemas.openxmlformats.org/officeDocument/2006/relationships/notesSlide"/><Relationship Id="rId24" Target="notesSlides/notesSlide3.xml" Type="http://schemas.openxmlformats.org/officeDocument/2006/relationships/notesSlide"/><Relationship Id="rId25" Target="notesSlides/notesSlide4.xml" Type="http://schemas.openxmlformats.org/officeDocument/2006/relationships/notesSlide"/><Relationship Id="rId26" Target="notesSlides/notesSlide5.xml" Type="http://schemas.openxmlformats.org/officeDocument/2006/relationships/notesSlide"/><Relationship Id="rId27" Target="notesSlides/notesSlide6.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3</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4</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5</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6</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7</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Add QR code</a:t>
            </a:r>
          </a:p>
          <a:p>
            <a:r>
              <a:rPr lang="en-US"/>
              <a:t>9</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1.png" Type="http://schemas.openxmlformats.org/officeDocument/2006/relationships/image"/><Relationship Id="rId4" Target="../media/image12.svg" Type="http://schemas.openxmlformats.org/officeDocument/2006/relationships/image"/><Relationship Id="rId5" Target="mailto:taxreduction@clark.wa.gov" TargetMode="External" Type="http://schemas.openxmlformats.org/officeDocument/2006/relationships/hyperlink"/><Relationship Id="rId6" Target="../media/image13.jpeg" Type="http://schemas.openxmlformats.org/officeDocument/2006/relationships/image"/><Relationship Id="rId7"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 Id="rId5" Target="../media/image4.jpeg" Type="http://schemas.openxmlformats.org/officeDocument/2006/relationships/image"/><Relationship Id="rId6"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6.png" Type="http://schemas.openxmlformats.org/officeDocument/2006/relationships/image"/><Relationship Id="rId4"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jpeg" Type="http://schemas.openxmlformats.org/officeDocument/2006/relationships/image"/><Relationship Id="rId5"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1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DFD0"/>
        </a:solidFill>
      </p:bgPr>
    </p:bg>
    <p:spTree>
      <p:nvGrpSpPr>
        <p:cNvPr id="1" name=""/>
        <p:cNvGrpSpPr/>
        <p:nvPr/>
      </p:nvGrpSpPr>
      <p:grpSpPr>
        <a:xfrm>
          <a:off x="0" y="0"/>
          <a:ext cx="0" cy="0"/>
          <a:chOff x="0" y="0"/>
          <a:chExt cx="0" cy="0"/>
        </a:xfrm>
      </p:grpSpPr>
      <p:grpSp>
        <p:nvGrpSpPr>
          <p:cNvPr name="Group 2" id="2"/>
          <p:cNvGrpSpPr/>
          <p:nvPr/>
        </p:nvGrpSpPr>
        <p:grpSpPr>
          <a:xfrm rot="0">
            <a:off x="1028705" y="4510002"/>
            <a:ext cx="16230600" cy="48006"/>
            <a:chOff x="0" y="0"/>
            <a:chExt cx="21640800" cy="64008"/>
          </a:xfrm>
        </p:grpSpPr>
        <p:sp>
          <p:nvSpPr>
            <p:cNvPr name="Freeform 3" id="3"/>
            <p:cNvSpPr/>
            <p:nvPr/>
          </p:nvSpPr>
          <p:spPr>
            <a:xfrm flipH="false" flipV="false" rot="0">
              <a:off x="0" y="0"/>
              <a:ext cx="21640800" cy="64008"/>
            </a:xfrm>
            <a:custGeom>
              <a:avLst/>
              <a:gdLst/>
              <a:ahLst/>
              <a:cxnLst/>
              <a:rect r="r" b="b" t="t" l="l"/>
              <a:pathLst>
                <a:path h="64008" w="21640800">
                  <a:moveTo>
                    <a:pt x="0" y="51308"/>
                  </a:moveTo>
                  <a:lnTo>
                    <a:pt x="21640800" y="0"/>
                  </a:lnTo>
                  <a:lnTo>
                    <a:pt x="21640800" y="12700"/>
                  </a:lnTo>
                  <a:lnTo>
                    <a:pt x="0" y="64008"/>
                  </a:lnTo>
                  <a:close/>
                </a:path>
              </a:pathLst>
            </a:custGeom>
            <a:solidFill>
              <a:srgbClr val="2B2C30"/>
            </a:solidFill>
          </p:spPr>
        </p:sp>
      </p:grpSp>
      <p:grpSp>
        <p:nvGrpSpPr>
          <p:cNvPr name="Group 4" id="4"/>
          <p:cNvGrpSpPr/>
          <p:nvPr/>
        </p:nvGrpSpPr>
        <p:grpSpPr>
          <a:xfrm rot="0">
            <a:off x="11816944" y="7397617"/>
            <a:ext cx="5839206" cy="1946433"/>
            <a:chOff x="0" y="0"/>
            <a:chExt cx="7785608" cy="2595245"/>
          </a:xfrm>
        </p:grpSpPr>
        <p:sp>
          <p:nvSpPr>
            <p:cNvPr name="Freeform 5" id="5"/>
            <p:cNvSpPr/>
            <p:nvPr/>
          </p:nvSpPr>
          <p:spPr>
            <a:xfrm flipH="false" flipV="false" rot="0">
              <a:off x="0" y="0"/>
              <a:ext cx="7785608" cy="2595245"/>
            </a:xfrm>
            <a:custGeom>
              <a:avLst/>
              <a:gdLst/>
              <a:ahLst/>
              <a:cxnLst/>
              <a:rect r="r" b="b" t="t" l="l"/>
              <a:pathLst>
                <a:path h="2595245" w="7785608">
                  <a:moveTo>
                    <a:pt x="0" y="0"/>
                  </a:moveTo>
                  <a:lnTo>
                    <a:pt x="7785608" y="0"/>
                  </a:lnTo>
                  <a:lnTo>
                    <a:pt x="7785608" y="2595245"/>
                  </a:lnTo>
                  <a:lnTo>
                    <a:pt x="0" y="2595245"/>
                  </a:lnTo>
                  <a:lnTo>
                    <a:pt x="0" y="0"/>
                  </a:lnTo>
                  <a:close/>
                </a:path>
              </a:pathLst>
            </a:custGeom>
            <a:blipFill>
              <a:blip r:embed="rId2"/>
              <a:stretch>
                <a:fillRect l="0" t="0" r="0" b="0"/>
              </a:stretch>
            </a:blipFill>
          </p:spPr>
        </p:sp>
      </p:grpSp>
      <p:grpSp>
        <p:nvGrpSpPr>
          <p:cNvPr name="Group 6" id="6"/>
          <p:cNvGrpSpPr/>
          <p:nvPr/>
        </p:nvGrpSpPr>
        <p:grpSpPr>
          <a:xfrm rot="0">
            <a:off x="939837" y="4830810"/>
            <a:ext cx="14337313" cy="1305789"/>
            <a:chOff x="0" y="0"/>
            <a:chExt cx="19116417" cy="1741052"/>
          </a:xfrm>
        </p:grpSpPr>
        <p:sp>
          <p:nvSpPr>
            <p:cNvPr name="Freeform 7" id="7"/>
            <p:cNvSpPr/>
            <p:nvPr/>
          </p:nvSpPr>
          <p:spPr>
            <a:xfrm flipH="false" flipV="false" rot="0">
              <a:off x="0" y="0"/>
              <a:ext cx="19116418" cy="1741052"/>
            </a:xfrm>
            <a:custGeom>
              <a:avLst/>
              <a:gdLst/>
              <a:ahLst/>
              <a:cxnLst/>
              <a:rect r="r" b="b" t="t" l="l"/>
              <a:pathLst>
                <a:path h="1741052" w="19116418">
                  <a:moveTo>
                    <a:pt x="0" y="0"/>
                  </a:moveTo>
                  <a:lnTo>
                    <a:pt x="19116418" y="0"/>
                  </a:lnTo>
                  <a:lnTo>
                    <a:pt x="19116418" y="1741052"/>
                  </a:lnTo>
                  <a:lnTo>
                    <a:pt x="0" y="1741052"/>
                  </a:lnTo>
                  <a:close/>
                </a:path>
              </a:pathLst>
            </a:custGeom>
            <a:solidFill>
              <a:srgbClr val="000000">
                <a:alpha val="0"/>
              </a:srgbClr>
            </a:solidFill>
          </p:spPr>
        </p:sp>
        <p:sp>
          <p:nvSpPr>
            <p:cNvPr name="TextBox 8" id="8"/>
            <p:cNvSpPr txBox="true"/>
            <p:nvPr/>
          </p:nvSpPr>
          <p:spPr>
            <a:xfrm>
              <a:off x="0" y="-85725"/>
              <a:ext cx="19116417" cy="1826777"/>
            </a:xfrm>
            <a:prstGeom prst="rect">
              <a:avLst/>
            </a:prstGeom>
          </p:spPr>
          <p:txBody>
            <a:bodyPr anchor="t" rtlCol="false" tIns="0" lIns="0" bIns="0" rIns="0"/>
            <a:lstStyle/>
            <a:p>
              <a:pPr algn="l">
                <a:lnSpc>
                  <a:spcPts val="5200"/>
                </a:lnSpc>
              </a:pPr>
              <a:r>
                <a:rPr lang="en-US" b="true" sz="3714" spc="843">
                  <a:solidFill>
                    <a:srgbClr val="000000"/>
                  </a:solidFill>
                  <a:latin typeface="Lato Bold"/>
                  <a:ea typeface="Lato Bold"/>
                  <a:cs typeface="Lato Bold"/>
                  <a:sym typeface="Lato Bold"/>
                </a:rPr>
                <a:t>PROGRAM FOR SENIORS AND PERSONS WITH DISABILITIES</a:t>
              </a:r>
            </a:p>
          </p:txBody>
        </p:sp>
      </p:grpSp>
      <p:grpSp>
        <p:nvGrpSpPr>
          <p:cNvPr name="Group 9" id="9"/>
          <p:cNvGrpSpPr/>
          <p:nvPr/>
        </p:nvGrpSpPr>
        <p:grpSpPr>
          <a:xfrm rot="0">
            <a:off x="1016407" y="1518146"/>
            <a:ext cx="16408332" cy="2350107"/>
            <a:chOff x="0" y="0"/>
            <a:chExt cx="21877776" cy="3133476"/>
          </a:xfrm>
        </p:grpSpPr>
        <p:sp>
          <p:nvSpPr>
            <p:cNvPr name="Freeform 10" id="10"/>
            <p:cNvSpPr/>
            <p:nvPr/>
          </p:nvSpPr>
          <p:spPr>
            <a:xfrm flipH="false" flipV="false" rot="0">
              <a:off x="0" y="0"/>
              <a:ext cx="21877776" cy="3133476"/>
            </a:xfrm>
            <a:custGeom>
              <a:avLst/>
              <a:gdLst/>
              <a:ahLst/>
              <a:cxnLst/>
              <a:rect r="r" b="b" t="t" l="l"/>
              <a:pathLst>
                <a:path h="3133476" w="21877776">
                  <a:moveTo>
                    <a:pt x="0" y="0"/>
                  </a:moveTo>
                  <a:lnTo>
                    <a:pt x="21877776" y="0"/>
                  </a:lnTo>
                  <a:lnTo>
                    <a:pt x="21877776" y="3133476"/>
                  </a:lnTo>
                  <a:lnTo>
                    <a:pt x="0" y="3133476"/>
                  </a:lnTo>
                  <a:close/>
                </a:path>
              </a:pathLst>
            </a:custGeom>
            <a:solidFill>
              <a:srgbClr val="000000">
                <a:alpha val="0"/>
              </a:srgbClr>
            </a:solidFill>
          </p:spPr>
        </p:sp>
        <p:sp>
          <p:nvSpPr>
            <p:cNvPr name="TextBox 11" id="11"/>
            <p:cNvSpPr txBox="true"/>
            <p:nvPr/>
          </p:nvSpPr>
          <p:spPr>
            <a:xfrm>
              <a:off x="0" y="-209550"/>
              <a:ext cx="21877776" cy="3343026"/>
            </a:xfrm>
            <a:prstGeom prst="rect">
              <a:avLst/>
            </a:prstGeom>
          </p:spPr>
          <p:txBody>
            <a:bodyPr anchor="t" rtlCol="false" tIns="0" lIns="0" bIns="0" rIns="0"/>
            <a:lstStyle/>
            <a:p>
              <a:pPr algn="l">
                <a:lnSpc>
                  <a:spcPts val="15983"/>
                </a:lnSpc>
              </a:pPr>
              <a:r>
                <a:rPr lang="en-US" sz="11499" spc="55">
                  <a:solidFill>
                    <a:srgbClr val="000000"/>
                  </a:solidFill>
                  <a:latin typeface="Playfair Display"/>
                  <a:ea typeface="Playfair Display"/>
                  <a:cs typeface="Playfair Display"/>
                  <a:sym typeface="Playfair Display"/>
                </a:rPr>
                <a:t>Property Tax Exemption</a:t>
              </a:r>
            </a:p>
          </p:txBody>
        </p:sp>
      </p:grpSp>
      <p:grpSp>
        <p:nvGrpSpPr>
          <p:cNvPr name="Group 12" id="12"/>
          <p:cNvGrpSpPr/>
          <p:nvPr/>
        </p:nvGrpSpPr>
        <p:grpSpPr>
          <a:xfrm rot="0">
            <a:off x="1016407" y="7877175"/>
            <a:ext cx="7862435" cy="1381100"/>
            <a:chOff x="0" y="0"/>
            <a:chExt cx="10483247" cy="1841467"/>
          </a:xfrm>
        </p:grpSpPr>
        <p:sp>
          <p:nvSpPr>
            <p:cNvPr name="Freeform 13" id="13"/>
            <p:cNvSpPr/>
            <p:nvPr/>
          </p:nvSpPr>
          <p:spPr>
            <a:xfrm flipH="false" flipV="false" rot="0">
              <a:off x="0" y="0"/>
              <a:ext cx="10483247" cy="1841467"/>
            </a:xfrm>
            <a:custGeom>
              <a:avLst/>
              <a:gdLst/>
              <a:ahLst/>
              <a:cxnLst/>
              <a:rect r="r" b="b" t="t" l="l"/>
              <a:pathLst>
                <a:path h="1841467" w="10483247">
                  <a:moveTo>
                    <a:pt x="0" y="0"/>
                  </a:moveTo>
                  <a:lnTo>
                    <a:pt x="10483247" y="0"/>
                  </a:lnTo>
                  <a:lnTo>
                    <a:pt x="10483247" y="1841467"/>
                  </a:lnTo>
                  <a:lnTo>
                    <a:pt x="0" y="1841467"/>
                  </a:lnTo>
                  <a:close/>
                </a:path>
              </a:pathLst>
            </a:custGeom>
            <a:solidFill>
              <a:srgbClr val="000000">
                <a:alpha val="0"/>
              </a:srgbClr>
            </a:solidFill>
          </p:spPr>
        </p:sp>
        <p:sp>
          <p:nvSpPr>
            <p:cNvPr name="TextBox 14" id="14"/>
            <p:cNvSpPr txBox="true"/>
            <p:nvPr/>
          </p:nvSpPr>
          <p:spPr>
            <a:xfrm>
              <a:off x="0" y="-76200"/>
              <a:ext cx="10483247" cy="1917667"/>
            </a:xfrm>
            <a:prstGeom prst="rect">
              <a:avLst/>
            </a:prstGeom>
          </p:spPr>
          <p:txBody>
            <a:bodyPr anchor="t" rtlCol="false" tIns="0" lIns="0" bIns="0" rIns="0"/>
            <a:lstStyle/>
            <a:p>
              <a:pPr algn="l">
                <a:lnSpc>
                  <a:spcPts val="3749"/>
                </a:lnSpc>
              </a:pPr>
              <a:r>
                <a:rPr lang="en-US" sz="2499">
                  <a:solidFill>
                    <a:srgbClr val="000000"/>
                  </a:solidFill>
                  <a:latin typeface="Lato"/>
                  <a:ea typeface="Lato"/>
                  <a:cs typeface="Lato"/>
                  <a:sym typeface="Lato"/>
                </a:rPr>
                <a:t>Clark County Assessor’s Office</a:t>
              </a:r>
            </a:p>
            <a:p>
              <a:pPr algn="l">
                <a:lnSpc>
                  <a:spcPts val="3749"/>
                </a:lnSpc>
              </a:pPr>
              <a:r>
                <a:rPr lang="en-US" sz="2499">
                  <a:solidFill>
                    <a:srgbClr val="000000"/>
                  </a:solidFill>
                  <a:latin typeface="Lato"/>
                  <a:ea typeface="Lato"/>
                  <a:cs typeface="Lato"/>
                  <a:sym typeface="Lato"/>
                </a:rPr>
                <a:t>Assessment Services Team</a:t>
              </a:r>
            </a:p>
            <a:p>
              <a:pPr algn="l">
                <a:lnSpc>
                  <a:spcPts val="3749"/>
                </a:lnSpc>
              </a:pPr>
              <a:r>
                <a:rPr lang="en-US" sz="2499">
                  <a:solidFill>
                    <a:srgbClr val="000000"/>
                  </a:solidFill>
                  <a:latin typeface="Lato"/>
                  <a:ea typeface="Lato"/>
                  <a:cs typeface="Lato"/>
                  <a:sym typeface="Lato"/>
                </a:rPr>
                <a:t>Updtd 2025.</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DFD0"/>
        </a:solidFill>
      </p:bgPr>
    </p:bg>
    <p:spTree>
      <p:nvGrpSpPr>
        <p:cNvPr id="1" name=""/>
        <p:cNvGrpSpPr/>
        <p:nvPr/>
      </p:nvGrpSpPr>
      <p:grpSpPr>
        <a:xfrm>
          <a:off x="0" y="0"/>
          <a:ext cx="0" cy="0"/>
          <a:chOff x="0" y="0"/>
          <a:chExt cx="0" cy="0"/>
        </a:xfrm>
      </p:grpSpPr>
      <p:grpSp>
        <p:nvGrpSpPr>
          <p:cNvPr name="Group 2" id="2"/>
          <p:cNvGrpSpPr/>
          <p:nvPr/>
        </p:nvGrpSpPr>
        <p:grpSpPr>
          <a:xfrm rot="0">
            <a:off x="801932" y="1755997"/>
            <a:ext cx="8342090" cy="39433"/>
            <a:chOff x="0" y="0"/>
            <a:chExt cx="11122787" cy="52578"/>
          </a:xfrm>
        </p:grpSpPr>
        <p:sp>
          <p:nvSpPr>
            <p:cNvPr name="Freeform 3" id="3"/>
            <p:cNvSpPr/>
            <p:nvPr/>
          </p:nvSpPr>
          <p:spPr>
            <a:xfrm flipH="false" flipV="false" rot="0">
              <a:off x="0" y="0"/>
              <a:ext cx="11122787" cy="52578"/>
            </a:xfrm>
            <a:custGeom>
              <a:avLst/>
              <a:gdLst/>
              <a:ahLst/>
              <a:cxnLst/>
              <a:rect r="r" b="b" t="t" l="l"/>
              <a:pathLst>
                <a:path h="52578" w="11122787">
                  <a:moveTo>
                    <a:pt x="0" y="39878"/>
                  </a:moveTo>
                  <a:lnTo>
                    <a:pt x="11122787" y="0"/>
                  </a:lnTo>
                  <a:lnTo>
                    <a:pt x="11122787" y="12700"/>
                  </a:lnTo>
                  <a:lnTo>
                    <a:pt x="0" y="52578"/>
                  </a:lnTo>
                  <a:close/>
                </a:path>
              </a:pathLst>
            </a:custGeom>
            <a:solidFill>
              <a:srgbClr val="2B2C30"/>
            </a:solidFill>
          </p:spPr>
        </p:sp>
      </p:grpSp>
      <p:sp>
        <p:nvSpPr>
          <p:cNvPr name="Freeform 4" id="4"/>
          <p:cNvSpPr/>
          <p:nvPr/>
        </p:nvSpPr>
        <p:spPr>
          <a:xfrm flipH="false" flipV="false" rot="0">
            <a:off x="11963400" y="1594074"/>
            <a:ext cx="3910000" cy="1749725"/>
          </a:xfrm>
          <a:custGeom>
            <a:avLst/>
            <a:gdLst/>
            <a:ahLst/>
            <a:cxnLst/>
            <a:rect r="r" b="b" t="t" l="l"/>
            <a:pathLst>
              <a:path h="1749725" w="3910000">
                <a:moveTo>
                  <a:pt x="0" y="0"/>
                </a:moveTo>
                <a:lnTo>
                  <a:pt x="3910000" y="0"/>
                </a:lnTo>
                <a:lnTo>
                  <a:pt x="3910000" y="1749725"/>
                </a:lnTo>
                <a:lnTo>
                  <a:pt x="0" y="1749725"/>
                </a:lnTo>
                <a:lnTo>
                  <a:pt x="0" y="0"/>
                </a:lnTo>
                <a:close/>
              </a:path>
            </a:pathLst>
          </a:custGeom>
          <a:blipFill>
            <a:blip r:embed="rId3">
              <a:extLst>
                <a:ext uri="{96DAC541-7B7A-43D3-8B79-37D633B846F1}">
                  <asvg:svgBlip xmlns:asvg="http://schemas.microsoft.com/office/drawing/2016/SVG/main" r:embed="rId4"/>
                </a:ext>
              </a:extLst>
            </a:blip>
            <a:stretch>
              <a:fillRect l="0" t="-21" r="0" b="-21"/>
            </a:stretch>
          </a:blipFill>
        </p:spPr>
      </p:sp>
      <p:grpSp>
        <p:nvGrpSpPr>
          <p:cNvPr name="Group 5" id="5"/>
          <p:cNvGrpSpPr/>
          <p:nvPr/>
        </p:nvGrpSpPr>
        <p:grpSpPr>
          <a:xfrm rot="0">
            <a:off x="1006871" y="857250"/>
            <a:ext cx="16230600" cy="648564"/>
            <a:chOff x="0" y="0"/>
            <a:chExt cx="21640800" cy="864752"/>
          </a:xfrm>
        </p:grpSpPr>
        <p:sp>
          <p:nvSpPr>
            <p:cNvPr name="Freeform 6" id="6"/>
            <p:cNvSpPr/>
            <p:nvPr/>
          </p:nvSpPr>
          <p:spPr>
            <a:xfrm flipH="false" flipV="false" rot="0">
              <a:off x="0" y="0"/>
              <a:ext cx="21640800" cy="864752"/>
            </a:xfrm>
            <a:custGeom>
              <a:avLst/>
              <a:gdLst/>
              <a:ahLst/>
              <a:cxnLst/>
              <a:rect r="r" b="b" t="t" l="l"/>
              <a:pathLst>
                <a:path h="864752" w="21640800">
                  <a:moveTo>
                    <a:pt x="0" y="0"/>
                  </a:moveTo>
                  <a:lnTo>
                    <a:pt x="21640800" y="0"/>
                  </a:lnTo>
                  <a:lnTo>
                    <a:pt x="21640800" y="864752"/>
                  </a:lnTo>
                  <a:lnTo>
                    <a:pt x="0" y="864752"/>
                  </a:lnTo>
                  <a:close/>
                </a:path>
              </a:pathLst>
            </a:custGeom>
            <a:solidFill>
              <a:srgbClr val="000000">
                <a:alpha val="0"/>
              </a:srgbClr>
            </a:solidFill>
          </p:spPr>
        </p:sp>
        <p:sp>
          <p:nvSpPr>
            <p:cNvPr name="TextBox 7" id="7"/>
            <p:cNvSpPr txBox="true"/>
            <p:nvPr/>
          </p:nvSpPr>
          <p:spPr>
            <a:xfrm>
              <a:off x="0" y="-85725"/>
              <a:ext cx="21640800" cy="950477"/>
            </a:xfrm>
            <a:prstGeom prst="rect">
              <a:avLst/>
            </a:prstGeom>
          </p:spPr>
          <p:txBody>
            <a:bodyPr anchor="t" rtlCol="false" tIns="0" lIns="0" bIns="0" rIns="0"/>
            <a:lstStyle/>
            <a:p>
              <a:pPr algn="l">
                <a:lnSpc>
                  <a:spcPts val="5200"/>
                </a:lnSpc>
              </a:pPr>
              <a:r>
                <a:rPr lang="en-US" b="true" sz="3714" spc="843">
                  <a:solidFill>
                    <a:srgbClr val="000000"/>
                  </a:solidFill>
                  <a:latin typeface="Lato Bold"/>
                  <a:ea typeface="Lato Bold"/>
                  <a:cs typeface="Lato Bold"/>
                  <a:sym typeface="Lato Bold"/>
                </a:rPr>
                <a:t>HOW TO APPLY</a:t>
              </a:r>
            </a:p>
          </p:txBody>
        </p:sp>
      </p:grpSp>
      <p:grpSp>
        <p:nvGrpSpPr>
          <p:cNvPr name="Group 8" id="8"/>
          <p:cNvGrpSpPr/>
          <p:nvPr/>
        </p:nvGrpSpPr>
        <p:grpSpPr>
          <a:xfrm rot="0">
            <a:off x="801933" y="2012315"/>
            <a:ext cx="10490453" cy="7593330"/>
            <a:chOff x="0" y="0"/>
            <a:chExt cx="13987271" cy="10124440"/>
          </a:xfrm>
        </p:grpSpPr>
        <p:sp>
          <p:nvSpPr>
            <p:cNvPr name="Freeform 9" id="9"/>
            <p:cNvSpPr/>
            <p:nvPr/>
          </p:nvSpPr>
          <p:spPr>
            <a:xfrm flipH="false" flipV="false" rot="0">
              <a:off x="0" y="0"/>
              <a:ext cx="13987270" cy="10124440"/>
            </a:xfrm>
            <a:custGeom>
              <a:avLst/>
              <a:gdLst/>
              <a:ahLst/>
              <a:cxnLst/>
              <a:rect r="r" b="b" t="t" l="l"/>
              <a:pathLst>
                <a:path h="10124440" w="13987270">
                  <a:moveTo>
                    <a:pt x="0" y="0"/>
                  </a:moveTo>
                  <a:lnTo>
                    <a:pt x="13987270" y="0"/>
                  </a:lnTo>
                  <a:lnTo>
                    <a:pt x="13987270" y="10124440"/>
                  </a:lnTo>
                  <a:lnTo>
                    <a:pt x="0" y="10124440"/>
                  </a:lnTo>
                  <a:close/>
                </a:path>
              </a:pathLst>
            </a:custGeom>
            <a:solidFill>
              <a:srgbClr val="000000">
                <a:alpha val="0"/>
              </a:srgbClr>
            </a:solidFill>
          </p:spPr>
        </p:sp>
        <p:sp>
          <p:nvSpPr>
            <p:cNvPr name="TextBox 10" id="10"/>
            <p:cNvSpPr txBox="true"/>
            <p:nvPr/>
          </p:nvSpPr>
          <p:spPr>
            <a:xfrm>
              <a:off x="0" y="-47625"/>
              <a:ext cx="13987271" cy="10172065"/>
            </a:xfrm>
            <a:prstGeom prst="rect">
              <a:avLst/>
            </a:prstGeom>
          </p:spPr>
          <p:txBody>
            <a:bodyPr anchor="t" rtlCol="false" tIns="0" lIns="0" bIns="0" rIns="0"/>
            <a:lstStyle/>
            <a:p>
              <a:pPr algn="l" marL="696278" indent="-174070" lvl="3">
                <a:lnSpc>
                  <a:spcPts val="3569"/>
                </a:lnSpc>
                <a:buFont typeface="Arial"/>
                <a:buChar char="￭"/>
              </a:pPr>
              <a:r>
                <a:rPr lang="en-US" b="true" sz="2550" spc="12">
                  <a:solidFill>
                    <a:srgbClr val="000000"/>
                  </a:solidFill>
                  <a:latin typeface="Lato Bold"/>
                  <a:ea typeface="Lato Bold"/>
                  <a:cs typeface="Lato Bold"/>
                  <a:sym typeface="Lato Bold"/>
                </a:rPr>
                <a:t>Online</a:t>
              </a:r>
              <a:r>
                <a:rPr lang="en-US" sz="2550" spc="12">
                  <a:solidFill>
                    <a:srgbClr val="000000"/>
                  </a:solidFill>
                  <a:latin typeface="Lato"/>
                  <a:ea typeface="Lato"/>
                  <a:cs typeface="Lato"/>
                  <a:sym typeface="Lato"/>
                </a:rPr>
                <a:t>: Clark.wa.gov/Assessor</a:t>
              </a:r>
            </a:p>
            <a:p>
              <a:pPr algn="l" marL="696278" indent="-174070" lvl="3">
                <a:lnSpc>
                  <a:spcPts val="3569"/>
                </a:lnSpc>
                <a:buFont typeface="Arial"/>
                <a:buChar char="￭"/>
              </a:pPr>
              <a:r>
                <a:rPr lang="en-US" b="true" sz="2550" spc="12">
                  <a:solidFill>
                    <a:srgbClr val="000000"/>
                  </a:solidFill>
                  <a:latin typeface="Lato Bold"/>
                  <a:ea typeface="Lato Bold"/>
                  <a:cs typeface="Lato Bold"/>
                  <a:sym typeface="Lato Bold"/>
                </a:rPr>
                <a:t>Email</a:t>
              </a:r>
              <a:r>
                <a:rPr lang="en-US" sz="2550" spc="12">
                  <a:solidFill>
                    <a:srgbClr val="000000"/>
                  </a:solidFill>
                  <a:latin typeface="Lato"/>
                  <a:ea typeface="Lato"/>
                  <a:cs typeface="Lato"/>
                  <a:sym typeface="Lato"/>
                </a:rPr>
                <a:t>: </a:t>
              </a:r>
              <a:r>
                <a:rPr lang="en-US" sz="2550" spc="12" u="sng">
                  <a:solidFill>
                    <a:srgbClr val="0000FF"/>
                  </a:solidFill>
                  <a:latin typeface="Lato"/>
                  <a:ea typeface="Lato"/>
                  <a:cs typeface="Lato"/>
                  <a:sym typeface="Lato"/>
                  <a:hlinkClick r:id="rId5" tooltip="mailto:taxreduction@clark.wa.gov"/>
                </a:rPr>
                <a:t>taxreduction@clark.wa.gov</a:t>
              </a:r>
            </a:p>
            <a:p>
              <a:pPr algn="l" marL="696278" indent="-174070" lvl="3">
                <a:lnSpc>
                  <a:spcPts val="3569"/>
                </a:lnSpc>
                <a:buFont typeface="Arial"/>
                <a:buChar char="￭"/>
              </a:pPr>
              <a:r>
                <a:rPr lang="en-US" b="true" sz="2550" spc="12">
                  <a:solidFill>
                    <a:srgbClr val="000000"/>
                  </a:solidFill>
                  <a:latin typeface="Lato Bold"/>
                  <a:ea typeface="Lato Bold"/>
                  <a:cs typeface="Lato Bold"/>
                  <a:sym typeface="Lato Bold"/>
                </a:rPr>
                <a:t>Mail</a:t>
              </a:r>
              <a:r>
                <a:rPr lang="en-US" sz="2550" spc="12">
                  <a:solidFill>
                    <a:srgbClr val="000000"/>
                  </a:solidFill>
                  <a:latin typeface="Lato"/>
                  <a:ea typeface="Lato"/>
                  <a:cs typeface="Lato"/>
                  <a:sym typeface="Lato"/>
                </a:rPr>
                <a:t>: Send to -  </a:t>
              </a:r>
            </a:p>
            <a:p>
              <a:pPr algn="ctr" marL="696278" indent="-174070" lvl="3">
                <a:lnSpc>
                  <a:spcPts val="3569"/>
                </a:lnSpc>
              </a:pPr>
              <a:r>
                <a:rPr lang="en-US" b="true" sz="2550" spc="12">
                  <a:solidFill>
                    <a:srgbClr val="000000"/>
                  </a:solidFill>
                  <a:latin typeface="Lato Bold"/>
                  <a:ea typeface="Lato Bold"/>
                  <a:cs typeface="Lato Bold"/>
                  <a:sym typeface="Lato Bold"/>
                </a:rPr>
                <a:t>Senior Exemption</a:t>
              </a:r>
            </a:p>
            <a:p>
              <a:pPr algn="ctr" marL="696278" indent="-174070" lvl="3">
                <a:lnSpc>
                  <a:spcPts val="3569"/>
                </a:lnSpc>
              </a:pPr>
              <a:r>
                <a:rPr lang="en-US" b="true" sz="2550" spc="12">
                  <a:solidFill>
                    <a:srgbClr val="000000"/>
                  </a:solidFill>
                  <a:latin typeface="Lato Bold"/>
                  <a:ea typeface="Lato Bold"/>
                  <a:cs typeface="Lato Bold"/>
                  <a:sym typeface="Lato Bold"/>
                </a:rPr>
                <a:t>Clark County Assessor’s Office</a:t>
              </a:r>
            </a:p>
            <a:p>
              <a:pPr algn="ctr" marL="696278" indent="-174070" lvl="3">
                <a:lnSpc>
                  <a:spcPts val="3569"/>
                </a:lnSpc>
              </a:pPr>
              <a:r>
                <a:rPr lang="en-US" b="true" sz="2550" spc="12">
                  <a:solidFill>
                    <a:srgbClr val="000000"/>
                  </a:solidFill>
                  <a:latin typeface="Lato Bold"/>
                  <a:ea typeface="Lato Bold"/>
                  <a:cs typeface="Lato Bold"/>
                  <a:sym typeface="Lato Bold"/>
                </a:rPr>
                <a:t>PO Box 5000</a:t>
              </a:r>
            </a:p>
            <a:p>
              <a:pPr algn="ctr" marL="696278" indent="-174070" lvl="3">
                <a:lnSpc>
                  <a:spcPts val="3569"/>
                </a:lnSpc>
              </a:pPr>
              <a:r>
                <a:rPr lang="en-US" b="true" sz="2550" spc="12">
                  <a:solidFill>
                    <a:srgbClr val="000000"/>
                  </a:solidFill>
                  <a:latin typeface="Lato Bold"/>
                  <a:ea typeface="Lato Bold"/>
                  <a:cs typeface="Lato Bold"/>
                  <a:sym typeface="Lato Bold"/>
                </a:rPr>
                <a:t>Vancouver WA 98666</a:t>
              </a:r>
            </a:p>
            <a:p>
              <a:pPr algn="l" marL="696278" indent="-174070" lvl="3">
                <a:lnSpc>
                  <a:spcPts val="3569"/>
                </a:lnSpc>
              </a:pPr>
              <a:r>
                <a:rPr lang="en-US" b="true" sz="2550" spc="12">
                  <a:solidFill>
                    <a:srgbClr val="000000"/>
                  </a:solidFill>
                  <a:latin typeface="Lato Bold"/>
                  <a:ea typeface="Lato Bold"/>
                  <a:cs typeface="Lato Bold"/>
                  <a:sym typeface="Lato Bold"/>
                </a:rPr>
                <a:t>Assessor’s Office: </a:t>
              </a:r>
            </a:p>
            <a:p>
              <a:pPr algn="l" marL="696278" indent="-174070" lvl="3">
                <a:lnSpc>
                  <a:spcPts val="3569"/>
                </a:lnSpc>
                <a:buFont typeface="Arial"/>
                <a:buChar char="￭"/>
              </a:pPr>
              <a:r>
                <a:rPr lang="en-US" sz="2550" spc="12">
                  <a:solidFill>
                    <a:srgbClr val="000000"/>
                  </a:solidFill>
                  <a:latin typeface="Lato"/>
                  <a:ea typeface="Lato"/>
                  <a:cs typeface="Lato"/>
                  <a:sym typeface="Lato"/>
                </a:rPr>
                <a:t>2nd floor of the Public Service Center  </a:t>
              </a:r>
            </a:p>
            <a:p>
              <a:pPr algn="l" marL="696278" indent="-174070" lvl="3">
                <a:lnSpc>
                  <a:spcPts val="3569"/>
                </a:lnSpc>
                <a:buFont typeface="Arial"/>
                <a:buChar char="￭"/>
              </a:pPr>
              <a:r>
                <a:rPr lang="en-US" sz="2550" spc="12">
                  <a:solidFill>
                    <a:srgbClr val="000000"/>
                  </a:solidFill>
                  <a:latin typeface="Lato"/>
                  <a:ea typeface="Lato"/>
                  <a:cs typeface="Lato"/>
                  <a:sym typeface="Lato"/>
                </a:rPr>
                <a:t>Monday – Thursday 9:00am to 4:00pm </a:t>
              </a:r>
            </a:p>
            <a:p>
              <a:pPr algn="l" marL="696278" indent="-174070" lvl="3">
                <a:lnSpc>
                  <a:spcPts val="3569"/>
                </a:lnSpc>
                <a:buFont typeface="Arial"/>
                <a:buChar char="￭"/>
              </a:pPr>
              <a:r>
                <a:rPr lang="en-US" sz="2550" spc="12">
                  <a:solidFill>
                    <a:srgbClr val="000000"/>
                  </a:solidFill>
                  <a:latin typeface="Lato"/>
                  <a:ea typeface="Lato"/>
                  <a:cs typeface="Lato"/>
                  <a:sym typeface="Lato"/>
                </a:rPr>
                <a:t> Appointments available select days - call for more information</a:t>
              </a:r>
            </a:p>
            <a:p>
              <a:pPr algn="l" marL="696278" indent="-174070" lvl="3">
                <a:lnSpc>
                  <a:spcPts val="3569"/>
                </a:lnSpc>
                <a:buFont typeface="Arial"/>
                <a:buChar char="￭"/>
              </a:pPr>
              <a:r>
                <a:rPr lang="en-US" sz="2550" spc="12">
                  <a:solidFill>
                    <a:srgbClr val="000000"/>
                  </a:solidFill>
                  <a:latin typeface="Lato"/>
                  <a:ea typeface="Lato"/>
                  <a:cs typeface="Lato"/>
                  <a:sym typeface="Lato"/>
                </a:rPr>
                <a:t>564-397-2391</a:t>
              </a:r>
            </a:p>
            <a:p>
              <a:pPr algn="l" marL="696278" indent="-174070" lvl="3">
                <a:lnSpc>
                  <a:spcPts val="3569"/>
                </a:lnSpc>
              </a:pPr>
            </a:p>
            <a:p>
              <a:pPr algn="l" marL="696278" indent="-174070" lvl="3">
                <a:lnSpc>
                  <a:spcPts val="3569"/>
                </a:lnSpc>
              </a:pPr>
              <a:r>
                <a:rPr lang="en-US" b="true" sz="2550" spc="12">
                  <a:solidFill>
                    <a:srgbClr val="000000"/>
                  </a:solidFill>
                  <a:latin typeface="Lato Bold"/>
                  <a:ea typeface="Lato Bold"/>
                  <a:cs typeface="Lato Bold"/>
                  <a:sym typeface="Lato Bold"/>
                </a:rPr>
                <a:t>Drop Box: </a:t>
              </a:r>
            </a:p>
            <a:p>
              <a:pPr algn="l" marL="696278" indent="-174070" lvl="3">
                <a:lnSpc>
                  <a:spcPts val="3569"/>
                </a:lnSpc>
                <a:buFont typeface="Arial"/>
                <a:buChar char="￭"/>
              </a:pPr>
              <a:r>
                <a:rPr lang="en-US" sz="2550" spc="12">
                  <a:solidFill>
                    <a:srgbClr val="000000"/>
                  </a:solidFill>
                  <a:latin typeface="Lato"/>
                  <a:ea typeface="Lato"/>
                  <a:cs typeface="Lato"/>
                  <a:sym typeface="Lato"/>
                </a:rPr>
                <a:t>Located at the Clark County Public Service Center </a:t>
              </a:r>
            </a:p>
            <a:p>
              <a:pPr algn="l" marL="696278" indent="-174070" lvl="3">
                <a:lnSpc>
                  <a:spcPts val="3569"/>
                </a:lnSpc>
                <a:buFont typeface="Arial"/>
                <a:buChar char="￭"/>
              </a:pPr>
              <a:r>
                <a:rPr lang="en-US" sz="2550" spc="12">
                  <a:solidFill>
                    <a:srgbClr val="000000"/>
                  </a:solidFill>
                  <a:latin typeface="Lato"/>
                  <a:ea typeface="Lato"/>
                  <a:cs typeface="Lato"/>
                  <a:sym typeface="Lato"/>
                </a:rPr>
                <a:t>1300 Franklin St, First Floor </a:t>
              </a:r>
            </a:p>
            <a:p>
              <a:pPr algn="l" marL="696278" indent="-174070" lvl="3">
                <a:lnSpc>
                  <a:spcPts val="3569"/>
                </a:lnSpc>
                <a:buFont typeface="Arial"/>
                <a:buChar char="￭"/>
              </a:pPr>
              <a:r>
                <a:rPr lang="en-US" sz="2550" spc="12">
                  <a:solidFill>
                    <a:srgbClr val="000000"/>
                  </a:solidFill>
                  <a:latin typeface="Lato"/>
                  <a:ea typeface="Lato"/>
                  <a:cs typeface="Lato"/>
                  <a:sym typeface="Lato"/>
                </a:rPr>
                <a:t>Monday – Friday between the hours of 9:00am to 5:00pm</a:t>
              </a:r>
            </a:p>
          </p:txBody>
        </p:sp>
      </p:grpSp>
      <p:grpSp>
        <p:nvGrpSpPr>
          <p:cNvPr name="Group 11" id="11"/>
          <p:cNvGrpSpPr/>
          <p:nvPr/>
        </p:nvGrpSpPr>
        <p:grpSpPr>
          <a:xfrm rot="0">
            <a:off x="12093484" y="3996555"/>
            <a:ext cx="3649831" cy="3649831"/>
            <a:chOff x="0" y="0"/>
            <a:chExt cx="4866441" cy="4866441"/>
          </a:xfrm>
        </p:grpSpPr>
        <p:sp>
          <p:nvSpPr>
            <p:cNvPr name="Freeform 12" id="12" descr="A qr code on a white background  Description automatically generated"/>
            <p:cNvSpPr/>
            <p:nvPr/>
          </p:nvSpPr>
          <p:spPr>
            <a:xfrm flipH="false" flipV="false" rot="0">
              <a:off x="0" y="0"/>
              <a:ext cx="4866386" cy="4866386"/>
            </a:xfrm>
            <a:custGeom>
              <a:avLst/>
              <a:gdLst/>
              <a:ahLst/>
              <a:cxnLst/>
              <a:rect r="r" b="b" t="t" l="l"/>
              <a:pathLst>
                <a:path h="4866386" w="4866386">
                  <a:moveTo>
                    <a:pt x="0" y="0"/>
                  </a:moveTo>
                  <a:lnTo>
                    <a:pt x="4866386" y="0"/>
                  </a:lnTo>
                  <a:lnTo>
                    <a:pt x="4866386" y="4866386"/>
                  </a:lnTo>
                  <a:lnTo>
                    <a:pt x="0" y="4866386"/>
                  </a:lnTo>
                  <a:lnTo>
                    <a:pt x="0" y="0"/>
                  </a:lnTo>
                  <a:close/>
                </a:path>
              </a:pathLst>
            </a:custGeom>
            <a:blipFill>
              <a:blip r:embed="rId6"/>
              <a:stretch>
                <a:fillRect l="0" t="0" r="-1" b="-1"/>
              </a:stretch>
            </a:blipFill>
          </p:spPr>
        </p:sp>
      </p:grpSp>
      <p:grpSp>
        <p:nvGrpSpPr>
          <p:cNvPr name="Group 13" id="13"/>
          <p:cNvGrpSpPr/>
          <p:nvPr/>
        </p:nvGrpSpPr>
        <p:grpSpPr>
          <a:xfrm rot="0">
            <a:off x="13587640" y="8041690"/>
            <a:ext cx="3649790" cy="1216628"/>
            <a:chOff x="0" y="0"/>
            <a:chExt cx="4866386" cy="1622171"/>
          </a:xfrm>
        </p:grpSpPr>
        <p:sp>
          <p:nvSpPr>
            <p:cNvPr name="Freeform 14" id="14"/>
            <p:cNvSpPr/>
            <p:nvPr/>
          </p:nvSpPr>
          <p:spPr>
            <a:xfrm flipH="false" flipV="false" rot="0">
              <a:off x="0" y="0"/>
              <a:ext cx="4866386" cy="1622171"/>
            </a:xfrm>
            <a:custGeom>
              <a:avLst/>
              <a:gdLst/>
              <a:ahLst/>
              <a:cxnLst/>
              <a:rect r="r" b="b" t="t" l="l"/>
              <a:pathLst>
                <a:path h="1622171" w="4866386">
                  <a:moveTo>
                    <a:pt x="0" y="0"/>
                  </a:moveTo>
                  <a:lnTo>
                    <a:pt x="4866386" y="0"/>
                  </a:lnTo>
                  <a:lnTo>
                    <a:pt x="4866386" y="1622171"/>
                  </a:lnTo>
                  <a:lnTo>
                    <a:pt x="0" y="1622171"/>
                  </a:lnTo>
                  <a:lnTo>
                    <a:pt x="0" y="0"/>
                  </a:lnTo>
                  <a:close/>
                </a:path>
              </a:pathLst>
            </a:custGeom>
            <a:blipFill>
              <a:blip r:embed="rId7"/>
              <a:stretch>
                <a:fillRect l="-1" t="0" r="-1"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DFD0"/>
        </a:solidFill>
      </p:bgPr>
    </p:bg>
    <p:spTree>
      <p:nvGrpSpPr>
        <p:cNvPr id="1" name=""/>
        <p:cNvGrpSpPr/>
        <p:nvPr/>
      </p:nvGrpSpPr>
      <p:grpSpPr>
        <a:xfrm>
          <a:off x="0" y="0"/>
          <a:ext cx="0" cy="0"/>
          <a:chOff x="0" y="0"/>
          <a:chExt cx="0" cy="0"/>
        </a:xfrm>
      </p:grpSpPr>
      <p:grpSp>
        <p:nvGrpSpPr>
          <p:cNvPr name="Group 2" id="2"/>
          <p:cNvGrpSpPr/>
          <p:nvPr/>
        </p:nvGrpSpPr>
        <p:grpSpPr>
          <a:xfrm rot="0">
            <a:off x="1028705" y="4785045"/>
            <a:ext cx="16230600" cy="48006"/>
            <a:chOff x="0" y="0"/>
            <a:chExt cx="21640800" cy="64008"/>
          </a:xfrm>
        </p:grpSpPr>
        <p:sp>
          <p:nvSpPr>
            <p:cNvPr name="Freeform 3" id="3"/>
            <p:cNvSpPr/>
            <p:nvPr/>
          </p:nvSpPr>
          <p:spPr>
            <a:xfrm flipH="false" flipV="false" rot="0">
              <a:off x="0" y="0"/>
              <a:ext cx="21640800" cy="64008"/>
            </a:xfrm>
            <a:custGeom>
              <a:avLst/>
              <a:gdLst/>
              <a:ahLst/>
              <a:cxnLst/>
              <a:rect r="r" b="b" t="t" l="l"/>
              <a:pathLst>
                <a:path h="64008" w="21640800">
                  <a:moveTo>
                    <a:pt x="0" y="51308"/>
                  </a:moveTo>
                  <a:lnTo>
                    <a:pt x="21640800" y="0"/>
                  </a:lnTo>
                  <a:lnTo>
                    <a:pt x="21640800" y="12700"/>
                  </a:lnTo>
                  <a:lnTo>
                    <a:pt x="0" y="64008"/>
                  </a:lnTo>
                  <a:close/>
                </a:path>
              </a:pathLst>
            </a:custGeom>
            <a:solidFill>
              <a:srgbClr val="2B2C30"/>
            </a:solidFill>
          </p:spPr>
        </p:sp>
      </p:grpSp>
      <p:grpSp>
        <p:nvGrpSpPr>
          <p:cNvPr name="Group 4" id="4"/>
          <p:cNvGrpSpPr/>
          <p:nvPr/>
        </p:nvGrpSpPr>
        <p:grpSpPr>
          <a:xfrm rot="0">
            <a:off x="1006830" y="5840386"/>
            <a:ext cx="16230600" cy="648564"/>
            <a:chOff x="0" y="0"/>
            <a:chExt cx="21640800" cy="864752"/>
          </a:xfrm>
        </p:grpSpPr>
        <p:sp>
          <p:nvSpPr>
            <p:cNvPr name="Freeform 5" id="5"/>
            <p:cNvSpPr/>
            <p:nvPr/>
          </p:nvSpPr>
          <p:spPr>
            <a:xfrm flipH="false" flipV="false" rot="0">
              <a:off x="0" y="0"/>
              <a:ext cx="21640800" cy="864752"/>
            </a:xfrm>
            <a:custGeom>
              <a:avLst/>
              <a:gdLst/>
              <a:ahLst/>
              <a:cxnLst/>
              <a:rect r="r" b="b" t="t" l="l"/>
              <a:pathLst>
                <a:path h="864752" w="21640800">
                  <a:moveTo>
                    <a:pt x="0" y="0"/>
                  </a:moveTo>
                  <a:lnTo>
                    <a:pt x="21640800" y="0"/>
                  </a:lnTo>
                  <a:lnTo>
                    <a:pt x="21640800" y="864752"/>
                  </a:lnTo>
                  <a:lnTo>
                    <a:pt x="0" y="864752"/>
                  </a:lnTo>
                  <a:close/>
                </a:path>
              </a:pathLst>
            </a:custGeom>
            <a:solidFill>
              <a:srgbClr val="000000">
                <a:alpha val="0"/>
              </a:srgbClr>
            </a:solidFill>
          </p:spPr>
        </p:sp>
        <p:sp>
          <p:nvSpPr>
            <p:cNvPr name="TextBox 6" id="6"/>
            <p:cNvSpPr txBox="true"/>
            <p:nvPr/>
          </p:nvSpPr>
          <p:spPr>
            <a:xfrm>
              <a:off x="0" y="-85725"/>
              <a:ext cx="21640800" cy="950477"/>
            </a:xfrm>
            <a:prstGeom prst="rect">
              <a:avLst/>
            </a:prstGeom>
          </p:spPr>
          <p:txBody>
            <a:bodyPr anchor="t" rtlCol="false" tIns="0" lIns="0" bIns="0" rIns="0"/>
            <a:lstStyle/>
            <a:p>
              <a:pPr algn="l">
                <a:lnSpc>
                  <a:spcPts val="5200"/>
                </a:lnSpc>
              </a:pPr>
              <a:r>
                <a:rPr lang="en-US" b="true" sz="3714" spc="843">
                  <a:solidFill>
                    <a:srgbClr val="000000"/>
                  </a:solidFill>
                  <a:latin typeface="Lato Bold"/>
                  <a:ea typeface="Lato Bold"/>
                  <a:cs typeface="Lato Bold"/>
                  <a:sym typeface="Lato Bold"/>
                </a:rPr>
                <a:t>QUESTIONS?</a:t>
              </a:r>
            </a:p>
          </p:txBody>
        </p:sp>
      </p:grpSp>
      <p:grpSp>
        <p:nvGrpSpPr>
          <p:cNvPr name="Group 7" id="7"/>
          <p:cNvGrpSpPr/>
          <p:nvPr/>
        </p:nvGrpSpPr>
        <p:grpSpPr>
          <a:xfrm rot="0">
            <a:off x="1028706" y="1028700"/>
            <a:ext cx="16408332" cy="3423460"/>
            <a:chOff x="0" y="0"/>
            <a:chExt cx="21877776" cy="4564614"/>
          </a:xfrm>
        </p:grpSpPr>
        <p:sp>
          <p:nvSpPr>
            <p:cNvPr name="Freeform 8" id="8"/>
            <p:cNvSpPr/>
            <p:nvPr/>
          </p:nvSpPr>
          <p:spPr>
            <a:xfrm flipH="false" flipV="false" rot="0">
              <a:off x="0" y="0"/>
              <a:ext cx="21877776" cy="4564614"/>
            </a:xfrm>
            <a:custGeom>
              <a:avLst/>
              <a:gdLst/>
              <a:ahLst/>
              <a:cxnLst/>
              <a:rect r="r" b="b" t="t" l="l"/>
              <a:pathLst>
                <a:path h="4564614" w="21877776">
                  <a:moveTo>
                    <a:pt x="0" y="0"/>
                  </a:moveTo>
                  <a:lnTo>
                    <a:pt x="21877776" y="0"/>
                  </a:lnTo>
                  <a:lnTo>
                    <a:pt x="21877776" y="4564614"/>
                  </a:lnTo>
                  <a:lnTo>
                    <a:pt x="0" y="4564614"/>
                  </a:lnTo>
                  <a:close/>
                </a:path>
              </a:pathLst>
            </a:custGeom>
            <a:solidFill>
              <a:srgbClr val="000000">
                <a:alpha val="0"/>
              </a:srgbClr>
            </a:solidFill>
          </p:spPr>
        </p:sp>
        <p:sp>
          <p:nvSpPr>
            <p:cNvPr name="TextBox 9" id="9"/>
            <p:cNvSpPr txBox="true"/>
            <p:nvPr/>
          </p:nvSpPr>
          <p:spPr>
            <a:xfrm>
              <a:off x="0" y="466725"/>
              <a:ext cx="21877776" cy="4097889"/>
            </a:xfrm>
            <a:prstGeom prst="rect">
              <a:avLst/>
            </a:prstGeom>
          </p:spPr>
          <p:txBody>
            <a:bodyPr anchor="t" rtlCol="false" tIns="0" lIns="0" bIns="0" rIns="0"/>
            <a:lstStyle/>
            <a:p>
              <a:pPr algn="l">
                <a:lnSpc>
                  <a:spcPts val="15248"/>
                </a:lnSpc>
              </a:pPr>
              <a:r>
                <a:rPr lang="en-US" sz="16758" spc="81">
                  <a:solidFill>
                    <a:srgbClr val="000000"/>
                  </a:solidFill>
                  <a:latin typeface="Playfair Display"/>
                  <a:ea typeface="Playfair Display"/>
                  <a:cs typeface="Playfair Display"/>
                  <a:sym typeface="Playfair Display"/>
                </a:rPr>
                <a:t>Thank you!</a:t>
              </a:r>
            </a:p>
          </p:txBody>
        </p:sp>
      </p:grpSp>
      <p:grpSp>
        <p:nvGrpSpPr>
          <p:cNvPr name="Group 10" id="10"/>
          <p:cNvGrpSpPr/>
          <p:nvPr/>
        </p:nvGrpSpPr>
        <p:grpSpPr>
          <a:xfrm rot="0">
            <a:off x="1016407" y="7877175"/>
            <a:ext cx="7862435" cy="1381100"/>
            <a:chOff x="0" y="0"/>
            <a:chExt cx="10483247" cy="1841467"/>
          </a:xfrm>
        </p:grpSpPr>
        <p:sp>
          <p:nvSpPr>
            <p:cNvPr name="Freeform 11" id="11"/>
            <p:cNvSpPr/>
            <p:nvPr/>
          </p:nvSpPr>
          <p:spPr>
            <a:xfrm flipH="false" flipV="false" rot="0">
              <a:off x="0" y="0"/>
              <a:ext cx="10483247" cy="1841467"/>
            </a:xfrm>
            <a:custGeom>
              <a:avLst/>
              <a:gdLst/>
              <a:ahLst/>
              <a:cxnLst/>
              <a:rect r="r" b="b" t="t" l="l"/>
              <a:pathLst>
                <a:path h="1841467" w="10483247">
                  <a:moveTo>
                    <a:pt x="0" y="0"/>
                  </a:moveTo>
                  <a:lnTo>
                    <a:pt x="10483247" y="0"/>
                  </a:lnTo>
                  <a:lnTo>
                    <a:pt x="10483247" y="1841467"/>
                  </a:lnTo>
                  <a:lnTo>
                    <a:pt x="0" y="1841467"/>
                  </a:lnTo>
                  <a:close/>
                </a:path>
              </a:pathLst>
            </a:custGeom>
            <a:solidFill>
              <a:srgbClr val="000000">
                <a:alpha val="0"/>
              </a:srgbClr>
            </a:solidFill>
          </p:spPr>
        </p:sp>
        <p:sp>
          <p:nvSpPr>
            <p:cNvPr name="TextBox 12" id="12"/>
            <p:cNvSpPr txBox="true"/>
            <p:nvPr/>
          </p:nvSpPr>
          <p:spPr>
            <a:xfrm>
              <a:off x="0" y="-76200"/>
              <a:ext cx="10483247" cy="1917667"/>
            </a:xfrm>
            <a:prstGeom prst="rect">
              <a:avLst/>
            </a:prstGeom>
          </p:spPr>
          <p:txBody>
            <a:bodyPr anchor="t" rtlCol="false" tIns="0" lIns="0" bIns="0" rIns="0"/>
            <a:lstStyle/>
            <a:p>
              <a:pPr algn="l">
                <a:lnSpc>
                  <a:spcPts val="3749"/>
                </a:lnSpc>
              </a:pPr>
              <a:r>
                <a:rPr lang="en-US" sz="2499">
                  <a:solidFill>
                    <a:srgbClr val="000000"/>
                  </a:solidFill>
                  <a:latin typeface="Lato"/>
                  <a:ea typeface="Lato"/>
                  <a:cs typeface="Lato"/>
                  <a:sym typeface="Lato"/>
                </a:rPr>
                <a:t>Clark County Assessor’s Office</a:t>
              </a:r>
            </a:p>
            <a:p>
              <a:pPr algn="l">
                <a:lnSpc>
                  <a:spcPts val="3749"/>
                </a:lnSpc>
              </a:pPr>
              <a:r>
                <a:rPr lang="en-US" sz="2499">
                  <a:solidFill>
                    <a:srgbClr val="000000"/>
                  </a:solidFill>
                  <a:latin typeface="Lato"/>
                  <a:ea typeface="Lato"/>
                  <a:cs typeface="Lato"/>
                  <a:sym typeface="Lato"/>
                </a:rPr>
                <a:t>Assessment Services Team</a:t>
              </a:r>
            </a:p>
            <a:p>
              <a:pPr algn="l">
                <a:lnSpc>
                  <a:spcPts val="3749"/>
                </a:lnSpc>
              </a:pPr>
              <a:r>
                <a:rPr lang="en-US" sz="2499">
                  <a:solidFill>
                    <a:srgbClr val="000000"/>
                  </a:solidFill>
                  <a:latin typeface="Lato"/>
                  <a:ea typeface="Lato"/>
                  <a:cs typeface="Lato"/>
                  <a:sym typeface="Lato"/>
                </a:rPr>
                <a:t>Updtd 2025</a:t>
              </a:r>
            </a:p>
          </p:txBody>
        </p:sp>
      </p:grpSp>
      <p:grpSp>
        <p:nvGrpSpPr>
          <p:cNvPr name="Group 13" id="13"/>
          <p:cNvGrpSpPr/>
          <p:nvPr/>
        </p:nvGrpSpPr>
        <p:grpSpPr>
          <a:xfrm rot="0">
            <a:off x="13587640" y="8041690"/>
            <a:ext cx="3649790" cy="1216628"/>
            <a:chOff x="0" y="0"/>
            <a:chExt cx="4866386" cy="1622171"/>
          </a:xfrm>
        </p:grpSpPr>
        <p:sp>
          <p:nvSpPr>
            <p:cNvPr name="Freeform 14" id="14"/>
            <p:cNvSpPr/>
            <p:nvPr/>
          </p:nvSpPr>
          <p:spPr>
            <a:xfrm flipH="false" flipV="false" rot="0">
              <a:off x="0" y="0"/>
              <a:ext cx="4866386" cy="1622171"/>
            </a:xfrm>
            <a:custGeom>
              <a:avLst/>
              <a:gdLst/>
              <a:ahLst/>
              <a:cxnLst/>
              <a:rect r="r" b="b" t="t" l="l"/>
              <a:pathLst>
                <a:path h="1622171" w="4866386">
                  <a:moveTo>
                    <a:pt x="0" y="0"/>
                  </a:moveTo>
                  <a:lnTo>
                    <a:pt x="4866386" y="0"/>
                  </a:lnTo>
                  <a:lnTo>
                    <a:pt x="4866386" y="1622171"/>
                  </a:lnTo>
                  <a:lnTo>
                    <a:pt x="0" y="1622171"/>
                  </a:lnTo>
                  <a:lnTo>
                    <a:pt x="0" y="0"/>
                  </a:lnTo>
                  <a:close/>
                </a:path>
              </a:pathLst>
            </a:custGeom>
            <a:blipFill>
              <a:blip r:embed="rId2"/>
              <a:stretch>
                <a:fillRect l="-1" t="0" r="-1"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DFD0"/>
        </a:solidFill>
      </p:bgPr>
    </p:bg>
    <p:spTree>
      <p:nvGrpSpPr>
        <p:cNvPr id="1" name=""/>
        <p:cNvGrpSpPr/>
        <p:nvPr/>
      </p:nvGrpSpPr>
      <p:grpSpPr>
        <a:xfrm>
          <a:off x="0" y="0"/>
          <a:ext cx="0" cy="0"/>
          <a:chOff x="0" y="0"/>
          <a:chExt cx="0" cy="0"/>
        </a:xfrm>
      </p:grpSpPr>
      <p:grpSp>
        <p:nvGrpSpPr>
          <p:cNvPr name="Group 2" id="2"/>
          <p:cNvGrpSpPr/>
          <p:nvPr/>
        </p:nvGrpSpPr>
        <p:grpSpPr>
          <a:xfrm rot="0">
            <a:off x="1028695" y="1755998"/>
            <a:ext cx="16230600" cy="48006"/>
            <a:chOff x="0" y="0"/>
            <a:chExt cx="21640800" cy="64008"/>
          </a:xfrm>
        </p:grpSpPr>
        <p:sp>
          <p:nvSpPr>
            <p:cNvPr name="Freeform 3" id="3"/>
            <p:cNvSpPr/>
            <p:nvPr/>
          </p:nvSpPr>
          <p:spPr>
            <a:xfrm flipH="false" flipV="false" rot="0">
              <a:off x="0" y="0"/>
              <a:ext cx="21640800" cy="64008"/>
            </a:xfrm>
            <a:custGeom>
              <a:avLst/>
              <a:gdLst/>
              <a:ahLst/>
              <a:cxnLst/>
              <a:rect r="r" b="b" t="t" l="l"/>
              <a:pathLst>
                <a:path h="64008" w="21640800">
                  <a:moveTo>
                    <a:pt x="0" y="51308"/>
                  </a:moveTo>
                  <a:lnTo>
                    <a:pt x="21640800" y="0"/>
                  </a:lnTo>
                  <a:lnTo>
                    <a:pt x="21640800" y="12700"/>
                  </a:lnTo>
                  <a:lnTo>
                    <a:pt x="0" y="64008"/>
                  </a:lnTo>
                  <a:close/>
                </a:path>
              </a:pathLst>
            </a:custGeom>
            <a:solidFill>
              <a:srgbClr val="2B2C30"/>
            </a:solidFill>
          </p:spPr>
        </p:sp>
      </p:grpSp>
      <p:grpSp>
        <p:nvGrpSpPr>
          <p:cNvPr name="Group 4" id="4"/>
          <p:cNvGrpSpPr/>
          <p:nvPr/>
        </p:nvGrpSpPr>
        <p:grpSpPr>
          <a:xfrm rot="0">
            <a:off x="13587640" y="8041690"/>
            <a:ext cx="3649790" cy="1216628"/>
            <a:chOff x="0" y="0"/>
            <a:chExt cx="4866386" cy="1622171"/>
          </a:xfrm>
        </p:grpSpPr>
        <p:sp>
          <p:nvSpPr>
            <p:cNvPr name="Freeform 5" id="5"/>
            <p:cNvSpPr/>
            <p:nvPr/>
          </p:nvSpPr>
          <p:spPr>
            <a:xfrm flipH="false" flipV="false" rot="0">
              <a:off x="0" y="0"/>
              <a:ext cx="4866386" cy="1622171"/>
            </a:xfrm>
            <a:custGeom>
              <a:avLst/>
              <a:gdLst/>
              <a:ahLst/>
              <a:cxnLst/>
              <a:rect r="r" b="b" t="t" l="l"/>
              <a:pathLst>
                <a:path h="1622171" w="4866386">
                  <a:moveTo>
                    <a:pt x="0" y="0"/>
                  </a:moveTo>
                  <a:lnTo>
                    <a:pt x="4866386" y="0"/>
                  </a:lnTo>
                  <a:lnTo>
                    <a:pt x="4866386" y="1622171"/>
                  </a:lnTo>
                  <a:lnTo>
                    <a:pt x="0" y="1622171"/>
                  </a:lnTo>
                  <a:lnTo>
                    <a:pt x="0" y="0"/>
                  </a:lnTo>
                  <a:close/>
                </a:path>
              </a:pathLst>
            </a:custGeom>
            <a:blipFill>
              <a:blip r:embed="rId2"/>
              <a:stretch>
                <a:fillRect l="-1" t="0" r="-1" b="0"/>
              </a:stretch>
            </a:blipFill>
          </p:spPr>
        </p:sp>
      </p:grpSp>
      <p:grpSp>
        <p:nvGrpSpPr>
          <p:cNvPr name="Group 6" id="6"/>
          <p:cNvGrpSpPr/>
          <p:nvPr/>
        </p:nvGrpSpPr>
        <p:grpSpPr>
          <a:xfrm rot="0">
            <a:off x="1006871" y="857250"/>
            <a:ext cx="16230600" cy="648564"/>
            <a:chOff x="0" y="0"/>
            <a:chExt cx="21640800" cy="864752"/>
          </a:xfrm>
        </p:grpSpPr>
        <p:sp>
          <p:nvSpPr>
            <p:cNvPr name="Freeform 7" id="7"/>
            <p:cNvSpPr/>
            <p:nvPr/>
          </p:nvSpPr>
          <p:spPr>
            <a:xfrm flipH="false" flipV="false" rot="0">
              <a:off x="0" y="0"/>
              <a:ext cx="21640800" cy="864752"/>
            </a:xfrm>
            <a:custGeom>
              <a:avLst/>
              <a:gdLst/>
              <a:ahLst/>
              <a:cxnLst/>
              <a:rect r="r" b="b" t="t" l="l"/>
              <a:pathLst>
                <a:path h="864752" w="21640800">
                  <a:moveTo>
                    <a:pt x="0" y="0"/>
                  </a:moveTo>
                  <a:lnTo>
                    <a:pt x="21640800" y="0"/>
                  </a:lnTo>
                  <a:lnTo>
                    <a:pt x="21640800" y="864752"/>
                  </a:lnTo>
                  <a:lnTo>
                    <a:pt x="0" y="864752"/>
                  </a:lnTo>
                  <a:close/>
                </a:path>
              </a:pathLst>
            </a:custGeom>
            <a:solidFill>
              <a:srgbClr val="000000">
                <a:alpha val="0"/>
              </a:srgbClr>
            </a:solidFill>
          </p:spPr>
        </p:sp>
        <p:sp>
          <p:nvSpPr>
            <p:cNvPr name="TextBox 8" id="8"/>
            <p:cNvSpPr txBox="true"/>
            <p:nvPr/>
          </p:nvSpPr>
          <p:spPr>
            <a:xfrm>
              <a:off x="0" y="-85725"/>
              <a:ext cx="21640800" cy="950477"/>
            </a:xfrm>
            <a:prstGeom prst="rect">
              <a:avLst/>
            </a:prstGeom>
          </p:spPr>
          <p:txBody>
            <a:bodyPr anchor="t" rtlCol="false" tIns="0" lIns="0" bIns="0" rIns="0"/>
            <a:lstStyle/>
            <a:p>
              <a:pPr algn="l">
                <a:lnSpc>
                  <a:spcPts val="5200"/>
                </a:lnSpc>
              </a:pPr>
              <a:r>
                <a:rPr lang="en-US" b="true" sz="3714" spc="843">
                  <a:solidFill>
                    <a:srgbClr val="000000"/>
                  </a:solidFill>
                  <a:latin typeface="Lato Bold"/>
                  <a:ea typeface="Lato Bold"/>
                  <a:cs typeface="Lato Bold"/>
                  <a:sym typeface="Lato Bold"/>
                </a:rPr>
                <a:t>AGENDA</a:t>
              </a:r>
            </a:p>
          </p:txBody>
        </p:sp>
      </p:grpSp>
      <p:grpSp>
        <p:nvGrpSpPr>
          <p:cNvPr name="Group 9" id="9"/>
          <p:cNvGrpSpPr/>
          <p:nvPr/>
        </p:nvGrpSpPr>
        <p:grpSpPr>
          <a:xfrm rot="0">
            <a:off x="1028689" y="1893690"/>
            <a:ext cx="7877184" cy="7461987"/>
            <a:chOff x="0" y="0"/>
            <a:chExt cx="10502912" cy="9949316"/>
          </a:xfrm>
        </p:grpSpPr>
        <p:sp>
          <p:nvSpPr>
            <p:cNvPr name="Freeform 10" id="10"/>
            <p:cNvSpPr/>
            <p:nvPr/>
          </p:nvSpPr>
          <p:spPr>
            <a:xfrm flipH="false" flipV="false" rot="0">
              <a:off x="0" y="0"/>
              <a:ext cx="10502912" cy="9949316"/>
            </a:xfrm>
            <a:custGeom>
              <a:avLst/>
              <a:gdLst/>
              <a:ahLst/>
              <a:cxnLst/>
              <a:rect r="r" b="b" t="t" l="l"/>
              <a:pathLst>
                <a:path h="9949316" w="10502912">
                  <a:moveTo>
                    <a:pt x="0" y="0"/>
                  </a:moveTo>
                  <a:lnTo>
                    <a:pt x="10502912" y="0"/>
                  </a:lnTo>
                  <a:lnTo>
                    <a:pt x="10502912" y="9949316"/>
                  </a:lnTo>
                  <a:lnTo>
                    <a:pt x="0" y="9949316"/>
                  </a:lnTo>
                  <a:close/>
                </a:path>
              </a:pathLst>
            </a:custGeom>
            <a:solidFill>
              <a:srgbClr val="000000">
                <a:alpha val="0"/>
              </a:srgbClr>
            </a:solidFill>
          </p:spPr>
        </p:sp>
        <p:sp>
          <p:nvSpPr>
            <p:cNvPr name="TextBox 11" id="11"/>
            <p:cNvSpPr txBox="true"/>
            <p:nvPr/>
          </p:nvSpPr>
          <p:spPr>
            <a:xfrm>
              <a:off x="0" y="-209550"/>
              <a:ext cx="10502912" cy="10158866"/>
            </a:xfrm>
            <a:prstGeom prst="rect">
              <a:avLst/>
            </a:prstGeom>
          </p:spPr>
          <p:txBody>
            <a:bodyPr anchor="t" rtlCol="false" tIns="0" lIns="0" bIns="0" rIns="0"/>
            <a:lstStyle/>
            <a:p>
              <a:pPr algn="l" marL="873557" indent="-218389" lvl="3">
                <a:lnSpc>
                  <a:spcPts val="5983"/>
                </a:lnSpc>
                <a:buFont typeface="Arial"/>
                <a:buChar char="￭"/>
              </a:pPr>
              <a:r>
                <a:rPr lang="en-US" sz="3199">
                  <a:solidFill>
                    <a:srgbClr val="000000"/>
                  </a:solidFill>
                  <a:latin typeface="Lato"/>
                  <a:ea typeface="Lato"/>
                  <a:cs typeface="Lato"/>
                  <a:sym typeface="Lato"/>
                </a:rPr>
                <a:t>Program Overview</a:t>
              </a:r>
            </a:p>
            <a:p>
              <a:pPr algn="l" marL="873557" indent="-218389" lvl="3">
                <a:lnSpc>
                  <a:spcPts val="5983"/>
                </a:lnSpc>
                <a:buFont typeface="Arial"/>
                <a:buChar char="￭"/>
              </a:pPr>
              <a:r>
                <a:rPr lang="en-US" sz="3199">
                  <a:solidFill>
                    <a:srgbClr val="000000"/>
                  </a:solidFill>
                  <a:latin typeface="Lato"/>
                  <a:ea typeface="Lato"/>
                  <a:cs typeface="Lato"/>
                  <a:sym typeface="Lato"/>
                </a:rPr>
                <a:t>Qualifications and Eligibility</a:t>
              </a:r>
            </a:p>
            <a:p>
              <a:pPr algn="l" marL="873557" indent="-218389" lvl="3">
                <a:lnSpc>
                  <a:spcPts val="5983"/>
                </a:lnSpc>
                <a:buFont typeface="Arial"/>
                <a:buChar char="￭"/>
              </a:pPr>
              <a:r>
                <a:rPr lang="en-US" sz="3199">
                  <a:solidFill>
                    <a:srgbClr val="000000"/>
                  </a:solidFill>
                  <a:latin typeface="Lato"/>
                  <a:ea typeface="Lato"/>
                  <a:cs typeface="Lato"/>
                  <a:sym typeface="Lato"/>
                </a:rPr>
                <a:t>Income Thresholds</a:t>
              </a:r>
            </a:p>
            <a:p>
              <a:pPr algn="l" marL="873557" indent="-218389" lvl="3">
                <a:lnSpc>
                  <a:spcPts val="5983"/>
                </a:lnSpc>
                <a:buFont typeface="Arial"/>
                <a:buChar char="￭"/>
              </a:pPr>
              <a:r>
                <a:rPr lang="en-US" sz="3199">
                  <a:solidFill>
                    <a:srgbClr val="000000"/>
                  </a:solidFill>
                  <a:latin typeface="Lato"/>
                  <a:ea typeface="Lato"/>
                  <a:cs typeface="Lato"/>
                  <a:sym typeface="Lato"/>
                </a:rPr>
                <a:t>Income, explained</a:t>
              </a:r>
            </a:p>
            <a:p>
              <a:pPr algn="l" marL="873557" indent="-218389" lvl="3">
                <a:lnSpc>
                  <a:spcPts val="5983"/>
                </a:lnSpc>
                <a:buFont typeface="Arial"/>
                <a:buChar char="￭"/>
              </a:pPr>
              <a:r>
                <a:rPr lang="en-US" sz="3199">
                  <a:solidFill>
                    <a:srgbClr val="000000"/>
                  </a:solidFill>
                  <a:latin typeface="Lato"/>
                  <a:ea typeface="Lato"/>
                  <a:cs typeface="Lato"/>
                  <a:sym typeface="Lato"/>
                </a:rPr>
                <a:t>Deductions, explained</a:t>
              </a:r>
            </a:p>
            <a:p>
              <a:pPr algn="l" marL="873366" indent="-218341" lvl="3">
                <a:lnSpc>
                  <a:spcPts val="5982"/>
                </a:lnSpc>
                <a:buFont typeface="Arial"/>
                <a:buChar char="￭"/>
              </a:pPr>
              <a:r>
                <a:rPr lang="en-US" sz="3198">
                  <a:solidFill>
                    <a:srgbClr val="000000"/>
                  </a:solidFill>
                  <a:latin typeface="Lato"/>
                  <a:ea typeface="Lato"/>
                  <a:cs typeface="Lato"/>
                  <a:sym typeface="Lato"/>
                </a:rPr>
                <a:t>Required Documents</a:t>
              </a:r>
            </a:p>
            <a:p>
              <a:pPr algn="l" marL="873557" indent="-218389" lvl="3">
                <a:lnSpc>
                  <a:spcPts val="5983"/>
                </a:lnSpc>
                <a:buFont typeface="Arial"/>
                <a:buChar char="￭"/>
              </a:pPr>
              <a:r>
                <a:rPr lang="en-US" sz="3199">
                  <a:solidFill>
                    <a:srgbClr val="000000"/>
                  </a:solidFill>
                  <a:latin typeface="Lato"/>
                  <a:ea typeface="Lato"/>
                  <a:cs typeface="Lato"/>
                  <a:sym typeface="Lato"/>
                </a:rPr>
                <a:t>2025 Update - ADUs</a:t>
              </a:r>
            </a:p>
            <a:p>
              <a:pPr algn="l" marL="873557" indent="-218389" lvl="3">
                <a:lnSpc>
                  <a:spcPts val="5983"/>
                </a:lnSpc>
                <a:buFont typeface="Arial"/>
                <a:buChar char="￭"/>
              </a:pPr>
              <a:r>
                <a:rPr lang="en-US" sz="3199">
                  <a:solidFill>
                    <a:srgbClr val="000000"/>
                  </a:solidFill>
                  <a:latin typeface="Lato"/>
                  <a:ea typeface="Lato"/>
                  <a:cs typeface="Lato"/>
                  <a:sym typeface="Lato"/>
                </a:rPr>
                <a:t>How to Apply</a:t>
              </a:r>
            </a:p>
            <a:p>
              <a:pPr algn="l" marL="873557" indent="-218389" lvl="3">
                <a:lnSpc>
                  <a:spcPts val="5983"/>
                </a:lnSpc>
                <a:buFont typeface="Arial"/>
                <a:buChar char="￭"/>
              </a:pPr>
              <a:r>
                <a:rPr lang="en-US" sz="3199">
                  <a:solidFill>
                    <a:srgbClr val="000000"/>
                  </a:solidFill>
                  <a:latin typeface="Lato"/>
                  <a:ea typeface="Lato"/>
                  <a:cs typeface="Lato"/>
                  <a:sym typeface="Lato"/>
                </a:rPr>
                <a:t>Conclusion/Contact</a:t>
              </a:r>
            </a:p>
            <a:p>
              <a:pPr algn="l" marL="873557" indent="-218389" lvl="3">
                <a:lnSpc>
                  <a:spcPts val="5983"/>
                </a:lnSpc>
                <a:buFont typeface="Arial"/>
                <a:buChar char="￭"/>
              </a:pPr>
              <a:r>
                <a:rPr lang="en-US" sz="3199">
                  <a:solidFill>
                    <a:srgbClr val="000000"/>
                  </a:solidFill>
                  <a:latin typeface="Lato"/>
                  <a:ea typeface="Lato"/>
                  <a:cs typeface="Lato"/>
                  <a:sym typeface="Lato"/>
                </a:rPr>
                <a:t>Questions</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DFD0"/>
        </a:solidFill>
      </p:bgPr>
    </p:bg>
    <p:spTree>
      <p:nvGrpSpPr>
        <p:cNvPr id="1" name=""/>
        <p:cNvGrpSpPr/>
        <p:nvPr/>
      </p:nvGrpSpPr>
      <p:grpSpPr>
        <a:xfrm>
          <a:off x="0" y="0"/>
          <a:ext cx="0" cy="0"/>
          <a:chOff x="0" y="0"/>
          <a:chExt cx="0" cy="0"/>
        </a:xfrm>
      </p:grpSpPr>
      <p:grpSp>
        <p:nvGrpSpPr>
          <p:cNvPr name="Group 2" id="2"/>
          <p:cNvGrpSpPr/>
          <p:nvPr/>
        </p:nvGrpSpPr>
        <p:grpSpPr>
          <a:xfrm rot="0">
            <a:off x="-7086598" y="1755998"/>
            <a:ext cx="16230600" cy="48006"/>
            <a:chOff x="0" y="0"/>
            <a:chExt cx="21640800" cy="64008"/>
          </a:xfrm>
        </p:grpSpPr>
        <p:sp>
          <p:nvSpPr>
            <p:cNvPr name="Freeform 3" id="3"/>
            <p:cNvSpPr/>
            <p:nvPr/>
          </p:nvSpPr>
          <p:spPr>
            <a:xfrm flipH="false" flipV="false" rot="0">
              <a:off x="0" y="0"/>
              <a:ext cx="21640800" cy="64008"/>
            </a:xfrm>
            <a:custGeom>
              <a:avLst/>
              <a:gdLst/>
              <a:ahLst/>
              <a:cxnLst/>
              <a:rect r="r" b="b" t="t" l="l"/>
              <a:pathLst>
                <a:path h="64008" w="21640800">
                  <a:moveTo>
                    <a:pt x="0" y="51308"/>
                  </a:moveTo>
                  <a:lnTo>
                    <a:pt x="21640800" y="0"/>
                  </a:lnTo>
                  <a:lnTo>
                    <a:pt x="21640800" y="12700"/>
                  </a:lnTo>
                  <a:lnTo>
                    <a:pt x="0" y="64008"/>
                  </a:lnTo>
                  <a:close/>
                </a:path>
              </a:pathLst>
            </a:custGeom>
            <a:solidFill>
              <a:srgbClr val="2B2C30"/>
            </a:solidFill>
          </p:spPr>
        </p:sp>
      </p:grpSp>
      <p:sp>
        <p:nvSpPr>
          <p:cNvPr name="Freeform 4" id="4"/>
          <p:cNvSpPr/>
          <p:nvPr/>
        </p:nvSpPr>
        <p:spPr>
          <a:xfrm flipH="false" flipV="false" rot="0">
            <a:off x="13380126" y="6064694"/>
            <a:ext cx="3879174" cy="1558722"/>
          </a:xfrm>
          <a:custGeom>
            <a:avLst/>
            <a:gdLst/>
            <a:ahLst/>
            <a:cxnLst/>
            <a:rect r="r" b="b" t="t" l="l"/>
            <a:pathLst>
              <a:path h="1558722" w="3879174">
                <a:moveTo>
                  <a:pt x="0" y="0"/>
                </a:moveTo>
                <a:lnTo>
                  <a:pt x="3879174" y="0"/>
                </a:lnTo>
                <a:lnTo>
                  <a:pt x="3879174" y="1558722"/>
                </a:lnTo>
                <a:lnTo>
                  <a:pt x="0" y="1558722"/>
                </a:lnTo>
                <a:lnTo>
                  <a:pt x="0" y="0"/>
                </a:lnTo>
                <a:close/>
              </a:path>
            </a:pathLst>
          </a:custGeom>
          <a:blipFill>
            <a:blip r:embed="rId3">
              <a:extLst>
                <a:ext uri="{96DAC541-7B7A-43D3-8B79-37D633B846F1}">
                  <asvg:svgBlip xmlns:asvg="http://schemas.microsoft.com/office/drawing/2016/SVG/main" r:embed="rId4"/>
                </a:ext>
              </a:extLst>
            </a:blip>
            <a:stretch>
              <a:fillRect l="0" t="-322" r="0" b="-322"/>
            </a:stretch>
          </a:blipFill>
        </p:spPr>
      </p:sp>
      <p:grpSp>
        <p:nvGrpSpPr>
          <p:cNvPr name="Group 5" id="5"/>
          <p:cNvGrpSpPr/>
          <p:nvPr/>
        </p:nvGrpSpPr>
        <p:grpSpPr>
          <a:xfrm rot="0">
            <a:off x="11820481" y="744044"/>
            <a:ext cx="5416963" cy="4902423"/>
            <a:chOff x="0" y="0"/>
            <a:chExt cx="7222617" cy="6536563"/>
          </a:xfrm>
        </p:grpSpPr>
        <p:sp>
          <p:nvSpPr>
            <p:cNvPr name="Freeform 6" id="6"/>
            <p:cNvSpPr/>
            <p:nvPr/>
          </p:nvSpPr>
          <p:spPr>
            <a:xfrm flipH="false" flipV="false" rot="0">
              <a:off x="0" y="0"/>
              <a:ext cx="7222617" cy="6536563"/>
            </a:xfrm>
            <a:custGeom>
              <a:avLst/>
              <a:gdLst/>
              <a:ahLst/>
              <a:cxnLst/>
              <a:rect r="r" b="b" t="t" l="l"/>
              <a:pathLst>
                <a:path h="6536563" w="7222617">
                  <a:moveTo>
                    <a:pt x="0" y="0"/>
                  </a:moveTo>
                  <a:lnTo>
                    <a:pt x="7222617" y="0"/>
                  </a:lnTo>
                  <a:lnTo>
                    <a:pt x="7222617" y="6536563"/>
                  </a:lnTo>
                  <a:lnTo>
                    <a:pt x="0" y="6536563"/>
                  </a:lnTo>
                  <a:lnTo>
                    <a:pt x="0" y="0"/>
                  </a:lnTo>
                  <a:close/>
                </a:path>
              </a:pathLst>
            </a:custGeom>
            <a:blipFill>
              <a:blip r:embed="rId5"/>
              <a:stretch>
                <a:fillRect l="-28213" t="0" r="-28213" b="0"/>
              </a:stretch>
            </a:blipFill>
          </p:spPr>
        </p:sp>
      </p:grpSp>
      <p:grpSp>
        <p:nvGrpSpPr>
          <p:cNvPr name="Group 7" id="7"/>
          <p:cNvGrpSpPr/>
          <p:nvPr/>
        </p:nvGrpSpPr>
        <p:grpSpPr>
          <a:xfrm rot="0">
            <a:off x="13587640" y="8041690"/>
            <a:ext cx="3649790" cy="1216628"/>
            <a:chOff x="0" y="0"/>
            <a:chExt cx="4866386" cy="1622171"/>
          </a:xfrm>
        </p:grpSpPr>
        <p:sp>
          <p:nvSpPr>
            <p:cNvPr name="Freeform 8" id="8"/>
            <p:cNvSpPr/>
            <p:nvPr/>
          </p:nvSpPr>
          <p:spPr>
            <a:xfrm flipH="false" flipV="false" rot="0">
              <a:off x="0" y="0"/>
              <a:ext cx="4866386" cy="1622171"/>
            </a:xfrm>
            <a:custGeom>
              <a:avLst/>
              <a:gdLst/>
              <a:ahLst/>
              <a:cxnLst/>
              <a:rect r="r" b="b" t="t" l="l"/>
              <a:pathLst>
                <a:path h="1622171" w="4866386">
                  <a:moveTo>
                    <a:pt x="0" y="0"/>
                  </a:moveTo>
                  <a:lnTo>
                    <a:pt x="4866386" y="0"/>
                  </a:lnTo>
                  <a:lnTo>
                    <a:pt x="4866386" y="1622171"/>
                  </a:lnTo>
                  <a:lnTo>
                    <a:pt x="0" y="1622171"/>
                  </a:lnTo>
                  <a:lnTo>
                    <a:pt x="0" y="0"/>
                  </a:lnTo>
                  <a:close/>
                </a:path>
              </a:pathLst>
            </a:custGeom>
            <a:blipFill>
              <a:blip r:embed="rId6"/>
              <a:stretch>
                <a:fillRect l="-1" t="0" r="-1" b="0"/>
              </a:stretch>
            </a:blipFill>
          </p:spPr>
        </p:sp>
      </p:grpSp>
      <p:grpSp>
        <p:nvGrpSpPr>
          <p:cNvPr name="Group 9" id="9"/>
          <p:cNvGrpSpPr/>
          <p:nvPr/>
        </p:nvGrpSpPr>
        <p:grpSpPr>
          <a:xfrm rot="0">
            <a:off x="1006871" y="857250"/>
            <a:ext cx="16230600" cy="648564"/>
            <a:chOff x="0" y="0"/>
            <a:chExt cx="21640800" cy="864752"/>
          </a:xfrm>
        </p:grpSpPr>
        <p:sp>
          <p:nvSpPr>
            <p:cNvPr name="Freeform 10" id="10"/>
            <p:cNvSpPr/>
            <p:nvPr/>
          </p:nvSpPr>
          <p:spPr>
            <a:xfrm flipH="false" flipV="false" rot="0">
              <a:off x="0" y="0"/>
              <a:ext cx="21640800" cy="864752"/>
            </a:xfrm>
            <a:custGeom>
              <a:avLst/>
              <a:gdLst/>
              <a:ahLst/>
              <a:cxnLst/>
              <a:rect r="r" b="b" t="t" l="l"/>
              <a:pathLst>
                <a:path h="864752" w="21640800">
                  <a:moveTo>
                    <a:pt x="0" y="0"/>
                  </a:moveTo>
                  <a:lnTo>
                    <a:pt x="21640800" y="0"/>
                  </a:lnTo>
                  <a:lnTo>
                    <a:pt x="21640800" y="864752"/>
                  </a:lnTo>
                  <a:lnTo>
                    <a:pt x="0" y="864752"/>
                  </a:lnTo>
                  <a:close/>
                </a:path>
              </a:pathLst>
            </a:custGeom>
            <a:solidFill>
              <a:srgbClr val="000000">
                <a:alpha val="0"/>
              </a:srgbClr>
            </a:solidFill>
          </p:spPr>
        </p:sp>
        <p:sp>
          <p:nvSpPr>
            <p:cNvPr name="TextBox 11" id="11"/>
            <p:cNvSpPr txBox="true"/>
            <p:nvPr/>
          </p:nvSpPr>
          <p:spPr>
            <a:xfrm>
              <a:off x="0" y="-85725"/>
              <a:ext cx="21640800" cy="950477"/>
            </a:xfrm>
            <a:prstGeom prst="rect">
              <a:avLst/>
            </a:prstGeom>
          </p:spPr>
          <p:txBody>
            <a:bodyPr anchor="t" rtlCol="false" tIns="0" lIns="0" bIns="0" rIns="0"/>
            <a:lstStyle/>
            <a:p>
              <a:pPr algn="l">
                <a:lnSpc>
                  <a:spcPts val="5200"/>
                </a:lnSpc>
              </a:pPr>
              <a:r>
                <a:rPr lang="en-US" b="true" sz="3714" spc="843">
                  <a:solidFill>
                    <a:srgbClr val="000000"/>
                  </a:solidFill>
                  <a:latin typeface="Lato Bold"/>
                  <a:ea typeface="Lato Bold"/>
                  <a:cs typeface="Lato Bold"/>
                  <a:sym typeface="Lato Bold"/>
                </a:rPr>
                <a:t>OVERVIEW</a:t>
              </a:r>
            </a:p>
          </p:txBody>
        </p:sp>
      </p:grpSp>
      <p:grpSp>
        <p:nvGrpSpPr>
          <p:cNvPr name="Group 12" id="12"/>
          <p:cNvGrpSpPr/>
          <p:nvPr/>
        </p:nvGrpSpPr>
        <p:grpSpPr>
          <a:xfrm rot="0">
            <a:off x="505063" y="1958340"/>
            <a:ext cx="10445712" cy="7299960"/>
            <a:chOff x="0" y="0"/>
            <a:chExt cx="13927616" cy="9733280"/>
          </a:xfrm>
        </p:grpSpPr>
        <p:sp>
          <p:nvSpPr>
            <p:cNvPr name="Freeform 13" id="13"/>
            <p:cNvSpPr/>
            <p:nvPr/>
          </p:nvSpPr>
          <p:spPr>
            <a:xfrm flipH="false" flipV="false" rot="0">
              <a:off x="0" y="0"/>
              <a:ext cx="13927617" cy="9733280"/>
            </a:xfrm>
            <a:custGeom>
              <a:avLst/>
              <a:gdLst/>
              <a:ahLst/>
              <a:cxnLst/>
              <a:rect r="r" b="b" t="t" l="l"/>
              <a:pathLst>
                <a:path h="9733280" w="13927617">
                  <a:moveTo>
                    <a:pt x="0" y="0"/>
                  </a:moveTo>
                  <a:lnTo>
                    <a:pt x="13927617" y="0"/>
                  </a:lnTo>
                  <a:lnTo>
                    <a:pt x="13927617" y="9733280"/>
                  </a:lnTo>
                  <a:lnTo>
                    <a:pt x="0" y="9733280"/>
                  </a:lnTo>
                  <a:close/>
                </a:path>
              </a:pathLst>
            </a:custGeom>
            <a:solidFill>
              <a:srgbClr val="000000">
                <a:alpha val="0"/>
              </a:srgbClr>
            </a:solidFill>
          </p:spPr>
        </p:sp>
        <p:sp>
          <p:nvSpPr>
            <p:cNvPr name="TextBox 14" id="14"/>
            <p:cNvSpPr txBox="true"/>
            <p:nvPr/>
          </p:nvSpPr>
          <p:spPr>
            <a:xfrm>
              <a:off x="0" y="-76200"/>
              <a:ext cx="13927616" cy="9809480"/>
            </a:xfrm>
            <a:prstGeom prst="rect">
              <a:avLst/>
            </a:prstGeom>
          </p:spPr>
          <p:txBody>
            <a:bodyPr anchor="t" rtlCol="false" tIns="0" lIns="0" bIns="0" rIns="0"/>
            <a:lstStyle/>
            <a:p>
              <a:pPr algn="just">
                <a:lnSpc>
                  <a:spcPts val="3600"/>
                </a:lnSpc>
              </a:pPr>
              <a:r>
                <a:rPr lang="en-US" b="true" sz="2400" spc="24">
                  <a:solidFill>
                    <a:srgbClr val="000000"/>
                  </a:solidFill>
                  <a:latin typeface="Lato Bold"/>
                  <a:ea typeface="Lato Bold"/>
                  <a:cs typeface="Lato Bold"/>
                  <a:sym typeface="Lato Bold"/>
                </a:rPr>
                <a:t>        Washington State Program</a:t>
              </a:r>
            </a:p>
            <a:p>
              <a:pPr algn="just" marL="655320" indent="-163830" lvl="3">
                <a:lnSpc>
                  <a:spcPts val="3600"/>
                </a:lnSpc>
                <a:buFont typeface="Arial"/>
                <a:buChar char="￭"/>
              </a:pPr>
              <a:r>
                <a:rPr lang="en-US" sz="2400" spc="24">
                  <a:solidFill>
                    <a:srgbClr val="000000"/>
                  </a:solidFill>
                  <a:latin typeface="Lato"/>
                  <a:ea typeface="Lato"/>
                  <a:cs typeface="Lato"/>
                  <a:sym typeface="Lato"/>
                </a:rPr>
                <a:t>Administered by each county Assessor’s office within WA state, with guidance from the Department of Revenue</a:t>
              </a:r>
            </a:p>
            <a:p>
              <a:pPr algn="just" marL="655320" indent="-163830" lvl="3">
                <a:lnSpc>
                  <a:spcPts val="3600"/>
                </a:lnSpc>
                <a:buFont typeface="Arial"/>
                <a:buChar char="￭"/>
              </a:pPr>
              <a:r>
                <a:rPr lang="en-US" sz="2400" spc="24">
                  <a:solidFill>
                    <a:srgbClr val="000000"/>
                  </a:solidFill>
                  <a:latin typeface="Lato"/>
                  <a:ea typeface="Lato"/>
                  <a:cs typeface="Lato"/>
                  <a:sym typeface="Lato"/>
                </a:rPr>
                <a:t>Rules of the program are set by State Legislature</a:t>
              </a:r>
            </a:p>
            <a:p>
              <a:pPr algn="just" marL="655320" indent="-163830" lvl="3">
                <a:lnSpc>
                  <a:spcPts val="3600"/>
                </a:lnSpc>
              </a:pPr>
            </a:p>
            <a:p>
              <a:pPr algn="just" marL="655320" indent="-163830" lvl="3">
                <a:lnSpc>
                  <a:spcPts val="3600"/>
                </a:lnSpc>
              </a:pPr>
              <a:r>
                <a:rPr lang="en-US" b="true" sz="2400" spc="24">
                  <a:solidFill>
                    <a:srgbClr val="000000"/>
                  </a:solidFill>
                  <a:latin typeface="Lato Bold"/>
                  <a:ea typeface="Lato Bold"/>
                  <a:cs typeface="Lato Bold"/>
                  <a:sym typeface="Lato Bold"/>
                </a:rPr>
                <a:t>Purpose </a:t>
              </a:r>
            </a:p>
            <a:p>
              <a:pPr algn="just" marL="655320" indent="-163830" lvl="3">
                <a:lnSpc>
                  <a:spcPts val="3600"/>
                </a:lnSpc>
                <a:buFont typeface="Arial"/>
                <a:buChar char="￭"/>
              </a:pPr>
              <a:r>
                <a:rPr lang="en-US" sz="2400" spc="24">
                  <a:solidFill>
                    <a:srgbClr val="000000"/>
                  </a:solidFill>
                  <a:latin typeface="Lato"/>
                  <a:ea typeface="Lato"/>
                  <a:cs typeface="Lato"/>
                  <a:sym typeface="Lato"/>
                </a:rPr>
                <a:t>Reduce property taxes for senior citizens and people with disabilities, allowing them to remain in their home despite increasing property taxes.</a:t>
              </a:r>
            </a:p>
            <a:p>
              <a:pPr algn="just" marL="655320" indent="-163830" lvl="3">
                <a:lnSpc>
                  <a:spcPts val="3600"/>
                </a:lnSpc>
              </a:pPr>
            </a:p>
            <a:p>
              <a:pPr algn="just" marL="655320" indent="-163830" lvl="3">
                <a:lnSpc>
                  <a:spcPts val="3600"/>
                </a:lnSpc>
              </a:pPr>
              <a:r>
                <a:rPr lang="en-US" b="true" sz="2400" spc="24">
                  <a:solidFill>
                    <a:srgbClr val="000000"/>
                  </a:solidFill>
                  <a:latin typeface="Lato Bold"/>
                  <a:ea typeface="Lato Bold"/>
                  <a:cs typeface="Lato Bold"/>
                  <a:sym typeface="Lato Bold"/>
                </a:rPr>
                <a:t>How it works</a:t>
              </a:r>
            </a:p>
            <a:p>
              <a:pPr algn="just" marL="655320" indent="-163830" lvl="3">
                <a:lnSpc>
                  <a:spcPts val="3600"/>
                </a:lnSpc>
                <a:buFont typeface="Arial"/>
                <a:buChar char="￭"/>
              </a:pPr>
              <a:r>
                <a:rPr lang="en-US" sz="2400" spc="24">
                  <a:solidFill>
                    <a:srgbClr val="000000"/>
                  </a:solidFill>
                  <a:latin typeface="Lato"/>
                  <a:ea typeface="Lato"/>
                  <a:cs typeface="Lato"/>
                  <a:sym typeface="Lato"/>
                </a:rPr>
                <a:t>Freezes the assessed value of the home and land</a:t>
              </a:r>
            </a:p>
            <a:p>
              <a:pPr algn="just" marL="655320" indent="-163830" lvl="3">
                <a:lnSpc>
                  <a:spcPts val="3600"/>
                </a:lnSpc>
                <a:buFont typeface="Arial"/>
                <a:buChar char="￭"/>
              </a:pPr>
              <a:r>
                <a:rPr lang="en-US" sz="2400" spc="24">
                  <a:solidFill>
                    <a:srgbClr val="000000"/>
                  </a:solidFill>
                  <a:latin typeface="Lato"/>
                  <a:ea typeface="Lato"/>
                  <a:cs typeface="Lato"/>
                  <a:sym typeface="Lato"/>
                </a:rPr>
                <a:t>Exempts taxpayers from paying voter-approved levies and part 2 of the state school tax</a:t>
              </a:r>
            </a:p>
            <a:p>
              <a:pPr algn="just" marL="655320" indent="-163830" lvl="3">
                <a:lnSpc>
                  <a:spcPts val="3600"/>
                </a:lnSpc>
                <a:buFont typeface="Arial"/>
                <a:buChar char="￭"/>
              </a:pPr>
              <a:r>
                <a:rPr lang="en-US" sz="2400" spc="24">
                  <a:solidFill>
                    <a:srgbClr val="000000"/>
                  </a:solidFill>
                  <a:latin typeface="Lato"/>
                  <a:ea typeface="Lato"/>
                  <a:cs typeface="Lato"/>
                  <a:sym typeface="Lato"/>
                </a:rPr>
                <a:t>Reduces the taxable value of the property based on income</a:t>
              </a:r>
            </a:p>
            <a:p>
              <a:pPr algn="just" marL="655320" indent="-163830" lvl="3">
                <a:lnSpc>
                  <a:spcPts val="3600"/>
                </a:lnSpc>
                <a:buFont typeface="Arial"/>
                <a:buChar char="￭"/>
              </a:pPr>
              <a:r>
                <a:rPr lang="en-US" sz="2400" spc="24">
                  <a:solidFill>
                    <a:srgbClr val="000000"/>
                  </a:solidFill>
                  <a:latin typeface="Lato"/>
                  <a:ea typeface="Lato"/>
                  <a:cs typeface="Lato"/>
                  <a:sym typeface="Lato"/>
                </a:rPr>
                <a:t>No obligation for repayment, no lien on the property</a:t>
              </a:r>
            </a:p>
            <a:p>
              <a:pPr algn="just" marL="655320" indent="-163830" lvl="3">
                <a:lnSpc>
                  <a:spcPts val="3600"/>
                </a:lnSpc>
                <a:buFont typeface="Arial"/>
                <a:buChar char="￭"/>
              </a:pPr>
              <a:r>
                <a:rPr lang="en-US" sz="2400" spc="24">
                  <a:solidFill>
                    <a:srgbClr val="000000"/>
                  </a:solidFill>
                  <a:latin typeface="Lato"/>
                  <a:ea typeface="Lato"/>
                  <a:cs typeface="Lato"/>
                  <a:sym typeface="Lato"/>
                </a:rPr>
                <a:t>Applications are renewed every 6 years maximum</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DFD0"/>
        </a:solidFill>
      </p:bgPr>
    </p:bg>
    <p:spTree>
      <p:nvGrpSpPr>
        <p:cNvPr id="1" name=""/>
        <p:cNvGrpSpPr/>
        <p:nvPr/>
      </p:nvGrpSpPr>
      <p:grpSpPr>
        <a:xfrm>
          <a:off x="0" y="0"/>
          <a:ext cx="0" cy="0"/>
          <a:chOff x="0" y="0"/>
          <a:chExt cx="0" cy="0"/>
        </a:xfrm>
      </p:grpSpPr>
      <p:grpSp>
        <p:nvGrpSpPr>
          <p:cNvPr name="Group 2" id="2"/>
          <p:cNvGrpSpPr/>
          <p:nvPr/>
        </p:nvGrpSpPr>
        <p:grpSpPr>
          <a:xfrm rot="0">
            <a:off x="-7086598" y="1755998"/>
            <a:ext cx="16230600" cy="48006"/>
            <a:chOff x="0" y="0"/>
            <a:chExt cx="21640800" cy="64008"/>
          </a:xfrm>
        </p:grpSpPr>
        <p:sp>
          <p:nvSpPr>
            <p:cNvPr name="Freeform 3" id="3"/>
            <p:cNvSpPr/>
            <p:nvPr/>
          </p:nvSpPr>
          <p:spPr>
            <a:xfrm flipH="false" flipV="false" rot="0">
              <a:off x="0" y="0"/>
              <a:ext cx="21640800" cy="64008"/>
            </a:xfrm>
            <a:custGeom>
              <a:avLst/>
              <a:gdLst/>
              <a:ahLst/>
              <a:cxnLst/>
              <a:rect r="r" b="b" t="t" l="l"/>
              <a:pathLst>
                <a:path h="64008" w="21640800">
                  <a:moveTo>
                    <a:pt x="0" y="51308"/>
                  </a:moveTo>
                  <a:lnTo>
                    <a:pt x="21640800" y="0"/>
                  </a:lnTo>
                  <a:lnTo>
                    <a:pt x="21640800" y="12700"/>
                  </a:lnTo>
                  <a:lnTo>
                    <a:pt x="0" y="64008"/>
                  </a:lnTo>
                  <a:close/>
                </a:path>
              </a:pathLst>
            </a:custGeom>
            <a:solidFill>
              <a:srgbClr val="2B2C30"/>
            </a:solidFill>
          </p:spPr>
        </p:sp>
      </p:grpSp>
      <p:grpSp>
        <p:nvGrpSpPr>
          <p:cNvPr name="Group 4" id="4"/>
          <p:cNvGrpSpPr/>
          <p:nvPr/>
        </p:nvGrpSpPr>
        <p:grpSpPr>
          <a:xfrm rot="0">
            <a:off x="13609469" y="8041690"/>
            <a:ext cx="3649790" cy="1216628"/>
            <a:chOff x="0" y="0"/>
            <a:chExt cx="4866386" cy="1622171"/>
          </a:xfrm>
        </p:grpSpPr>
        <p:sp>
          <p:nvSpPr>
            <p:cNvPr name="Freeform 5" id="5"/>
            <p:cNvSpPr/>
            <p:nvPr/>
          </p:nvSpPr>
          <p:spPr>
            <a:xfrm flipH="false" flipV="false" rot="0">
              <a:off x="0" y="0"/>
              <a:ext cx="4866386" cy="1622171"/>
            </a:xfrm>
            <a:custGeom>
              <a:avLst/>
              <a:gdLst/>
              <a:ahLst/>
              <a:cxnLst/>
              <a:rect r="r" b="b" t="t" l="l"/>
              <a:pathLst>
                <a:path h="1622171" w="4866386">
                  <a:moveTo>
                    <a:pt x="0" y="0"/>
                  </a:moveTo>
                  <a:lnTo>
                    <a:pt x="4866386" y="0"/>
                  </a:lnTo>
                  <a:lnTo>
                    <a:pt x="4866386" y="1622171"/>
                  </a:lnTo>
                  <a:lnTo>
                    <a:pt x="0" y="1622171"/>
                  </a:lnTo>
                  <a:lnTo>
                    <a:pt x="0" y="0"/>
                  </a:lnTo>
                  <a:close/>
                </a:path>
              </a:pathLst>
            </a:custGeom>
            <a:blipFill>
              <a:blip r:embed="rId3"/>
              <a:stretch>
                <a:fillRect l="-1" t="0" r="-1" b="0"/>
              </a:stretch>
            </a:blipFill>
          </p:spPr>
        </p:sp>
      </p:grpSp>
      <p:grpSp>
        <p:nvGrpSpPr>
          <p:cNvPr name="Group 6" id="6"/>
          <p:cNvGrpSpPr/>
          <p:nvPr/>
        </p:nvGrpSpPr>
        <p:grpSpPr>
          <a:xfrm rot="0">
            <a:off x="9642252" y="1028700"/>
            <a:ext cx="7595219" cy="5069809"/>
            <a:chOff x="0" y="0"/>
            <a:chExt cx="10126959" cy="6759745"/>
          </a:xfrm>
        </p:grpSpPr>
        <p:sp>
          <p:nvSpPr>
            <p:cNvPr name="Freeform 7" id="7"/>
            <p:cNvSpPr/>
            <p:nvPr/>
          </p:nvSpPr>
          <p:spPr>
            <a:xfrm flipH="false" flipV="false" rot="0">
              <a:off x="0" y="0"/>
              <a:ext cx="10126980" cy="6759702"/>
            </a:xfrm>
            <a:custGeom>
              <a:avLst/>
              <a:gdLst/>
              <a:ahLst/>
              <a:cxnLst/>
              <a:rect r="r" b="b" t="t" l="l"/>
              <a:pathLst>
                <a:path h="6759702" w="10126980">
                  <a:moveTo>
                    <a:pt x="0" y="0"/>
                  </a:moveTo>
                  <a:lnTo>
                    <a:pt x="10126980" y="0"/>
                  </a:lnTo>
                  <a:lnTo>
                    <a:pt x="10126980" y="6759702"/>
                  </a:lnTo>
                  <a:lnTo>
                    <a:pt x="0" y="6759702"/>
                  </a:lnTo>
                  <a:lnTo>
                    <a:pt x="0" y="0"/>
                  </a:lnTo>
                  <a:close/>
                </a:path>
              </a:pathLst>
            </a:custGeom>
            <a:blipFill>
              <a:blip r:embed="rId4"/>
              <a:stretch>
                <a:fillRect l="-48" t="0" r="-48" b="0"/>
              </a:stretch>
            </a:blipFill>
          </p:spPr>
        </p:sp>
      </p:grpSp>
      <p:grpSp>
        <p:nvGrpSpPr>
          <p:cNvPr name="Group 8" id="8"/>
          <p:cNvGrpSpPr/>
          <p:nvPr/>
        </p:nvGrpSpPr>
        <p:grpSpPr>
          <a:xfrm rot="0">
            <a:off x="1006871" y="857250"/>
            <a:ext cx="16230600" cy="648564"/>
            <a:chOff x="0" y="0"/>
            <a:chExt cx="21640800" cy="864752"/>
          </a:xfrm>
        </p:grpSpPr>
        <p:sp>
          <p:nvSpPr>
            <p:cNvPr name="Freeform 9" id="9"/>
            <p:cNvSpPr/>
            <p:nvPr/>
          </p:nvSpPr>
          <p:spPr>
            <a:xfrm flipH="false" flipV="false" rot="0">
              <a:off x="0" y="0"/>
              <a:ext cx="21640800" cy="864752"/>
            </a:xfrm>
            <a:custGeom>
              <a:avLst/>
              <a:gdLst/>
              <a:ahLst/>
              <a:cxnLst/>
              <a:rect r="r" b="b" t="t" l="l"/>
              <a:pathLst>
                <a:path h="864752" w="21640800">
                  <a:moveTo>
                    <a:pt x="0" y="0"/>
                  </a:moveTo>
                  <a:lnTo>
                    <a:pt x="21640800" y="0"/>
                  </a:lnTo>
                  <a:lnTo>
                    <a:pt x="21640800" y="864752"/>
                  </a:lnTo>
                  <a:lnTo>
                    <a:pt x="0" y="864752"/>
                  </a:lnTo>
                  <a:close/>
                </a:path>
              </a:pathLst>
            </a:custGeom>
            <a:solidFill>
              <a:srgbClr val="000000">
                <a:alpha val="0"/>
              </a:srgbClr>
            </a:solidFill>
          </p:spPr>
        </p:sp>
        <p:sp>
          <p:nvSpPr>
            <p:cNvPr name="TextBox 10" id="10"/>
            <p:cNvSpPr txBox="true"/>
            <p:nvPr/>
          </p:nvSpPr>
          <p:spPr>
            <a:xfrm>
              <a:off x="0" y="-85725"/>
              <a:ext cx="21640800" cy="950477"/>
            </a:xfrm>
            <a:prstGeom prst="rect">
              <a:avLst/>
            </a:prstGeom>
          </p:spPr>
          <p:txBody>
            <a:bodyPr anchor="t" rtlCol="false" tIns="0" lIns="0" bIns="0" rIns="0"/>
            <a:lstStyle/>
            <a:p>
              <a:pPr algn="l">
                <a:lnSpc>
                  <a:spcPts val="5200"/>
                </a:lnSpc>
              </a:pPr>
              <a:r>
                <a:rPr lang="en-US" b="true" sz="3714" spc="843">
                  <a:solidFill>
                    <a:srgbClr val="000000"/>
                  </a:solidFill>
                  <a:latin typeface="Lato Bold"/>
                  <a:ea typeface="Lato Bold"/>
                  <a:cs typeface="Lato Bold"/>
                  <a:sym typeface="Lato Bold"/>
                </a:rPr>
                <a:t>QUALIFICATIONS</a:t>
              </a:r>
            </a:p>
          </p:txBody>
        </p:sp>
      </p:grpSp>
      <p:grpSp>
        <p:nvGrpSpPr>
          <p:cNvPr name="Group 11" id="11"/>
          <p:cNvGrpSpPr/>
          <p:nvPr/>
        </p:nvGrpSpPr>
        <p:grpSpPr>
          <a:xfrm rot="0">
            <a:off x="1028689" y="2141340"/>
            <a:ext cx="7877184" cy="2330128"/>
            <a:chOff x="0" y="0"/>
            <a:chExt cx="10502912" cy="3106837"/>
          </a:xfrm>
        </p:grpSpPr>
        <p:sp>
          <p:nvSpPr>
            <p:cNvPr name="Freeform 12" id="12"/>
            <p:cNvSpPr/>
            <p:nvPr/>
          </p:nvSpPr>
          <p:spPr>
            <a:xfrm flipH="false" flipV="false" rot="0">
              <a:off x="0" y="0"/>
              <a:ext cx="10502912" cy="3106837"/>
            </a:xfrm>
            <a:custGeom>
              <a:avLst/>
              <a:gdLst/>
              <a:ahLst/>
              <a:cxnLst/>
              <a:rect r="r" b="b" t="t" l="l"/>
              <a:pathLst>
                <a:path h="3106837" w="10502912">
                  <a:moveTo>
                    <a:pt x="0" y="0"/>
                  </a:moveTo>
                  <a:lnTo>
                    <a:pt x="10502912" y="0"/>
                  </a:lnTo>
                  <a:lnTo>
                    <a:pt x="10502912" y="3106837"/>
                  </a:lnTo>
                  <a:lnTo>
                    <a:pt x="0" y="3106837"/>
                  </a:lnTo>
                  <a:close/>
                </a:path>
              </a:pathLst>
            </a:custGeom>
            <a:solidFill>
              <a:srgbClr val="000000">
                <a:alpha val="0"/>
              </a:srgbClr>
            </a:solidFill>
          </p:spPr>
        </p:sp>
        <p:sp>
          <p:nvSpPr>
            <p:cNvPr name="TextBox 13" id="13"/>
            <p:cNvSpPr txBox="true"/>
            <p:nvPr/>
          </p:nvSpPr>
          <p:spPr>
            <a:xfrm>
              <a:off x="0" y="-95250"/>
              <a:ext cx="10502912" cy="3202087"/>
            </a:xfrm>
            <a:prstGeom prst="rect">
              <a:avLst/>
            </a:prstGeom>
          </p:spPr>
          <p:txBody>
            <a:bodyPr anchor="t" rtlCol="false" tIns="0" lIns="0" bIns="0" rIns="0"/>
            <a:lstStyle/>
            <a:p>
              <a:pPr algn="l">
                <a:lnSpc>
                  <a:spcPts val="4500"/>
                </a:lnSpc>
              </a:pPr>
              <a:r>
                <a:rPr lang="en-US" sz="3000" b="true">
                  <a:solidFill>
                    <a:srgbClr val="000000"/>
                  </a:solidFill>
                  <a:latin typeface="Lato Bold"/>
                  <a:ea typeface="Lato Bold"/>
                  <a:cs typeface="Lato Bold"/>
                  <a:sym typeface="Lato Bold"/>
                </a:rPr>
                <a:t>To be eligible you must meet the following requirements on December 31st of the year before the tax is due.</a:t>
              </a:r>
            </a:p>
            <a:p>
              <a:pPr algn="l">
                <a:lnSpc>
                  <a:spcPts val="4500"/>
                </a:lnSpc>
              </a:pPr>
            </a:p>
          </p:txBody>
        </p:sp>
      </p:grpSp>
      <p:grpSp>
        <p:nvGrpSpPr>
          <p:cNvPr name="Group 14" id="14"/>
          <p:cNvGrpSpPr/>
          <p:nvPr/>
        </p:nvGrpSpPr>
        <p:grpSpPr>
          <a:xfrm rot="0">
            <a:off x="1028689" y="4131341"/>
            <a:ext cx="7926948" cy="5320755"/>
            <a:chOff x="0" y="0"/>
            <a:chExt cx="10569264" cy="7094339"/>
          </a:xfrm>
        </p:grpSpPr>
        <p:sp>
          <p:nvSpPr>
            <p:cNvPr name="Freeform 15" id="15"/>
            <p:cNvSpPr/>
            <p:nvPr/>
          </p:nvSpPr>
          <p:spPr>
            <a:xfrm flipH="false" flipV="false" rot="0">
              <a:off x="0" y="0"/>
              <a:ext cx="10569264" cy="7094340"/>
            </a:xfrm>
            <a:custGeom>
              <a:avLst/>
              <a:gdLst/>
              <a:ahLst/>
              <a:cxnLst/>
              <a:rect r="r" b="b" t="t" l="l"/>
              <a:pathLst>
                <a:path h="7094340" w="10569264">
                  <a:moveTo>
                    <a:pt x="0" y="0"/>
                  </a:moveTo>
                  <a:lnTo>
                    <a:pt x="10569264" y="0"/>
                  </a:lnTo>
                  <a:lnTo>
                    <a:pt x="10569264" y="7094340"/>
                  </a:lnTo>
                  <a:lnTo>
                    <a:pt x="0" y="7094340"/>
                  </a:lnTo>
                  <a:close/>
                </a:path>
              </a:pathLst>
            </a:custGeom>
            <a:solidFill>
              <a:srgbClr val="000000">
                <a:alpha val="0"/>
              </a:srgbClr>
            </a:solidFill>
          </p:spPr>
        </p:sp>
        <p:sp>
          <p:nvSpPr>
            <p:cNvPr name="TextBox 16" id="16"/>
            <p:cNvSpPr txBox="true"/>
            <p:nvPr/>
          </p:nvSpPr>
          <p:spPr>
            <a:xfrm>
              <a:off x="0" y="-57150"/>
              <a:ext cx="10569264" cy="7151489"/>
            </a:xfrm>
            <a:prstGeom prst="rect">
              <a:avLst/>
            </a:prstGeom>
          </p:spPr>
          <p:txBody>
            <a:bodyPr anchor="t" rtlCol="false" tIns="0" lIns="0" bIns="0" rIns="0"/>
            <a:lstStyle/>
            <a:p>
              <a:pPr algn="l" marL="818759" indent="-204690" lvl="3">
                <a:lnSpc>
                  <a:spcPts val="4199"/>
                </a:lnSpc>
                <a:buFont typeface="Arial"/>
                <a:buChar char="￭"/>
              </a:pPr>
              <a:r>
                <a:rPr lang="en-US" sz="2997">
                  <a:solidFill>
                    <a:srgbClr val="000000"/>
                  </a:solidFill>
                  <a:latin typeface="Lato"/>
                  <a:ea typeface="Lato"/>
                  <a:cs typeface="Lato"/>
                  <a:sym typeface="Lato"/>
                </a:rPr>
                <a:t>Own the home by December 31 of the assessment year.</a:t>
              </a:r>
            </a:p>
            <a:p>
              <a:pPr algn="l" marL="818843" indent="-204711" lvl="3">
                <a:lnSpc>
                  <a:spcPts val="4199"/>
                </a:lnSpc>
                <a:buFont typeface="Arial"/>
                <a:buChar char="￭"/>
              </a:pPr>
              <a:r>
                <a:rPr lang="en-US" sz="2997">
                  <a:solidFill>
                    <a:srgbClr val="000000"/>
                  </a:solidFill>
                  <a:latin typeface="Lato"/>
                  <a:ea typeface="Lato"/>
                  <a:cs typeface="Lato"/>
                  <a:sym typeface="Lato"/>
                </a:rPr>
                <a:t>Reside in the home as your primary residence for 6 months of the assessment year and each year going forward</a:t>
              </a:r>
            </a:p>
            <a:p>
              <a:pPr algn="l" marL="818759" indent="-204690" lvl="3">
                <a:lnSpc>
                  <a:spcPts val="4198"/>
                </a:lnSpc>
                <a:buFont typeface="Arial"/>
                <a:buChar char="￭"/>
              </a:pPr>
              <a:r>
                <a:rPr lang="en-US" sz="2997">
                  <a:solidFill>
                    <a:srgbClr val="000000"/>
                  </a:solidFill>
                  <a:latin typeface="Lato"/>
                  <a:ea typeface="Lato"/>
                  <a:cs typeface="Lato"/>
                  <a:sym typeface="Lato"/>
                </a:rPr>
                <a:t>Must qualify based on either age (61+) </a:t>
              </a:r>
            </a:p>
            <a:p>
              <a:pPr algn="l" marL="1225027" indent="-306257" lvl="3">
                <a:lnSpc>
                  <a:spcPts val="4198"/>
                </a:lnSpc>
                <a:buFont typeface="Arial"/>
                <a:buChar char="￭"/>
              </a:pPr>
              <a:r>
                <a:rPr lang="en-US" sz="2997">
                  <a:solidFill>
                    <a:srgbClr val="000000"/>
                  </a:solidFill>
                  <a:latin typeface="Lato"/>
                  <a:ea typeface="Lato"/>
                  <a:cs typeface="Lato"/>
                  <a:sym typeface="Lato"/>
                </a:rPr>
                <a:t>OR disability status - SSA, Doctor, or V.A.</a:t>
              </a:r>
            </a:p>
            <a:p>
              <a:pPr algn="l" marL="818843" indent="-204711" lvl="3">
                <a:lnSpc>
                  <a:spcPts val="4199"/>
                </a:lnSpc>
                <a:buFont typeface="Arial"/>
                <a:buChar char="￭"/>
              </a:pPr>
              <a:r>
                <a:rPr lang="en-US" sz="2997">
                  <a:solidFill>
                    <a:srgbClr val="000000"/>
                  </a:solidFill>
                  <a:latin typeface="Lato"/>
                  <a:ea typeface="Lato"/>
                  <a:cs typeface="Lato"/>
                  <a:sym typeface="Lato"/>
                </a:rPr>
                <a:t>Income threshold: $62,000</a:t>
              </a:r>
            </a:p>
            <a:p>
              <a:pPr algn="l" marL="818843" indent="-204711" lvl="3">
                <a:lnSpc>
                  <a:spcPts val="4199"/>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DFD0"/>
        </a:solidFill>
      </p:bgPr>
    </p:bg>
    <p:spTree>
      <p:nvGrpSpPr>
        <p:cNvPr id="1" name=""/>
        <p:cNvGrpSpPr/>
        <p:nvPr/>
      </p:nvGrpSpPr>
      <p:grpSpPr>
        <a:xfrm>
          <a:off x="0" y="0"/>
          <a:ext cx="0" cy="0"/>
          <a:chOff x="0" y="0"/>
          <a:chExt cx="0" cy="0"/>
        </a:xfrm>
      </p:grpSpPr>
      <p:grpSp>
        <p:nvGrpSpPr>
          <p:cNvPr name="Group 2" id="2"/>
          <p:cNvGrpSpPr/>
          <p:nvPr/>
        </p:nvGrpSpPr>
        <p:grpSpPr>
          <a:xfrm rot="0">
            <a:off x="1028695" y="1755998"/>
            <a:ext cx="16230600" cy="48006"/>
            <a:chOff x="0" y="0"/>
            <a:chExt cx="21640800" cy="64008"/>
          </a:xfrm>
        </p:grpSpPr>
        <p:sp>
          <p:nvSpPr>
            <p:cNvPr name="Freeform 3" id="3"/>
            <p:cNvSpPr/>
            <p:nvPr/>
          </p:nvSpPr>
          <p:spPr>
            <a:xfrm flipH="false" flipV="false" rot="0">
              <a:off x="0" y="0"/>
              <a:ext cx="21640800" cy="64008"/>
            </a:xfrm>
            <a:custGeom>
              <a:avLst/>
              <a:gdLst/>
              <a:ahLst/>
              <a:cxnLst/>
              <a:rect r="r" b="b" t="t" l="l"/>
              <a:pathLst>
                <a:path h="64008" w="21640800">
                  <a:moveTo>
                    <a:pt x="0" y="51308"/>
                  </a:moveTo>
                  <a:lnTo>
                    <a:pt x="21640800" y="0"/>
                  </a:lnTo>
                  <a:lnTo>
                    <a:pt x="21640800" y="12700"/>
                  </a:lnTo>
                  <a:lnTo>
                    <a:pt x="0" y="64008"/>
                  </a:lnTo>
                  <a:close/>
                </a:path>
              </a:pathLst>
            </a:custGeom>
            <a:solidFill>
              <a:srgbClr val="2B2C30"/>
            </a:solidFill>
          </p:spPr>
        </p:sp>
      </p:grpSp>
      <p:grpSp>
        <p:nvGrpSpPr>
          <p:cNvPr name="Group 4" id="4"/>
          <p:cNvGrpSpPr/>
          <p:nvPr/>
        </p:nvGrpSpPr>
        <p:grpSpPr>
          <a:xfrm rot="0">
            <a:off x="435371" y="2214069"/>
            <a:ext cx="11822641" cy="6139013"/>
            <a:chOff x="0" y="0"/>
            <a:chExt cx="15763521" cy="8185351"/>
          </a:xfrm>
        </p:grpSpPr>
        <p:sp>
          <p:nvSpPr>
            <p:cNvPr name="Freeform 5" id="5"/>
            <p:cNvSpPr/>
            <p:nvPr/>
          </p:nvSpPr>
          <p:spPr>
            <a:xfrm flipH="false" flipV="false" rot="0">
              <a:off x="0" y="0"/>
              <a:ext cx="15763494" cy="8185404"/>
            </a:xfrm>
            <a:custGeom>
              <a:avLst/>
              <a:gdLst/>
              <a:ahLst/>
              <a:cxnLst/>
              <a:rect r="r" b="b" t="t" l="l"/>
              <a:pathLst>
                <a:path h="8185404" w="15763494">
                  <a:moveTo>
                    <a:pt x="0" y="0"/>
                  </a:moveTo>
                  <a:lnTo>
                    <a:pt x="15763494" y="0"/>
                  </a:lnTo>
                  <a:lnTo>
                    <a:pt x="15763494" y="8185404"/>
                  </a:lnTo>
                  <a:lnTo>
                    <a:pt x="0" y="8185404"/>
                  </a:lnTo>
                  <a:lnTo>
                    <a:pt x="0" y="0"/>
                  </a:lnTo>
                  <a:close/>
                </a:path>
              </a:pathLst>
            </a:custGeom>
            <a:blipFill>
              <a:blip r:embed="rId3"/>
              <a:stretch>
                <a:fillRect l="-1437" t="0" r="-1438" b="0"/>
              </a:stretch>
            </a:blipFill>
          </p:spPr>
        </p:sp>
      </p:grpSp>
      <p:grpSp>
        <p:nvGrpSpPr>
          <p:cNvPr name="Group 6" id="6"/>
          <p:cNvGrpSpPr/>
          <p:nvPr/>
        </p:nvGrpSpPr>
        <p:grpSpPr>
          <a:xfrm rot="0">
            <a:off x="13587640" y="8375578"/>
            <a:ext cx="3649790" cy="1216628"/>
            <a:chOff x="0" y="0"/>
            <a:chExt cx="4866386" cy="1622171"/>
          </a:xfrm>
        </p:grpSpPr>
        <p:sp>
          <p:nvSpPr>
            <p:cNvPr name="Freeform 7" id="7"/>
            <p:cNvSpPr/>
            <p:nvPr/>
          </p:nvSpPr>
          <p:spPr>
            <a:xfrm flipH="false" flipV="false" rot="0">
              <a:off x="0" y="0"/>
              <a:ext cx="4866386" cy="1622171"/>
            </a:xfrm>
            <a:custGeom>
              <a:avLst/>
              <a:gdLst/>
              <a:ahLst/>
              <a:cxnLst/>
              <a:rect r="r" b="b" t="t" l="l"/>
              <a:pathLst>
                <a:path h="1622171" w="4866386">
                  <a:moveTo>
                    <a:pt x="0" y="0"/>
                  </a:moveTo>
                  <a:lnTo>
                    <a:pt x="4866386" y="0"/>
                  </a:lnTo>
                  <a:lnTo>
                    <a:pt x="4866386" y="1622171"/>
                  </a:lnTo>
                  <a:lnTo>
                    <a:pt x="0" y="1622171"/>
                  </a:lnTo>
                  <a:lnTo>
                    <a:pt x="0" y="0"/>
                  </a:lnTo>
                  <a:close/>
                </a:path>
              </a:pathLst>
            </a:custGeom>
            <a:blipFill>
              <a:blip r:embed="rId4"/>
              <a:stretch>
                <a:fillRect l="-1" t="0" r="-1" b="0"/>
              </a:stretch>
            </a:blipFill>
          </p:spPr>
        </p:sp>
      </p:grpSp>
      <p:grpSp>
        <p:nvGrpSpPr>
          <p:cNvPr name="Group 8" id="8"/>
          <p:cNvGrpSpPr/>
          <p:nvPr/>
        </p:nvGrpSpPr>
        <p:grpSpPr>
          <a:xfrm rot="0">
            <a:off x="1006871" y="857250"/>
            <a:ext cx="16230600" cy="648564"/>
            <a:chOff x="0" y="0"/>
            <a:chExt cx="21640800" cy="864752"/>
          </a:xfrm>
        </p:grpSpPr>
        <p:sp>
          <p:nvSpPr>
            <p:cNvPr name="Freeform 9" id="9"/>
            <p:cNvSpPr/>
            <p:nvPr/>
          </p:nvSpPr>
          <p:spPr>
            <a:xfrm flipH="false" flipV="false" rot="0">
              <a:off x="0" y="0"/>
              <a:ext cx="21640800" cy="864752"/>
            </a:xfrm>
            <a:custGeom>
              <a:avLst/>
              <a:gdLst/>
              <a:ahLst/>
              <a:cxnLst/>
              <a:rect r="r" b="b" t="t" l="l"/>
              <a:pathLst>
                <a:path h="864752" w="21640800">
                  <a:moveTo>
                    <a:pt x="0" y="0"/>
                  </a:moveTo>
                  <a:lnTo>
                    <a:pt x="21640800" y="0"/>
                  </a:lnTo>
                  <a:lnTo>
                    <a:pt x="21640800" y="864752"/>
                  </a:lnTo>
                  <a:lnTo>
                    <a:pt x="0" y="864752"/>
                  </a:lnTo>
                  <a:close/>
                </a:path>
              </a:pathLst>
            </a:custGeom>
            <a:solidFill>
              <a:srgbClr val="000000">
                <a:alpha val="0"/>
              </a:srgbClr>
            </a:solidFill>
          </p:spPr>
        </p:sp>
        <p:sp>
          <p:nvSpPr>
            <p:cNvPr name="TextBox 10" id="10"/>
            <p:cNvSpPr txBox="true"/>
            <p:nvPr/>
          </p:nvSpPr>
          <p:spPr>
            <a:xfrm>
              <a:off x="0" y="-85725"/>
              <a:ext cx="21640800" cy="950477"/>
            </a:xfrm>
            <a:prstGeom prst="rect">
              <a:avLst/>
            </a:prstGeom>
          </p:spPr>
          <p:txBody>
            <a:bodyPr anchor="t" rtlCol="false" tIns="0" lIns="0" bIns="0" rIns="0"/>
            <a:lstStyle/>
            <a:p>
              <a:pPr algn="l">
                <a:lnSpc>
                  <a:spcPts val="5200"/>
                </a:lnSpc>
              </a:pPr>
              <a:r>
                <a:rPr lang="en-US" b="true" sz="3714" spc="843">
                  <a:solidFill>
                    <a:srgbClr val="000000"/>
                  </a:solidFill>
                  <a:latin typeface="Lato Bold"/>
                  <a:ea typeface="Lato Bold"/>
                  <a:cs typeface="Lato Bold"/>
                  <a:sym typeface="Lato Bold"/>
                </a:rPr>
                <a:t>INCOME THRESHOLD</a:t>
              </a:r>
            </a:p>
          </p:txBody>
        </p:sp>
      </p:grpSp>
      <p:grpSp>
        <p:nvGrpSpPr>
          <p:cNvPr name="Group 11" id="11"/>
          <p:cNvGrpSpPr/>
          <p:nvPr/>
        </p:nvGrpSpPr>
        <p:grpSpPr>
          <a:xfrm rot="0">
            <a:off x="12217183" y="1975482"/>
            <a:ext cx="5470294" cy="508000"/>
            <a:chOff x="0" y="0"/>
            <a:chExt cx="7293725" cy="677333"/>
          </a:xfrm>
        </p:grpSpPr>
        <p:sp>
          <p:nvSpPr>
            <p:cNvPr name="Freeform 12" id="12"/>
            <p:cNvSpPr/>
            <p:nvPr/>
          </p:nvSpPr>
          <p:spPr>
            <a:xfrm flipH="false" flipV="false" rot="0">
              <a:off x="0" y="0"/>
              <a:ext cx="7293725" cy="677333"/>
            </a:xfrm>
            <a:custGeom>
              <a:avLst/>
              <a:gdLst/>
              <a:ahLst/>
              <a:cxnLst/>
              <a:rect r="r" b="b" t="t" l="l"/>
              <a:pathLst>
                <a:path h="677333" w="7293725">
                  <a:moveTo>
                    <a:pt x="0" y="0"/>
                  </a:moveTo>
                  <a:lnTo>
                    <a:pt x="7293725" y="0"/>
                  </a:lnTo>
                  <a:lnTo>
                    <a:pt x="7293725" y="677333"/>
                  </a:lnTo>
                  <a:lnTo>
                    <a:pt x="0" y="677333"/>
                  </a:lnTo>
                  <a:close/>
                </a:path>
              </a:pathLst>
            </a:custGeom>
            <a:solidFill>
              <a:srgbClr val="000000">
                <a:alpha val="0"/>
              </a:srgbClr>
            </a:solidFill>
          </p:spPr>
        </p:sp>
        <p:sp>
          <p:nvSpPr>
            <p:cNvPr name="TextBox 13" id="13"/>
            <p:cNvSpPr txBox="true"/>
            <p:nvPr/>
          </p:nvSpPr>
          <p:spPr>
            <a:xfrm>
              <a:off x="0" y="-57150"/>
              <a:ext cx="7293725" cy="734483"/>
            </a:xfrm>
            <a:prstGeom prst="rect">
              <a:avLst/>
            </a:prstGeom>
          </p:spPr>
          <p:txBody>
            <a:bodyPr anchor="t" rtlCol="false" tIns="0" lIns="0" bIns="0" rIns="0"/>
            <a:lstStyle/>
            <a:p>
              <a:pPr algn="l">
                <a:lnSpc>
                  <a:spcPts val="4165"/>
                </a:lnSpc>
              </a:pPr>
              <a:r>
                <a:rPr lang="en-US" sz="2975" b="true">
                  <a:solidFill>
                    <a:srgbClr val="000000"/>
                  </a:solidFill>
                  <a:latin typeface="Lato Bold"/>
                  <a:ea typeface="Lato Bold"/>
                  <a:cs typeface="Lato Bold"/>
                  <a:sym typeface="Lato Bold"/>
                </a:rPr>
                <a:t>TIER 1: 0 - 44,000</a:t>
              </a:r>
            </a:p>
          </p:txBody>
        </p:sp>
      </p:grpSp>
      <p:grpSp>
        <p:nvGrpSpPr>
          <p:cNvPr name="Group 14" id="14"/>
          <p:cNvGrpSpPr/>
          <p:nvPr/>
        </p:nvGrpSpPr>
        <p:grpSpPr>
          <a:xfrm rot="0">
            <a:off x="12217183" y="2588306"/>
            <a:ext cx="5591788" cy="1413727"/>
            <a:chOff x="0" y="0"/>
            <a:chExt cx="7455717" cy="1884969"/>
          </a:xfrm>
        </p:grpSpPr>
        <p:sp>
          <p:nvSpPr>
            <p:cNvPr name="Freeform 15" id="15"/>
            <p:cNvSpPr/>
            <p:nvPr/>
          </p:nvSpPr>
          <p:spPr>
            <a:xfrm flipH="false" flipV="false" rot="0">
              <a:off x="0" y="0"/>
              <a:ext cx="7455717" cy="1884969"/>
            </a:xfrm>
            <a:custGeom>
              <a:avLst/>
              <a:gdLst/>
              <a:ahLst/>
              <a:cxnLst/>
              <a:rect r="r" b="b" t="t" l="l"/>
              <a:pathLst>
                <a:path h="1884969" w="7455717">
                  <a:moveTo>
                    <a:pt x="0" y="0"/>
                  </a:moveTo>
                  <a:lnTo>
                    <a:pt x="7455717" y="0"/>
                  </a:lnTo>
                  <a:lnTo>
                    <a:pt x="7455717" y="1884969"/>
                  </a:lnTo>
                  <a:lnTo>
                    <a:pt x="0" y="1884969"/>
                  </a:lnTo>
                  <a:close/>
                </a:path>
              </a:pathLst>
            </a:custGeom>
            <a:solidFill>
              <a:srgbClr val="000000">
                <a:alpha val="0"/>
              </a:srgbClr>
            </a:solidFill>
          </p:spPr>
        </p:sp>
        <p:sp>
          <p:nvSpPr>
            <p:cNvPr name="TextBox 16" id="16"/>
            <p:cNvSpPr txBox="true"/>
            <p:nvPr/>
          </p:nvSpPr>
          <p:spPr>
            <a:xfrm>
              <a:off x="0" y="-47625"/>
              <a:ext cx="7455717" cy="1932594"/>
            </a:xfrm>
            <a:prstGeom prst="rect">
              <a:avLst/>
            </a:prstGeom>
          </p:spPr>
          <p:txBody>
            <a:bodyPr anchor="t" rtlCol="false" tIns="0" lIns="0" bIns="0" rIns="0"/>
            <a:lstStyle/>
            <a:p>
              <a:pPr algn="l">
                <a:lnSpc>
                  <a:spcPts val="2826"/>
                </a:lnSpc>
              </a:pPr>
              <a:r>
                <a:rPr lang="en-US" sz="2018">
                  <a:solidFill>
                    <a:srgbClr val="000000"/>
                  </a:solidFill>
                  <a:latin typeface="Lato"/>
                  <a:ea typeface="Lato"/>
                  <a:cs typeface="Lato"/>
                  <a:sym typeface="Lato"/>
                </a:rPr>
                <a:t>Exempt from paying regular property tax on a portion of your assessed taxable value. Exempt from  voter approved levies. Home and land value are frozen in qualifying year. </a:t>
              </a:r>
            </a:p>
          </p:txBody>
        </p:sp>
      </p:grpSp>
      <p:grpSp>
        <p:nvGrpSpPr>
          <p:cNvPr name="Group 17" id="17"/>
          <p:cNvGrpSpPr/>
          <p:nvPr/>
        </p:nvGrpSpPr>
        <p:grpSpPr>
          <a:xfrm rot="0">
            <a:off x="12234791" y="4243365"/>
            <a:ext cx="5470294" cy="508000"/>
            <a:chOff x="0" y="0"/>
            <a:chExt cx="7293725" cy="677333"/>
          </a:xfrm>
        </p:grpSpPr>
        <p:sp>
          <p:nvSpPr>
            <p:cNvPr name="Freeform 18" id="18"/>
            <p:cNvSpPr/>
            <p:nvPr/>
          </p:nvSpPr>
          <p:spPr>
            <a:xfrm flipH="false" flipV="false" rot="0">
              <a:off x="0" y="0"/>
              <a:ext cx="7293725" cy="677333"/>
            </a:xfrm>
            <a:custGeom>
              <a:avLst/>
              <a:gdLst/>
              <a:ahLst/>
              <a:cxnLst/>
              <a:rect r="r" b="b" t="t" l="l"/>
              <a:pathLst>
                <a:path h="677333" w="7293725">
                  <a:moveTo>
                    <a:pt x="0" y="0"/>
                  </a:moveTo>
                  <a:lnTo>
                    <a:pt x="7293725" y="0"/>
                  </a:lnTo>
                  <a:lnTo>
                    <a:pt x="7293725" y="677333"/>
                  </a:lnTo>
                  <a:lnTo>
                    <a:pt x="0" y="677333"/>
                  </a:lnTo>
                  <a:close/>
                </a:path>
              </a:pathLst>
            </a:custGeom>
            <a:solidFill>
              <a:srgbClr val="000000">
                <a:alpha val="0"/>
              </a:srgbClr>
            </a:solidFill>
          </p:spPr>
        </p:sp>
        <p:sp>
          <p:nvSpPr>
            <p:cNvPr name="TextBox 19" id="19"/>
            <p:cNvSpPr txBox="true"/>
            <p:nvPr/>
          </p:nvSpPr>
          <p:spPr>
            <a:xfrm>
              <a:off x="0" y="-57150"/>
              <a:ext cx="7293725" cy="734483"/>
            </a:xfrm>
            <a:prstGeom prst="rect">
              <a:avLst/>
            </a:prstGeom>
          </p:spPr>
          <p:txBody>
            <a:bodyPr anchor="t" rtlCol="false" tIns="0" lIns="0" bIns="0" rIns="0"/>
            <a:lstStyle/>
            <a:p>
              <a:pPr algn="l">
                <a:lnSpc>
                  <a:spcPts val="4165"/>
                </a:lnSpc>
              </a:pPr>
              <a:r>
                <a:rPr lang="en-US" sz="2975" b="true">
                  <a:solidFill>
                    <a:srgbClr val="000000"/>
                  </a:solidFill>
                  <a:latin typeface="Lato Bold"/>
                  <a:ea typeface="Lato Bold"/>
                  <a:cs typeface="Lato Bold"/>
                  <a:sym typeface="Lato Bold"/>
                </a:rPr>
                <a:t>TIER 2: 44,001 - 53,000</a:t>
              </a:r>
            </a:p>
          </p:txBody>
        </p:sp>
      </p:grpSp>
      <p:grpSp>
        <p:nvGrpSpPr>
          <p:cNvPr name="Group 20" id="20"/>
          <p:cNvGrpSpPr/>
          <p:nvPr/>
        </p:nvGrpSpPr>
        <p:grpSpPr>
          <a:xfrm rot="0">
            <a:off x="12234790" y="4856188"/>
            <a:ext cx="5470294" cy="1413727"/>
            <a:chOff x="0" y="0"/>
            <a:chExt cx="7293725" cy="1884969"/>
          </a:xfrm>
        </p:grpSpPr>
        <p:sp>
          <p:nvSpPr>
            <p:cNvPr name="Freeform 21" id="21"/>
            <p:cNvSpPr/>
            <p:nvPr/>
          </p:nvSpPr>
          <p:spPr>
            <a:xfrm flipH="false" flipV="false" rot="0">
              <a:off x="0" y="0"/>
              <a:ext cx="7293725" cy="1884969"/>
            </a:xfrm>
            <a:custGeom>
              <a:avLst/>
              <a:gdLst/>
              <a:ahLst/>
              <a:cxnLst/>
              <a:rect r="r" b="b" t="t" l="l"/>
              <a:pathLst>
                <a:path h="1884969" w="7293725">
                  <a:moveTo>
                    <a:pt x="0" y="0"/>
                  </a:moveTo>
                  <a:lnTo>
                    <a:pt x="7293725" y="0"/>
                  </a:lnTo>
                  <a:lnTo>
                    <a:pt x="7293725" y="1884969"/>
                  </a:lnTo>
                  <a:lnTo>
                    <a:pt x="0" y="1884969"/>
                  </a:lnTo>
                  <a:close/>
                </a:path>
              </a:pathLst>
            </a:custGeom>
            <a:solidFill>
              <a:srgbClr val="000000">
                <a:alpha val="0"/>
              </a:srgbClr>
            </a:solidFill>
          </p:spPr>
        </p:sp>
        <p:sp>
          <p:nvSpPr>
            <p:cNvPr name="TextBox 22" id="22"/>
            <p:cNvSpPr txBox="true"/>
            <p:nvPr/>
          </p:nvSpPr>
          <p:spPr>
            <a:xfrm>
              <a:off x="0" y="-47625"/>
              <a:ext cx="7293725" cy="1932594"/>
            </a:xfrm>
            <a:prstGeom prst="rect">
              <a:avLst/>
            </a:prstGeom>
          </p:spPr>
          <p:txBody>
            <a:bodyPr anchor="t" rtlCol="false" tIns="0" lIns="0" bIns="0" rIns="0"/>
            <a:lstStyle/>
            <a:p>
              <a:pPr algn="l">
                <a:lnSpc>
                  <a:spcPts val="2826"/>
                </a:lnSpc>
              </a:pPr>
              <a:r>
                <a:rPr lang="en-US" sz="2018">
                  <a:solidFill>
                    <a:srgbClr val="000000"/>
                  </a:solidFill>
                  <a:latin typeface="Lato"/>
                  <a:ea typeface="Lato"/>
                  <a:cs typeface="Lato"/>
                  <a:sym typeface="Lato"/>
                </a:rPr>
                <a:t>Exempt from paying regular property tax on a portion of your assessed taxable value. Exempt from voter approved levies. Home and land value are frozen in qualifying year. </a:t>
              </a:r>
            </a:p>
          </p:txBody>
        </p:sp>
      </p:grpSp>
      <p:grpSp>
        <p:nvGrpSpPr>
          <p:cNvPr name="Group 23" id="23"/>
          <p:cNvGrpSpPr/>
          <p:nvPr/>
        </p:nvGrpSpPr>
        <p:grpSpPr>
          <a:xfrm rot="0">
            <a:off x="12217183" y="6437166"/>
            <a:ext cx="5470294" cy="508000"/>
            <a:chOff x="0" y="0"/>
            <a:chExt cx="7293725" cy="677333"/>
          </a:xfrm>
        </p:grpSpPr>
        <p:sp>
          <p:nvSpPr>
            <p:cNvPr name="Freeform 24" id="24"/>
            <p:cNvSpPr/>
            <p:nvPr/>
          </p:nvSpPr>
          <p:spPr>
            <a:xfrm flipH="false" flipV="false" rot="0">
              <a:off x="0" y="0"/>
              <a:ext cx="7293725" cy="677333"/>
            </a:xfrm>
            <a:custGeom>
              <a:avLst/>
              <a:gdLst/>
              <a:ahLst/>
              <a:cxnLst/>
              <a:rect r="r" b="b" t="t" l="l"/>
              <a:pathLst>
                <a:path h="677333" w="7293725">
                  <a:moveTo>
                    <a:pt x="0" y="0"/>
                  </a:moveTo>
                  <a:lnTo>
                    <a:pt x="7293725" y="0"/>
                  </a:lnTo>
                  <a:lnTo>
                    <a:pt x="7293725" y="677333"/>
                  </a:lnTo>
                  <a:lnTo>
                    <a:pt x="0" y="677333"/>
                  </a:lnTo>
                  <a:close/>
                </a:path>
              </a:pathLst>
            </a:custGeom>
            <a:solidFill>
              <a:srgbClr val="000000">
                <a:alpha val="0"/>
              </a:srgbClr>
            </a:solidFill>
          </p:spPr>
        </p:sp>
        <p:sp>
          <p:nvSpPr>
            <p:cNvPr name="TextBox 25" id="25"/>
            <p:cNvSpPr txBox="true"/>
            <p:nvPr/>
          </p:nvSpPr>
          <p:spPr>
            <a:xfrm>
              <a:off x="0" y="-57150"/>
              <a:ext cx="7293725" cy="734483"/>
            </a:xfrm>
            <a:prstGeom prst="rect">
              <a:avLst/>
            </a:prstGeom>
          </p:spPr>
          <p:txBody>
            <a:bodyPr anchor="t" rtlCol="false" tIns="0" lIns="0" bIns="0" rIns="0"/>
            <a:lstStyle/>
            <a:p>
              <a:pPr algn="l">
                <a:lnSpc>
                  <a:spcPts val="4165"/>
                </a:lnSpc>
              </a:pPr>
              <a:r>
                <a:rPr lang="en-US" sz="2975" b="true">
                  <a:solidFill>
                    <a:srgbClr val="000000"/>
                  </a:solidFill>
                  <a:latin typeface="Lato Bold"/>
                  <a:ea typeface="Lato Bold"/>
                  <a:cs typeface="Lato Bold"/>
                  <a:sym typeface="Lato Bold"/>
                </a:rPr>
                <a:t>TIER 3: 53,001 - 62,000</a:t>
              </a:r>
            </a:p>
          </p:txBody>
        </p:sp>
      </p:grpSp>
      <p:grpSp>
        <p:nvGrpSpPr>
          <p:cNvPr name="Group 26" id="26"/>
          <p:cNvGrpSpPr/>
          <p:nvPr/>
        </p:nvGrpSpPr>
        <p:grpSpPr>
          <a:xfrm rot="0">
            <a:off x="12217183" y="7092464"/>
            <a:ext cx="5470294" cy="1059371"/>
            <a:chOff x="0" y="0"/>
            <a:chExt cx="7293725" cy="1412495"/>
          </a:xfrm>
        </p:grpSpPr>
        <p:sp>
          <p:nvSpPr>
            <p:cNvPr name="Freeform 27" id="27"/>
            <p:cNvSpPr/>
            <p:nvPr/>
          </p:nvSpPr>
          <p:spPr>
            <a:xfrm flipH="false" flipV="false" rot="0">
              <a:off x="0" y="0"/>
              <a:ext cx="7293725" cy="1412495"/>
            </a:xfrm>
            <a:custGeom>
              <a:avLst/>
              <a:gdLst/>
              <a:ahLst/>
              <a:cxnLst/>
              <a:rect r="r" b="b" t="t" l="l"/>
              <a:pathLst>
                <a:path h="1412495" w="7293725">
                  <a:moveTo>
                    <a:pt x="0" y="0"/>
                  </a:moveTo>
                  <a:lnTo>
                    <a:pt x="7293725" y="0"/>
                  </a:lnTo>
                  <a:lnTo>
                    <a:pt x="7293725" y="1412495"/>
                  </a:lnTo>
                  <a:lnTo>
                    <a:pt x="0" y="1412495"/>
                  </a:lnTo>
                  <a:close/>
                </a:path>
              </a:pathLst>
            </a:custGeom>
            <a:solidFill>
              <a:srgbClr val="000000">
                <a:alpha val="0"/>
              </a:srgbClr>
            </a:solidFill>
          </p:spPr>
        </p:sp>
        <p:sp>
          <p:nvSpPr>
            <p:cNvPr name="TextBox 28" id="28"/>
            <p:cNvSpPr txBox="true"/>
            <p:nvPr/>
          </p:nvSpPr>
          <p:spPr>
            <a:xfrm>
              <a:off x="0" y="-47625"/>
              <a:ext cx="7293725" cy="1460120"/>
            </a:xfrm>
            <a:prstGeom prst="rect">
              <a:avLst/>
            </a:prstGeom>
          </p:spPr>
          <p:txBody>
            <a:bodyPr anchor="t" rtlCol="false" tIns="0" lIns="0" bIns="0" rIns="0"/>
            <a:lstStyle/>
            <a:p>
              <a:pPr algn="l">
                <a:lnSpc>
                  <a:spcPts val="2826"/>
                </a:lnSpc>
              </a:pPr>
              <a:r>
                <a:rPr lang="en-US" sz="2018">
                  <a:solidFill>
                    <a:srgbClr val="000000"/>
                  </a:solidFill>
                  <a:latin typeface="Lato"/>
                  <a:ea typeface="Lato"/>
                  <a:cs typeface="Lato"/>
                  <a:sym typeface="Lato"/>
                </a:rPr>
                <a:t>Exempt from paying excess/voter-approved levies. Home and land value are frozen in the qualifying year. </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DFD0"/>
        </a:solidFill>
      </p:bgPr>
    </p:bg>
    <p:spTree>
      <p:nvGrpSpPr>
        <p:cNvPr id="1" name=""/>
        <p:cNvGrpSpPr/>
        <p:nvPr/>
      </p:nvGrpSpPr>
      <p:grpSpPr>
        <a:xfrm>
          <a:off x="0" y="0"/>
          <a:ext cx="0" cy="0"/>
          <a:chOff x="0" y="0"/>
          <a:chExt cx="0" cy="0"/>
        </a:xfrm>
      </p:grpSpPr>
      <p:grpSp>
        <p:nvGrpSpPr>
          <p:cNvPr name="Group 2" id="2"/>
          <p:cNvGrpSpPr/>
          <p:nvPr/>
        </p:nvGrpSpPr>
        <p:grpSpPr>
          <a:xfrm rot="0">
            <a:off x="1028695" y="1755998"/>
            <a:ext cx="16230600" cy="48006"/>
            <a:chOff x="0" y="0"/>
            <a:chExt cx="21640800" cy="64008"/>
          </a:xfrm>
        </p:grpSpPr>
        <p:sp>
          <p:nvSpPr>
            <p:cNvPr name="Freeform 3" id="3"/>
            <p:cNvSpPr/>
            <p:nvPr/>
          </p:nvSpPr>
          <p:spPr>
            <a:xfrm flipH="false" flipV="false" rot="0">
              <a:off x="0" y="0"/>
              <a:ext cx="21640800" cy="64008"/>
            </a:xfrm>
            <a:custGeom>
              <a:avLst/>
              <a:gdLst/>
              <a:ahLst/>
              <a:cxnLst/>
              <a:rect r="r" b="b" t="t" l="l"/>
              <a:pathLst>
                <a:path h="64008" w="21640800">
                  <a:moveTo>
                    <a:pt x="0" y="51308"/>
                  </a:moveTo>
                  <a:lnTo>
                    <a:pt x="21640800" y="0"/>
                  </a:lnTo>
                  <a:lnTo>
                    <a:pt x="21640800" y="12700"/>
                  </a:lnTo>
                  <a:lnTo>
                    <a:pt x="0" y="64008"/>
                  </a:lnTo>
                  <a:close/>
                </a:path>
              </a:pathLst>
            </a:custGeom>
            <a:solidFill>
              <a:srgbClr val="2B2C30"/>
            </a:solidFill>
          </p:spPr>
        </p:sp>
      </p:grpSp>
      <p:grpSp>
        <p:nvGrpSpPr>
          <p:cNvPr name="Group 4" id="4"/>
          <p:cNvGrpSpPr/>
          <p:nvPr/>
        </p:nvGrpSpPr>
        <p:grpSpPr>
          <a:xfrm rot="0">
            <a:off x="13609469" y="7968735"/>
            <a:ext cx="3649790" cy="1216628"/>
            <a:chOff x="0" y="0"/>
            <a:chExt cx="4866386" cy="1622171"/>
          </a:xfrm>
        </p:grpSpPr>
        <p:sp>
          <p:nvSpPr>
            <p:cNvPr name="Freeform 5" id="5"/>
            <p:cNvSpPr/>
            <p:nvPr/>
          </p:nvSpPr>
          <p:spPr>
            <a:xfrm flipH="false" flipV="false" rot="0">
              <a:off x="0" y="0"/>
              <a:ext cx="4866386" cy="1622171"/>
            </a:xfrm>
            <a:custGeom>
              <a:avLst/>
              <a:gdLst/>
              <a:ahLst/>
              <a:cxnLst/>
              <a:rect r="r" b="b" t="t" l="l"/>
              <a:pathLst>
                <a:path h="1622171" w="4866386">
                  <a:moveTo>
                    <a:pt x="0" y="0"/>
                  </a:moveTo>
                  <a:lnTo>
                    <a:pt x="4866386" y="0"/>
                  </a:lnTo>
                  <a:lnTo>
                    <a:pt x="4866386" y="1622171"/>
                  </a:lnTo>
                  <a:lnTo>
                    <a:pt x="0" y="1622171"/>
                  </a:lnTo>
                  <a:lnTo>
                    <a:pt x="0" y="0"/>
                  </a:lnTo>
                  <a:close/>
                </a:path>
              </a:pathLst>
            </a:custGeom>
            <a:blipFill>
              <a:blip r:embed="rId3"/>
              <a:stretch>
                <a:fillRect l="-1" t="0" r="-1" b="0"/>
              </a:stretch>
            </a:blipFill>
          </p:spPr>
        </p:sp>
      </p:grpSp>
      <p:grpSp>
        <p:nvGrpSpPr>
          <p:cNvPr name="Group 6" id="6"/>
          <p:cNvGrpSpPr/>
          <p:nvPr/>
        </p:nvGrpSpPr>
        <p:grpSpPr>
          <a:xfrm rot="0">
            <a:off x="1006871" y="857250"/>
            <a:ext cx="16230600" cy="648564"/>
            <a:chOff x="0" y="0"/>
            <a:chExt cx="21640800" cy="864752"/>
          </a:xfrm>
        </p:grpSpPr>
        <p:sp>
          <p:nvSpPr>
            <p:cNvPr name="Freeform 7" id="7"/>
            <p:cNvSpPr/>
            <p:nvPr/>
          </p:nvSpPr>
          <p:spPr>
            <a:xfrm flipH="false" flipV="false" rot="0">
              <a:off x="0" y="0"/>
              <a:ext cx="21640800" cy="864752"/>
            </a:xfrm>
            <a:custGeom>
              <a:avLst/>
              <a:gdLst/>
              <a:ahLst/>
              <a:cxnLst/>
              <a:rect r="r" b="b" t="t" l="l"/>
              <a:pathLst>
                <a:path h="864752" w="21640800">
                  <a:moveTo>
                    <a:pt x="0" y="0"/>
                  </a:moveTo>
                  <a:lnTo>
                    <a:pt x="21640800" y="0"/>
                  </a:lnTo>
                  <a:lnTo>
                    <a:pt x="21640800" y="864752"/>
                  </a:lnTo>
                  <a:lnTo>
                    <a:pt x="0" y="864752"/>
                  </a:lnTo>
                  <a:close/>
                </a:path>
              </a:pathLst>
            </a:custGeom>
            <a:solidFill>
              <a:srgbClr val="000000">
                <a:alpha val="0"/>
              </a:srgbClr>
            </a:solidFill>
          </p:spPr>
        </p:sp>
        <p:sp>
          <p:nvSpPr>
            <p:cNvPr name="TextBox 8" id="8"/>
            <p:cNvSpPr txBox="true"/>
            <p:nvPr/>
          </p:nvSpPr>
          <p:spPr>
            <a:xfrm>
              <a:off x="0" y="-85725"/>
              <a:ext cx="21640800" cy="950477"/>
            </a:xfrm>
            <a:prstGeom prst="rect">
              <a:avLst/>
            </a:prstGeom>
          </p:spPr>
          <p:txBody>
            <a:bodyPr anchor="t" rtlCol="false" tIns="0" lIns="0" bIns="0" rIns="0"/>
            <a:lstStyle/>
            <a:p>
              <a:pPr algn="l">
                <a:lnSpc>
                  <a:spcPts val="5200"/>
                </a:lnSpc>
              </a:pPr>
              <a:r>
                <a:rPr lang="en-US" b="true" sz="3714" spc="843">
                  <a:solidFill>
                    <a:srgbClr val="000000"/>
                  </a:solidFill>
                  <a:latin typeface="Lato Bold"/>
                  <a:ea typeface="Lato Bold"/>
                  <a:cs typeface="Lato Bold"/>
                  <a:sym typeface="Lato Bold"/>
                </a:rPr>
                <a:t>WHAT COUNTS AS INCOME?</a:t>
              </a:r>
            </a:p>
          </p:txBody>
        </p:sp>
      </p:grpSp>
      <p:grpSp>
        <p:nvGrpSpPr>
          <p:cNvPr name="Group 9" id="9"/>
          <p:cNvGrpSpPr/>
          <p:nvPr/>
        </p:nvGrpSpPr>
        <p:grpSpPr>
          <a:xfrm rot="0">
            <a:off x="1028689" y="2131815"/>
            <a:ext cx="7569453" cy="6648437"/>
            <a:chOff x="0" y="0"/>
            <a:chExt cx="10092604" cy="8864583"/>
          </a:xfrm>
        </p:grpSpPr>
        <p:sp>
          <p:nvSpPr>
            <p:cNvPr name="Freeform 10" id="10"/>
            <p:cNvSpPr/>
            <p:nvPr/>
          </p:nvSpPr>
          <p:spPr>
            <a:xfrm flipH="false" flipV="false" rot="0">
              <a:off x="0" y="0"/>
              <a:ext cx="10092604" cy="8864583"/>
            </a:xfrm>
            <a:custGeom>
              <a:avLst/>
              <a:gdLst/>
              <a:ahLst/>
              <a:cxnLst/>
              <a:rect r="r" b="b" t="t" l="l"/>
              <a:pathLst>
                <a:path h="8864583" w="10092604">
                  <a:moveTo>
                    <a:pt x="0" y="0"/>
                  </a:moveTo>
                  <a:lnTo>
                    <a:pt x="10092604" y="0"/>
                  </a:lnTo>
                  <a:lnTo>
                    <a:pt x="10092604" y="8864583"/>
                  </a:lnTo>
                  <a:lnTo>
                    <a:pt x="0" y="8864583"/>
                  </a:lnTo>
                  <a:close/>
                </a:path>
              </a:pathLst>
            </a:custGeom>
            <a:solidFill>
              <a:srgbClr val="000000">
                <a:alpha val="0"/>
              </a:srgbClr>
            </a:solidFill>
          </p:spPr>
        </p:sp>
        <p:sp>
          <p:nvSpPr>
            <p:cNvPr name="TextBox 11" id="11"/>
            <p:cNvSpPr txBox="true"/>
            <p:nvPr/>
          </p:nvSpPr>
          <p:spPr>
            <a:xfrm>
              <a:off x="0" y="-85725"/>
              <a:ext cx="10092604" cy="8950308"/>
            </a:xfrm>
            <a:prstGeom prst="rect">
              <a:avLst/>
            </a:prstGeom>
          </p:spPr>
          <p:txBody>
            <a:bodyPr anchor="t" rtlCol="false" tIns="0" lIns="0" bIns="0" rIns="0"/>
            <a:lstStyle/>
            <a:p>
              <a:pPr algn="l">
                <a:lnSpc>
                  <a:spcPts val="4498"/>
                </a:lnSpc>
              </a:pPr>
              <a:r>
                <a:rPr lang="en-US" sz="2999" b="true">
                  <a:solidFill>
                    <a:srgbClr val="000000"/>
                  </a:solidFill>
                  <a:latin typeface="Lato Bold"/>
                  <a:ea typeface="Lato Bold"/>
                  <a:cs typeface="Lato Bold"/>
                  <a:sym typeface="Lato Bold"/>
                </a:rPr>
                <a:t>Income includes:</a:t>
              </a:r>
            </a:p>
            <a:p>
              <a:pPr algn="l" marL="542925" indent="-180975" lvl="2">
                <a:lnSpc>
                  <a:spcPts val="5400"/>
                </a:lnSpc>
                <a:buFont typeface="Arial"/>
                <a:buChar char="⚬"/>
              </a:pPr>
              <a:r>
                <a:rPr lang="en-US" sz="3000">
                  <a:solidFill>
                    <a:srgbClr val="000000"/>
                  </a:solidFill>
                  <a:latin typeface="Lato"/>
                  <a:ea typeface="Lato"/>
                  <a:cs typeface="Lato"/>
                  <a:sym typeface="Lato"/>
                </a:rPr>
                <a:t>Wages (from W-2s)</a:t>
              </a:r>
            </a:p>
            <a:p>
              <a:pPr algn="l" marL="542925" indent="-180975" lvl="2">
                <a:lnSpc>
                  <a:spcPts val="5400"/>
                </a:lnSpc>
                <a:buFont typeface="Arial"/>
                <a:buChar char="⚬"/>
              </a:pPr>
              <a:r>
                <a:rPr lang="en-US" sz="3000">
                  <a:solidFill>
                    <a:srgbClr val="000000"/>
                  </a:solidFill>
                  <a:latin typeface="Lato"/>
                  <a:ea typeface="Lato"/>
                  <a:cs typeface="Lato"/>
                  <a:sym typeface="Lato"/>
                </a:rPr>
                <a:t>Pensions (1099s)</a:t>
              </a:r>
            </a:p>
            <a:p>
              <a:pPr algn="l" marL="542925" indent="-180975" lvl="2">
                <a:lnSpc>
                  <a:spcPts val="5400"/>
                </a:lnSpc>
                <a:buFont typeface="Arial"/>
                <a:buChar char="⚬"/>
              </a:pPr>
              <a:r>
                <a:rPr lang="en-US" sz="3000">
                  <a:solidFill>
                    <a:srgbClr val="000000"/>
                  </a:solidFill>
                  <a:latin typeface="Lato"/>
                  <a:ea typeface="Lato"/>
                  <a:cs typeface="Lato"/>
                  <a:sym typeface="Lato"/>
                </a:rPr>
                <a:t>Annuities (1099s)</a:t>
              </a:r>
            </a:p>
            <a:p>
              <a:pPr algn="l" marL="542925" indent="-180975" lvl="2">
                <a:lnSpc>
                  <a:spcPts val="5400"/>
                </a:lnSpc>
                <a:buFont typeface="Arial"/>
                <a:buChar char="⚬"/>
              </a:pPr>
              <a:r>
                <a:rPr lang="en-US" sz="3000">
                  <a:solidFill>
                    <a:srgbClr val="000000"/>
                  </a:solidFill>
                  <a:latin typeface="Lato"/>
                  <a:ea typeface="Lato"/>
                  <a:cs typeface="Lato"/>
                  <a:sym typeface="Lato"/>
                </a:rPr>
                <a:t>Social Security Benefits (1099s)</a:t>
              </a:r>
            </a:p>
            <a:p>
              <a:pPr algn="l" marL="542925" indent="-180975" lvl="2">
                <a:lnSpc>
                  <a:spcPts val="5400"/>
                </a:lnSpc>
                <a:buFont typeface="Arial"/>
                <a:buChar char="⚬"/>
              </a:pPr>
              <a:r>
                <a:rPr lang="en-US" sz="3000">
                  <a:solidFill>
                    <a:srgbClr val="000000"/>
                  </a:solidFill>
                  <a:latin typeface="Lato"/>
                  <a:ea typeface="Lato"/>
                  <a:cs typeface="Lato"/>
                  <a:sym typeface="Lato"/>
                </a:rPr>
                <a:t>Social Security Disability (1099s)</a:t>
              </a:r>
            </a:p>
            <a:p>
              <a:pPr algn="l" marL="542925" indent="-180975" lvl="2">
                <a:lnSpc>
                  <a:spcPts val="5400"/>
                </a:lnSpc>
                <a:buFont typeface="Arial"/>
                <a:buChar char="⚬"/>
              </a:pPr>
              <a:r>
                <a:rPr lang="en-US" sz="3000">
                  <a:solidFill>
                    <a:srgbClr val="000000"/>
                  </a:solidFill>
                  <a:latin typeface="Lato"/>
                  <a:ea typeface="Lato"/>
                  <a:cs typeface="Lato"/>
                  <a:sym typeface="Lato"/>
                </a:rPr>
                <a:t>IRAs (1099s)</a:t>
              </a:r>
            </a:p>
            <a:p>
              <a:pPr algn="l" marL="542925" indent="-180975" lvl="2">
                <a:lnSpc>
                  <a:spcPts val="5400"/>
                </a:lnSpc>
                <a:buFont typeface="Arial"/>
                <a:buChar char="⚬"/>
              </a:pPr>
              <a:r>
                <a:rPr lang="en-US" sz="3000">
                  <a:solidFill>
                    <a:srgbClr val="000000"/>
                  </a:solidFill>
                  <a:latin typeface="Lato"/>
                  <a:ea typeface="Lato"/>
                  <a:cs typeface="Lato"/>
                  <a:sym typeface="Lato"/>
                </a:rPr>
                <a:t>Interest (1099s)</a:t>
              </a:r>
            </a:p>
            <a:p>
              <a:pPr algn="l" marL="542925" indent="-180975" lvl="2">
                <a:lnSpc>
                  <a:spcPts val="5400"/>
                </a:lnSpc>
                <a:buFont typeface="Arial"/>
                <a:buChar char="⚬"/>
              </a:pPr>
              <a:r>
                <a:rPr lang="en-US" sz="3000">
                  <a:solidFill>
                    <a:srgbClr val="000000"/>
                  </a:solidFill>
                  <a:latin typeface="Lato"/>
                  <a:ea typeface="Lato"/>
                  <a:cs typeface="Lato"/>
                  <a:sym typeface="Lato"/>
                </a:rPr>
                <a:t>Dividends</a:t>
              </a:r>
            </a:p>
            <a:p>
              <a:pPr algn="l" marL="542925" indent="-180975" lvl="2">
                <a:lnSpc>
                  <a:spcPts val="5400"/>
                </a:lnSpc>
                <a:buFont typeface="Arial"/>
                <a:buChar char="⚬"/>
              </a:pPr>
              <a:r>
                <a:rPr lang="en-US" sz="3000">
                  <a:solidFill>
                    <a:srgbClr val="000000"/>
                  </a:solidFill>
                  <a:latin typeface="Lato"/>
                  <a:ea typeface="Lato"/>
                  <a:cs typeface="Lato"/>
                  <a:sym typeface="Lato"/>
                </a:rPr>
                <a:t>V.A. Retirement</a:t>
              </a:r>
            </a:p>
          </p:txBody>
        </p:sp>
      </p:grpSp>
      <p:grpSp>
        <p:nvGrpSpPr>
          <p:cNvPr name="Group 12" id="12"/>
          <p:cNvGrpSpPr/>
          <p:nvPr/>
        </p:nvGrpSpPr>
        <p:grpSpPr>
          <a:xfrm rot="0">
            <a:off x="9360287" y="2131815"/>
            <a:ext cx="6074077" cy="5282995"/>
            <a:chOff x="0" y="0"/>
            <a:chExt cx="8098769" cy="7043993"/>
          </a:xfrm>
        </p:grpSpPr>
        <p:sp>
          <p:nvSpPr>
            <p:cNvPr name="Freeform 13" id="13"/>
            <p:cNvSpPr/>
            <p:nvPr/>
          </p:nvSpPr>
          <p:spPr>
            <a:xfrm flipH="false" flipV="false" rot="0">
              <a:off x="0" y="0"/>
              <a:ext cx="8098769" cy="7043993"/>
            </a:xfrm>
            <a:custGeom>
              <a:avLst/>
              <a:gdLst/>
              <a:ahLst/>
              <a:cxnLst/>
              <a:rect r="r" b="b" t="t" l="l"/>
              <a:pathLst>
                <a:path h="7043993" w="8098769">
                  <a:moveTo>
                    <a:pt x="0" y="0"/>
                  </a:moveTo>
                  <a:lnTo>
                    <a:pt x="8098769" y="0"/>
                  </a:lnTo>
                  <a:lnTo>
                    <a:pt x="8098769" y="7043993"/>
                  </a:lnTo>
                  <a:lnTo>
                    <a:pt x="0" y="7043993"/>
                  </a:lnTo>
                  <a:close/>
                </a:path>
              </a:pathLst>
            </a:custGeom>
            <a:solidFill>
              <a:srgbClr val="000000">
                <a:alpha val="0"/>
              </a:srgbClr>
            </a:solidFill>
          </p:spPr>
        </p:sp>
        <p:sp>
          <p:nvSpPr>
            <p:cNvPr name="TextBox 14" id="14"/>
            <p:cNvSpPr txBox="true"/>
            <p:nvPr/>
          </p:nvSpPr>
          <p:spPr>
            <a:xfrm>
              <a:off x="0" y="-85725"/>
              <a:ext cx="8098769" cy="7129718"/>
            </a:xfrm>
            <a:prstGeom prst="rect">
              <a:avLst/>
            </a:prstGeom>
          </p:spPr>
          <p:txBody>
            <a:bodyPr anchor="t" rtlCol="false" tIns="0" lIns="0" bIns="0" rIns="0"/>
            <a:lstStyle/>
            <a:p>
              <a:pPr algn="l">
                <a:lnSpc>
                  <a:spcPts val="4498"/>
                </a:lnSpc>
              </a:pPr>
              <a:r>
                <a:rPr lang="en-US" sz="2999" b="true">
                  <a:solidFill>
                    <a:srgbClr val="000000"/>
                  </a:solidFill>
                  <a:latin typeface="Lato Bold"/>
                  <a:ea typeface="Lato Bold"/>
                  <a:cs typeface="Lato Bold"/>
                  <a:sym typeface="Lato Bold"/>
                </a:rPr>
                <a:t>Income excludes:</a:t>
              </a:r>
            </a:p>
            <a:p>
              <a:pPr algn="l" marL="818948" indent="-204737" lvl="3">
                <a:lnSpc>
                  <a:spcPts val="5398"/>
                </a:lnSpc>
                <a:buFont typeface="Arial"/>
                <a:buChar char="￭"/>
              </a:pPr>
              <a:r>
                <a:rPr lang="en-US" sz="2999">
                  <a:solidFill>
                    <a:srgbClr val="000000"/>
                  </a:solidFill>
                  <a:latin typeface="Lato"/>
                  <a:ea typeface="Lato"/>
                  <a:cs typeface="Lato"/>
                  <a:sym typeface="Lato"/>
                </a:rPr>
                <a:t>V.A. Disability payments</a:t>
              </a:r>
            </a:p>
            <a:p>
              <a:pPr algn="l" marL="818948" indent="-204737" lvl="3">
                <a:lnSpc>
                  <a:spcPts val="5398"/>
                </a:lnSpc>
                <a:buFont typeface="Arial"/>
                <a:buChar char="￭"/>
              </a:pPr>
              <a:r>
                <a:rPr lang="en-US" sz="2999">
                  <a:solidFill>
                    <a:srgbClr val="000000"/>
                  </a:solidFill>
                  <a:latin typeface="Lato"/>
                  <a:ea typeface="Lato"/>
                  <a:cs typeface="Lato"/>
                  <a:sym typeface="Lato"/>
                </a:rPr>
                <a:t>DSHS Payments</a:t>
              </a:r>
            </a:p>
            <a:p>
              <a:pPr algn="l" marL="818948" indent="-204737" lvl="3">
                <a:lnSpc>
                  <a:spcPts val="5398"/>
                </a:lnSpc>
                <a:buFont typeface="Arial"/>
                <a:buChar char="￭"/>
              </a:pPr>
              <a:r>
                <a:rPr lang="en-US" sz="2999">
                  <a:solidFill>
                    <a:srgbClr val="000000"/>
                  </a:solidFill>
                  <a:latin typeface="Lato"/>
                  <a:ea typeface="Lato"/>
                  <a:cs typeface="Lato"/>
                  <a:sym typeface="Lato"/>
                </a:rPr>
                <a:t>Federal Stimulus Payments</a:t>
              </a:r>
            </a:p>
            <a:p>
              <a:pPr algn="l" marL="818948" indent="-204737" lvl="3">
                <a:lnSpc>
                  <a:spcPts val="5398"/>
                </a:lnSpc>
                <a:buFont typeface="Arial"/>
                <a:buChar char="￭"/>
              </a:pPr>
              <a:r>
                <a:rPr lang="en-US" sz="2999">
                  <a:solidFill>
                    <a:srgbClr val="000000"/>
                  </a:solidFill>
                  <a:latin typeface="Lato"/>
                  <a:ea typeface="Lato"/>
                  <a:cs typeface="Lato"/>
                  <a:sym typeface="Lato"/>
                </a:rPr>
                <a:t>IRA Rollovers</a:t>
              </a:r>
            </a:p>
            <a:p>
              <a:pPr algn="l" marL="818948" indent="-204737" lvl="3">
                <a:lnSpc>
                  <a:spcPts val="5398"/>
                </a:lnSpc>
                <a:buFont typeface="Arial"/>
                <a:buChar char="￭"/>
              </a:pPr>
              <a:r>
                <a:rPr lang="en-US" sz="2999">
                  <a:solidFill>
                    <a:srgbClr val="000000"/>
                  </a:solidFill>
                  <a:latin typeface="Lato"/>
                  <a:ea typeface="Lato"/>
                  <a:cs typeface="Lato"/>
                  <a:sym typeface="Lato"/>
                </a:rPr>
                <a:t>Reverse mortgages</a:t>
              </a:r>
            </a:p>
            <a:p>
              <a:pPr algn="l" marL="818948" indent="-204737" lvl="3">
                <a:lnSpc>
                  <a:spcPts val="5398"/>
                </a:lnSpc>
                <a:buFont typeface="Arial"/>
                <a:buChar char="￭"/>
              </a:pPr>
              <a:r>
                <a:rPr lang="en-US" b="true" sz="2999">
                  <a:solidFill>
                    <a:srgbClr val="000000"/>
                  </a:solidFill>
                  <a:latin typeface="Lato Bold"/>
                  <a:ea typeface="Lato Bold"/>
                  <a:cs typeface="Lato Bold"/>
                  <a:sym typeface="Lato Bold"/>
                </a:rPr>
                <a:t>Must see documentation to support the income exclusion</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DFD0"/>
        </a:solidFill>
      </p:bgPr>
    </p:bg>
    <p:spTree>
      <p:nvGrpSpPr>
        <p:cNvPr id="1" name=""/>
        <p:cNvGrpSpPr/>
        <p:nvPr/>
      </p:nvGrpSpPr>
      <p:grpSpPr>
        <a:xfrm>
          <a:off x="0" y="0"/>
          <a:ext cx="0" cy="0"/>
          <a:chOff x="0" y="0"/>
          <a:chExt cx="0" cy="0"/>
        </a:xfrm>
      </p:grpSpPr>
      <p:grpSp>
        <p:nvGrpSpPr>
          <p:cNvPr name="Group 2" id="2"/>
          <p:cNvGrpSpPr/>
          <p:nvPr/>
        </p:nvGrpSpPr>
        <p:grpSpPr>
          <a:xfrm rot="0">
            <a:off x="1028695" y="1755998"/>
            <a:ext cx="16230600" cy="48006"/>
            <a:chOff x="0" y="0"/>
            <a:chExt cx="21640800" cy="64008"/>
          </a:xfrm>
        </p:grpSpPr>
        <p:sp>
          <p:nvSpPr>
            <p:cNvPr name="Freeform 3" id="3"/>
            <p:cNvSpPr/>
            <p:nvPr/>
          </p:nvSpPr>
          <p:spPr>
            <a:xfrm flipH="false" flipV="false" rot="0">
              <a:off x="0" y="0"/>
              <a:ext cx="21640800" cy="64008"/>
            </a:xfrm>
            <a:custGeom>
              <a:avLst/>
              <a:gdLst/>
              <a:ahLst/>
              <a:cxnLst/>
              <a:rect r="r" b="b" t="t" l="l"/>
              <a:pathLst>
                <a:path h="64008" w="21640800">
                  <a:moveTo>
                    <a:pt x="0" y="51308"/>
                  </a:moveTo>
                  <a:lnTo>
                    <a:pt x="21640800" y="0"/>
                  </a:lnTo>
                  <a:lnTo>
                    <a:pt x="21640800" y="12700"/>
                  </a:lnTo>
                  <a:lnTo>
                    <a:pt x="0" y="64008"/>
                  </a:lnTo>
                  <a:close/>
                </a:path>
              </a:pathLst>
            </a:custGeom>
            <a:solidFill>
              <a:srgbClr val="2B2C30"/>
            </a:solidFill>
          </p:spPr>
        </p:sp>
      </p:grpSp>
      <p:grpSp>
        <p:nvGrpSpPr>
          <p:cNvPr name="Group 4" id="4"/>
          <p:cNvGrpSpPr/>
          <p:nvPr/>
        </p:nvGrpSpPr>
        <p:grpSpPr>
          <a:xfrm rot="0">
            <a:off x="13587640" y="8041690"/>
            <a:ext cx="3649790" cy="1216628"/>
            <a:chOff x="0" y="0"/>
            <a:chExt cx="4866386" cy="1622171"/>
          </a:xfrm>
        </p:grpSpPr>
        <p:sp>
          <p:nvSpPr>
            <p:cNvPr name="Freeform 5" id="5"/>
            <p:cNvSpPr/>
            <p:nvPr/>
          </p:nvSpPr>
          <p:spPr>
            <a:xfrm flipH="false" flipV="false" rot="0">
              <a:off x="0" y="0"/>
              <a:ext cx="4866386" cy="1622171"/>
            </a:xfrm>
            <a:custGeom>
              <a:avLst/>
              <a:gdLst/>
              <a:ahLst/>
              <a:cxnLst/>
              <a:rect r="r" b="b" t="t" l="l"/>
              <a:pathLst>
                <a:path h="1622171" w="4866386">
                  <a:moveTo>
                    <a:pt x="0" y="0"/>
                  </a:moveTo>
                  <a:lnTo>
                    <a:pt x="4866386" y="0"/>
                  </a:lnTo>
                  <a:lnTo>
                    <a:pt x="4866386" y="1622171"/>
                  </a:lnTo>
                  <a:lnTo>
                    <a:pt x="0" y="1622171"/>
                  </a:lnTo>
                  <a:lnTo>
                    <a:pt x="0" y="0"/>
                  </a:lnTo>
                  <a:close/>
                </a:path>
              </a:pathLst>
            </a:custGeom>
            <a:blipFill>
              <a:blip r:embed="rId3"/>
              <a:stretch>
                <a:fillRect l="-1" t="0" r="-1" b="0"/>
              </a:stretch>
            </a:blipFill>
          </p:spPr>
        </p:sp>
      </p:grpSp>
      <p:grpSp>
        <p:nvGrpSpPr>
          <p:cNvPr name="Group 6" id="6"/>
          <p:cNvGrpSpPr/>
          <p:nvPr/>
        </p:nvGrpSpPr>
        <p:grpSpPr>
          <a:xfrm rot="0">
            <a:off x="1006871" y="857250"/>
            <a:ext cx="16230600" cy="648564"/>
            <a:chOff x="0" y="0"/>
            <a:chExt cx="21640800" cy="864752"/>
          </a:xfrm>
        </p:grpSpPr>
        <p:sp>
          <p:nvSpPr>
            <p:cNvPr name="Freeform 7" id="7"/>
            <p:cNvSpPr/>
            <p:nvPr/>
          </p:nvSpPr>
          <p:spPr>
            <a:xfrm flipH="false" flipV="false" rot="0">
              <a:off x="0" y="0"/>
              <a:ext cx="21640800" cy="864752"/>
            </a:xfrm>
            <a:custGeom>
              <a:avLst/>
              <a:gdLst/>
              <a:ahLst/>
              <a:cxnLst/>
              <a:rect r="r" b="b" t="t" l="l"/>
              <a:pathLst>
                <a:path h="864752" w="21640800">
                  <a:moveTo>
                    <a:pt x="0" y="0"/>
                  </a:moveTo>
                  <a:lnTo>
                    <a:pt x="21640800" y="0"/>
                  </a:lnTo>
                  <a:lnTo>
                    <a:pt x="21640800" y="864752"/>
                  </a:lnTo>
                  <a:lnTo>
                    <a:pt x="0" y="864752"/>
                  </a:lnTo>
                  <a:close/>
                </a:path>
              </a:pathLst>
            </a:custGeom>
            <a:solidFill>
              <a:srgbClr val="000000">
                <a:alpha val="0"/>
              </a:srgbClr>
            </a:solidFill>
          </p:spPr>
        </p:sp>
        <p:sp>
          <p:nvSpPr>
            <p:cNvPr name="TextBox 8" id="8"/>
            <p:cNvSpPr txBox="true"/>
            <p:nvPr/>
          </p:nvSpPr>
          <p:spPr>
            <a:xfrm>
              <a:off x="0" y="-85725"/>
              <a:ext cx="21640800" cy="950477"/>
            </a:xfrm>
            <a:prstGeom prst="rect">
              <a:avLst/>
            </a:prstGeom>
          </p:spPr>
          <p:txBody>
            <a:bodyPr anchor="t" rtlCol="false" tIns="0" lIns="0" bIns="0" rIns="0"/>
            <a:lstStyle/>
            <a:p>
              <a:pPr algn="l">
                <a:lnSpc>
                  <a:spcPts val="5200"/>
                </a:lnSpc>
              </a:pPr>
              <a:r>
                <a:rPr lang="en-US" b="true" sz="3714" spc="843">
                  <a:solidFill>
                    <a:srgbClr val="000000"/>
                  </a:solidFill>
                  <a:latin typeface="Lato Bold"/>
                  <a:ea typeface="Lato Bold"/>
                  <a:cs typeface="Lato Bold"/>
                  <a:sym typeface="Lato Bold"/>
                </a:rPr>
                <a:t>WHAT COUNTS AS A DEDUCTION?</a:t>
              </a:r>
            </a:p>
          </p:txBody>
        </p:sp>
      </p:grpSp>
      <p:grpSp>
        <p:nvGrpSpPr>
          <p:cNvPr name="Group 9" id="9"/>
          <p:cNvGrpSpPr/>
          <p:nvPr/>
        </p:nvGrpSpPr>
        <p:grpSpPr>
          <a:xfrm rot="0">
            <a:off x="1028689" y="1979415"/>
            <a:ext cx="12558951" cy="6616015"/>
            <a:chOff x="0" y="0"/>
            <a:chExt cx="16745268" cy="8821354"/>
          </a:xfrm>
        </p:grpSpPr>
        <p:sp>
          <p:nvSpPr>
            <p:cNvPr name="Freeform 10" id="10"/>
            <p:cNvSpPr/>
            <p:nvPr/>
          </p:nvSpPr>
          <p:spPr>
            <a:xfrm flipH="false" flipV="false" rot="0">
              <a:off x="0" y="0"/>
              <a:ext cx="16745268" cy="8821354"/>
            </a:xfrm>
            <a:custGeom>
              <a:avLst/>
              <a:gdLst/>
              <a:ahLst/>
              <a:cxnLst/>
              <a:rect r="r" b="b" t="t" l="l"/>
              <a:pathLst>
                <a:path h="8821354" w="16745268">
                  <a:moveTo>
                    <a:pt x="0" y="0"/>
                  </a:moveTo>
                  <a:lnTo>
                    <a:pt x="16745268" y="0"/>
                  </a:lnTo>
                  <a:lnTo>
                    <a:pt x="16745268" y="8821354"/>
                  </a:lnTo>
                  <a:lnTo>
                    <a:pt x="0" y="8821354"/>
                  </a:lnTo>
                  <a:close/>
                </a:path>
              </a:pathLst>
            </a:custGeom>
            <a:solidFill>
              <a:srgbClr val="000000">
                <a:alpha val="0"/>
              </a:srgbClr>
            </a:solidFill>
          </p:spPr>
        </p:sp>
        <p:sp>
          <p:nvSpPr>
            <p:cNvPr name="TextBox 11" id="11"/>
            <p:cNvSpPr txBox="true"/>
            <p:nvPr/>
          </p:nvSpPr>
          <p:spPr>
            <a:xfrm>
              <a:off x="0" y="-85725"/>
              <a:ext cx="16745268" cy="8907079"/>
            </a:xfrm>
            <a:prstGeom prst="rect">
              <a:avLst/>
            </a:prstGeom>
          </p:spPr>
          <p:txBody>
            <a:bodyPr anchor="t" rtlCol="false" tIns="0" lIns="0" bIns="0" rIns="0"/>
            <a:lstStyle/>
            <a:p>
              <a:pPr algn="l">
                <a:lnSpc>
                  <a:spcPts val="4498"/>
                </a:lnSpc>
              </a:pPr>
              <a:r>
                <a:rPr lang="en-US" sz="2999" b="true">
                  <a:solidFill>
                    <a:srgbClr val="2B2C30"/>
                  </a:solidFill>
                  <a:latin typeface="Lato Bold"/>
                  <a:ea typeface="Lato Bold"/>
                  <a:cs typeface="Lato Bold"/>
                  <a:sym typeface="Lato Bold"/>
                </a:rPr>
                <a:t>Allowable Deductions</a:t>
              </a:r>
            </a:p>
            <a:p>
              <a:pPr algn="l" marL="685674" indent="-228558" lvl="2">
                <a:lnSpc>
                  <a:spcPts val="4217"/>
                </a:lnSpc>
                <a:buFont typeface="Arial"/>
                <a:buChar char="⚬"/>
              </a:pPr>
              <a:r>
                <a:rPr lang="en-US" sz="2999" spc="27">
                  <a:solidFill>
                    <a:srgbClr val="000000"/>
                  </a:solidFill>
                  <a:latin typeface="Lato"/>
                  <a:ea typeface="Lato"/>
                  <a:cs typeface="Lato"/>
                  <a:sym typeface="Lato"/>
                </a:rPr>
                <a:t>Out-of-pocket prescription drug expenses</a:t>
              </a:r>
            </a:p>
            <a:p>
              <a:pPr algn="l" marL="685674" indent="-228558" lvl="2">
                <a:lnSpc>
                  <a:spcPts val="4217"/>
                </a:lnSpc>
                <a:buFont typeface="Arial"/>
                <a:buChar char="⚬"/>
              </a:pPr>
              <a:r>
                <a:rPr lang="en-US" sz="2999" spc="27">
                  <a:solidFill>
                    <a:srgbClr val="000000"/>
                  </a:solidFill>
                  <a:latin typeface="Lato"/>
                  <a:ea typeface="Lato"/>
                  <a:cs typeface="Lato"/>
                  <a:sym typeface="Lato"/>
                </a:rPr>
                <a:t>Medicare premiums (All “Parts”)</a:t>
              </a:r>
            </a:p>
            <a:p>
              <a:pPr algn="l" marL="685674" indent="-228558" lvl="2">
                <a:lnSpc>
                  <a:spcPts val="4217"/>
                </a:lnSpc>
                <a:buFont typeface="Arial"/>
                <a:buChar char="⚬"/>
              </a:pPr>
              <a:r>
                <a:rPr lang="en-US" sz="2999" spc="27">
                  <a:solidFill>
                    <a:srgbClr val="000000"/>
                  </a:solidFill>
                  <a:latin typeface="Lato"/>
                  <a:ea typeface="Lato"/>
                  <a:cs typeface="Lato"/>
                  <a:sym typeface="Lato"/>
                </a:rPr>
                <a:t>In Home Care expenses</a:t>
              </a:r>
            </a:p>
            <a:p>
              <a:pPr algn="l" marL="685674" indent="-228558" lvl="2">
                <a:lnSpc>
                  <a:spcPts val="4217"/>
                </a:lnSpc>
                <a:buFont typeface="Arial"/>
                <a:buChar char="⚬"/>
              </a:pPr>
              <a:r>
                <a:rPr lang="en-US" sz="2999" spc="27">
                  <a:solidFill>
                    <a:srgbClr val="000000"/>
                  </a:solidFill>
                  <a:latin typeface="Lato"/>
                  <a:ea typeface="Lato"/>
                  <a:cs typeface="Lato"/>
                  <a:sym typeface="Lato"/>
                </a:rPr>
                <a:t>Nursing or Adult family home expenses</a:t>
              </a:r>
            </a:p>
            <a:p>
              <a:pPr algn="l" marL="685674" indent="-228558" lvl="2">
                <a:lnSpc>
                  <a:spcPts val="4358"/>
                </a:lnSpc>
                <a:buFont typeface="Arial"/>
                <a:buChar char="⚬"/>
              </a:pPr>
              <a:r>
                <a:rPr lang="en-US" sz="2999" spc="27">
                  <a:solidFill>
                    <a:srgbClr val="000000"/>
                  </a:solidFill>
                  <a:latin typeface="Lato"/>
                  <a:ea typeface="Lato"/>
                  <a:cs typeface="Lato"/>
                  <a:sym typeface="Lato"/>
                </a:rPr>
                <a:t>Medical/ Mobility equipment expenses</a:t>
              </a:r>
            </a:p>
            <a:p>
              <a:pPr algn="l" marL="685674" indent="-228558" lvl="2">
                <a:lnSpc>
                  <a:spcPts val="4358"/>
                </a:lnSpc>
                <a:buFont typeface="Arial"/>
                <a:buChar char="⚬"/>
              </a:pPr>
              <a:r>
                <a:rPr lang="en-US" sz="2999" spc="27">
                  <a:solidFill>
                    <a:srgbClr val="000000"/>
                  </a:solidFill>
                  <a:latin typeface="Lato"/>
                  <a:ea typeface="Lato"/>
                  <a:cs typeface="Lato"/>
                  <a:sym typeface="Lato"/>
                </a:rPr>
                <a:t>Long Term Care Insurance Premiums paid</a:t>
              </a:r>
            </a:p>
            <a:p>
              <a:pPr algn="l" marL="685674" indent="-228558" lvl="2">
                <a:lnSpc>
                  <a:spcPts val="4358"/>
                </a:lnSpc>
                <a:buFont typeface="Arial"/>
                <a:buChar char="⚬"/>
              </a:pPr>
              <a:r>
                <a:rPr lang="en-US" sz="2999" spc="27">
                  <a:solidFill>
                    <a:srgbClr val="000000"/>
                  </a:solidFill>
                  <a:latin typeface="Lato"/>
                  <a:ea typeface="Lato"/>
                  <a:cs typeface="Lato"/>
                  <a:sym typeface="Lato"/>
                </a:rPr>
                <a:t>Health Insurance cost sharing out of pocket expenses</a:t>
              </a:r>
            </a:p>
            <a:p>
              <a:pPr algn="l" marL="685674" indent="-228558" lvl="2">
                <a:lnSpc>
                  <a:spcPts val="4358"/>
                </a:lnSpc>
                <a:buFont typeface="Arial"/>
                <a:buChar char="⚬"/>
              </a:pPr>
              <a:r>
                <a:rPr lang="en-US" sz="2999" spc="27">
                  <a:solidFill>
                    <a:srgbClr val="000000"/>
                  </a:solidFill>
                  <a:latin typeface="Lato"/>
                  <a:ea typeface="Lato"/>
                  <a:cs typeface="Lato"/>
                  <a:sym typeface="Lato"/>
                </a:rPr>
                <a:t>Naturopathic treatments from Washington licensed naturopath</a:t>
              </a:r>
            </a:p>
            <a:p>
              <a:pPr algn="l" marL="685674" indent="-228558" lvl="2">
                <a:lnSpc>
                  <a:spcPts val="4358"/>
                </a:lnSpc>
                <a:buFont typeface="Arial"/>
                <a:buChar char="⚬"/>
              </a:pPr>
              <a:r>
                <a:rPr lang="en-US" sz="2999" spc="27">
                  <a:solidFill>
                    <a:srgbClr val="000000"/>
                  </a:solidFill>
                  <a:latin typeface="Lato"/>
                  <a:ea typeface="Lato"/>
                  <a:cs typeface="Lato"/>
                  <a:sym typeface="Lato"/>
                </a:rPr>
                <a:t>Disposable medical supplies</a:t>
              </a:r>
            </a:p>
            <a:p>
              <a:pPr algn="l" marL="685674" indent="-228558" lvl="2">
                <a:lnSpc>
                  <a:spcPts val="4355"/>
                </a:lnSpc>
                <a:buFont typeface="Arial"/>
                <a:buChar char="⚬"/>
              </a:pPr>
              <a:r>
                <a:rPr lang="en-US" sz="2999" spc="27">
                  <a:solidFill>
                    <a:srgbClr val="000000"/>
                  </a:solidFill>
                  <a:latin typeface="Lato"/>
                  <a:ea typeface="Lato"/>
                  <a:cs typeface="Lato"/>
                  <a:sym typeface="Lato"/>
                </a:rPr>
                <a:t>Prosthetic device expenses</a:t>
              </a:r>
            </a:p>
            <a:p>
              <a:pPr algn="l" marL="685572" indent="-228524" lvl="2">
                <a:lnSpc>
                  <a:spcPts val="4354"/>
                </a:lnSpc>
                <a:buFont typeface="Arial"/>
                <a:buChar char="⚬"/>
              </a:pPr>
              <a:r>
                <a:rPr lang="en-US" sz="2999" spc="26">
                  <a:solidFill>
                    <a:srgbClr val="000000"/>
                  </a:solidFill>
                  <a:latin typeface="Lato"/>
                  <a:ea typeface="Lato"/>
                  <a:cs typeface="Lato"/>
                  <a:sym typeface="Lato"/>
                </a:rPr>
                <a:t>And more...</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DFD0"/>
        </a:solidFill>
      </p:bgPr>
    </p:bg>
    <p:spTree>
      <p:nvGrpSpPr>
        <p:cNvPr id="1" name=""/>
        <p:cNvGrpSpPr/>
        <p:nvPr/>
      </p:nvGrpSpPr>
      <p:grpSpPr>
        <a:xfrm>
          <a:off x="0" y="0"/>
          <a:ext cx="0" cy="0"/>
          <a:chOff x="0" y="0"/>
          <a:chExt cx="0" cy="0"/>
        </a:xfrm>
      </p:grpSpPr>
      <p:grpSp>
        <p:nvGrpSpPr>
          <p:cNvPr name="Group 2" id="2"/>
          <p:cNvGrpSpPr/>
          <p:nvPr/>
        </p:nvGrpSpPr>
        <p:grpSpPr>
          <a:xfrm rot="0">
            <a:off x="786866" y="849027"/>
            <a:ext cx="16230600" cy="648564"/>
            <a:chOff x="0" y="0"/>
            <a:chExt cx="21640800" cy="864752"/>
          </a:xfrm>
        </p:grpSpPr>
        <p:sp>
          <p:nvSpPr>
            <p:cNvPr name="Freeform 3" id="3"/>
            <p:cNvSpPr/>
            <p:nvPr/>
          </p:nvSpPr>
          <p:spPr>
            <a:xfrm flipH="false" flipV="false" rot="0">
              <a:off x="0" y="0"/>
              <a:ext cx="21640800" cy="864752"/>
            </a:xfrm>
            <a:custGeom>
              <a:avLst/>
              <a:gdLst/>
              <a:ahLst/>
              <a:cxnLst/>
              <a:rect r="r" b="b" t="t" l="l"/>
              <a:pathLst>
                <a:path h="864752" w="21640800">
                  <a:moveTo>
                    <a:pt x="0" y="0"/>
                  </a:moveTo>
                  <a:lnTo>
                    <a:pt x="21640800" y="0"/>
                  </a:lnTo>
                  <a:lnTo>
                    <a:pt x="21640800" y="864752"/>
                  </a:lnTo>
                  <a:lnTo>
                    <a:pt x="0" y="864752"/>
                  </a:lnTo>
                  <a:close/>
                </a:path>
              </a:pathLst>
            </a:custGeom>
            <a:solidFill>
              <a:srgbClr val="000000">
                <a:alpha val="0"/>
              </a:srgbClr>
            </a:solidFill>
          </p:spPr>
        </p:sp>
        <p:sp>
          <p:nvSpPr>
            <p:cNvPr name="TextBox 4" id="4"/>
            <p:cNvSpPr txBox="true"/>
            <p:nvPr/>
          </p:nvSpPr>
          <p:spPr>
            <a:xfrm>
              <a:off x="0" y="-85725"/>
              <a:ext cx="21640800" cy="950477"/>
            </a:xfrm>
            <a:prstGeom prst="rect">
              <a:avLst/>
            </a:prstGeom>
          </p:spPr>
          <p:txBody>
            <a:bodyPr anchor="t" rtlCol="false" tIns="0" lIns="0" bIns="0" rIns="0"/>
            <a:lstStyle/>
            <a:p>
              <a:pPr algn="l">
                <a:lnSpc>
                  <a:spcPts val="5200"/>
                </a:lnSpc>
              </a:pPr>
              <a:r>
                <a:rPr lang="en-US" b="true" sz="3714" spc="843">
                  <a:solidFill>
                    <a:srgbClr val="000000"/>
                  </a:solidFill>
                  <a:latin typeface="Lato Bold"/>
                  <a:ea typeface="Lato Bold"/>
                  <a:cs typeface="Lato Bold"/>
                  <a:sym typeface="Lato Bold"/>
                </a:rPr>
                <a:t>REQUIRED DOCUMENTS</a:t>
              </a:r>
            </a:p>
          </p:txBody>
        </p:sp>
      </p:grpSp>
      <p:grpSp>
        <p:nvGrpSpPr>
          <p:cNvPr name="Group 5" id="5"/>
          <p:cNvGrpSpPr/>
          <p:nvPr/>
        </p:nvGrpSpPr>
        <p:grpSpPr>
          <a:xfrm rot="0">
            <a:off x="791628" y="1755997"/>
            <a:ext cx="8352377" cy="39433"/>
            <a:chOff x="0" y="0"/>
            <a:chExt cx="11136503" cy="52578"/>
          </a:xfrm>
        </p:grpSpPr>
        <p:sp>
          <p:nvSpPr>
            <p:cNvPr name="Freeform 6" id="6"/>
            <p:cNvSpPr/>
            <p:nvPr/>
          </p:nvSpPr>
          <p:spPr>
            <a:xfrm flipH="false" flipV="false" rot="0">
              <a:off x="0" y="0"/>
              <a:ext cx="11136503" cy="52578"/>
            </a:xfrm>
            <a:custGeom>
              <a:avLst/>
              <a:gdLst/>
              <a:ahLst/>
              <a:cxnLst/>
              <a:rect r="r" b="b" t="t" l="l"/>
              <a:pathLst>
                <a:path h="52578" w="11136503">
                  <a:moveTo>
                    <a:pt x="0" y="39878"/>
                  </a:moveTo>
                  <a:lnTo>
                    <a:pt x="11136503" y="0"/>
                  </a:lnTo>
                  <a:lnTo>
                    <a:pt x="11136503" y="12700"/>
                  </a:lnTo>
                  <a:lnTo>
                    <a:pt x="0" y="52578"/>
                  </a:lnTo>
                  <a:close/>
                </a:path>
              </a:pathLst>
            </a:custGeom>
            <a:solidFill>
              <a:srgbClr val="2B2C30"/>
            </a:solidFill>
          </p:spPr>
        </p:sp>
      </p:grpSp>
      <p:sp>
        <p:nvSpPr>
          <p:cNvPr name="Freeform 7" id="7"/>
          <p:cNvSpPr/>
          <p:nvPr/>
        </p:nvSpPr>
        <p:spPr>
          <a:xfrm flipH="false" flipV="false" rot="0">
            <a:off x="9706909" y="934752"/>
            <a:ext cx="7805120" cy="5173368"/>
          </a:xfrm>
          <a:custGeom>
            <a:avLst/>
            <a:gdLst/>
            <a:ahLst/>
            <a:cxnLst/>
            <a:rect r="r" b="b" t="t" l="l"/>
            <a:pathLst>
              <a:path h="5173368" w="7805120">
                <a:moveTo>
                  <a:pt x="0" y="0"/>
                </a:moveTo>
                <a:lnTo>
                  <a:pt x="7805120" y="0"/>
                </a:lnTo>
                <a:lnTo>
                  <a:pt x="7805120" y="5173368"/>
                </a:lnTo>
                <a:lnTo>
                  <a:pt x="0" y="5173368"/>
                </a:lnTo>
                <a:lnTo>
                  <a:pt x="0" y="0"/>
                </a:lnTo>
                <a:close/>
              </a:path>
            </a:pathLst>
          </a:custGeom>
          <a:blipFill>
            <a:blip r:embed="rId2">
              <a:extLst>
                <a:ext uri="{96DAC541-7B7A-43D3-8B79-37D633B846F1}">
                  <asvg:svgBlip xmlns:asvg="http://schemas.microsoft.com/office/drawing/2016/SVG/main" r:embed="rId3"/>
                </a:ext>
              </a:extLst>
            </a:blip>
            <a:stretch>
              <a:fillRect l="0" t="-45" r="0" b="-45"/>
            </a:stretch>
          </a:blipFill>
        </p:spPr>
      </p:sp>
      <p:grpSp>
        <p:nvGrpSpPr>
          <p:cNvPr name="Group 8" id="8"/>
          <p:cNvGrpSpPr/>
          <p:nvPr/>
        </p:nvGrpSpPr>
        <p:grpSpPr>
          <a:xfrm rot="0">
            <a:off x="9706909" y="1028700"/>
            <a:ext cx="8040585" cy="5297575"/>
            <a:chOff x="0" y="0"/>
            <a:chExt cx="10720780" cy="7063433"/>
          </a:xfrm>
        </p:grpSpPr>
        <p:sp>
          <p:nvSpPr>
            <p:cNvPr name="Freeform 9" id="9"/>
            <p:cNvSpPr/>
            <p:nvPr/>
          </p:nvSpPr>
          <p:spPr>
            <a:xfrm flipH="false" flipV="false" rot="0">
              <a:off x="0" y="0"/>
              <a:ext cx="10720832" cy="7063486"/>
            </a:xfrm>
            <a:custGeom>
              <a:avLst/>
              <a:gdLst/>
              <a:ahLst/>
              <a:cxnLst/>
              <a:rect r="r" b="b" t="t" l="l"/>
              <a:pathLst>
                <a:path h="7063486" w="10720832">
                  <a:moveTo>
                    <a:pt x="0" y="0"/>
                  </a:moveTo>
                  <a:lnTo>
                    <a:pt x="10720832" y="0"/>
                  </a:lnTo>
                  <a:lnTo>
                    <a:pt x="10720832" y="7063486"/>
                  </a:lnTo>
                  <a:lnTo>
                    <a:pt x="0" y="7063486"/>
                  </a:lnTo>
                  <a:lnTo>
                    <a:pt x="0" y="0"/>
                  </a:lnTo>
                  <a:close/>
                </a:path>
              </a:pathLst>
            </a:custGeom>
            <a:blipFill>
              <a:blip r:embed="rId4"/>
              <a:stretch>
                <a:fillRect l="0" t="-592" r="0" b="-592"/>
              </a:stretch>
            </a:blipFill>
          </p:spPr>
        </p:sp>
      </p:grpSp>
      <p:grpSp>
        <p:nvGrpSpPr>
          <p:cNvPr name="Group 10" id="10"/>
          <p:cNvGrpSpPr/>
          <p:nvPr/>
        </p:nvGrpSpPr>
        <p:grpSpPr>
          <a:xfrm rot="0">
            <a:off x="13609469" y="8041690"/>
            <a:ext cx="3649790" cy="1216628"/>
            <a:chOff x="0" y="0"/>
            <a:chExt cx="4866386" cy="1622171"/>
          </a:xfrm>
        </p:grpSpPr>
        <p:sp>
          <p:nvSpPr>
            <p:cNvPr name="Freeform 11" id="11"/>
            <p:cNvSpPr/>
            <p:nvPr/>
          </p:nvSpPr>
          <p:spPr>
            <a:xfrm flipH="false" flipV="false" rot="0">
              <a:off x="0" y="0"/>
              <a:ext cx="4866386" cy="1622171"/>
            </a:xfrm>
            <a:custGeom>
              <a:avLst/>
              <a:gdLst/>
              <a:ahLst/>
              <a:cxnLst/>
              <a:rect r="r" b="b" t="t" l="l"/>
              <a:pathLst>
                <a:path h="1622171" w="4866386">
                  <a:moveTo>
                    <a:pt x="0" y="0"/>
                  </a:moveTo>
                  <a:lnTo>
                    <a:pt x="4866386" y="0"/>
                  </a:lnTo>
                  <a:lnTo>
                    <a:pt x="4866386" y="1622171"/>
                  </a:lnTo>
                  <a:lnTo>
                    <a:pt x="0" y="1622171"/>
                  </a:lnTo>
                  <a:lnTo>
                    <a:pt x="0" y="0"/>
                  </a:lnTo>
                  <a:close/>
                </a:path>
              </a:pathLst>
            </a:custGeom>
            <a:blipFill>
              <a:blip r:embed="rId5"/>
              <a:stretch>
                <a:fillRect l="-1" t="0" r="-1" b="0"/>
              </a:stretch>
            </a:blipFill>
          </p:spPr>
        </p:sp>
      </p:grpSp>
      <p:grpSp>
        <p:nvGrpSpPr>
          <p:cNvPr name="Group 12" id="12"/>
          <p:cNvGrpSpPr/>
          <p:nvPr/>
        </p:nvGrpSpPr>
        <p:grpSpPr>
          <a:xfrm rot="0">
            <a:off x="794942" y="1903134"/>
            <a:ext cx="8575827" cy="7551395"/>
            <a:chOff x="0" y="0"/>
            <a:chExt cx="11434436" cy="10068527"/>
          </a:xfrm>
        </p:grpSpPr>
        <p:sp>
          <p:nvSpPr>
            <p:cNvPr name="Freeform 13" id="13"/>
            <p:cNvSpPr/>
            <p:nvPr/>
          </p:nvSpPr>
          <p:spPr>
            <a:xfrm flipH="false" flipV="false" rot="0">
              <a:off x="0" y="0"/>
              <a:ext cx="11434436" cy="10068527"/>
            </a:xfrm>
            <a:custGeom>
              <a:avLst/>
              <a:gdLst/>
              <a:ahLst/>
              <a:cxnLst/>
              <a:rect r="r" b="b" t="t" l="l"/>
              <a:pathLst>
                <a:path h="10068527" w="11434436">
                  <a:moveTo>
                    <a:pt x="0" y="0"/>
                  </a:moveTo>
                  <a:lnTo>
                    <a:pt x="11434436" y="0"/>
                  </a:lnTo>
                  <a:lnTo>
                    <a:pt x="11434436" y="10068527"/>
                  </a:lnTo>
                  <a:lnTo>
                    <a:pt x="0" y="10068527"/>
                  </a:lnTo>
                  <a:close/>
                </a:path>
              </a:pathLst>
            </a:custGeom>
            <a:solidFill>
              <a:srgbClr val="000000">
                <a:alpha val="0"/>
              </a:srgbClr>
            </a:solidFill>
          </p:spPr>
        </p:sp>
        <p:sp>
          <p:nvSpPr>
            <p:cNvPr name="TextBox 14" id="14"/>
            <p:cNvSpPr txBox="true"/>
            <p:nvPr/>
          </p:nvSpPr>
          <p:spPr>
            <a:xfrm>
              <a:off x="0" y="-85725"/>
              <a:ext cx="11434436" cy="10154252"/>
            </a:xfrm>
            <a:prstGeom prst="rect">
              <a:avLst/>
            </a:prstGeom>
          </p:spPr>
          <p:txBody>
            <a:bodyPr anchor="t" rtlCol="false" tIns="0" lIns="0" bIns="0" rIns="0"/>
            <a:lstStyle/>
            <a:p>
              <a:pPr algn="l">
                <a:lnSpc>
                  <a:spcPts val="4199"/>
                </a:lnSpc>
              </a:pPr>
              <a:r>
                <a:rPr lang="en-US" sz="2799" b="true">
                  <a:solidFill>
                    <a:srgbClr val="000000"/>
                  </a:solidFill>
                  <a:latin typeface="Lato Bold"/>
                  <a:ea typeface="Lato Bold"/>
                  <a:cs typeface="Lato Bold"/>
                  <a:sym typeface="Lato Bold"/>
                </a:rPr>
                <a:t>       With application, please provide:</a:t>
              </a:r>
            </a:p>
            <a:p>
              <a:pPr algn="l" marL="764338" indent="-191085" lvl="3">
                <a:lnSpc>
                  <a:spcPts val="4199"/>
                </a:lnSpc>
                <a:buFont typeface="Arial"/>
                <a:buChar char="￭"/>
              </a:pPr>
              <a:r>
                <a:rPr lang="en-US" sz="2799">
                  <a:solidFill>
                    <a:srgbClr val="000000"/>
                  </a:solidFill>
                  <a:latin typeface="Lato"/>
                  <a:ea typeface="Lato"/>
                  <a:cs typeface="Lato"/>
                  <a:sym typeface="Lato"/>
                </a:rPr>
                <a:t>Drivers License or State ID Card</a:t>
              </a:r>
            </a:p>
            <a:p>
              <a:pPr algn="l" marL="764338" indent="-191085" lvl="3">
                <a:lnSpc>
                  <a:spcPts val="4199"/>
                </a:lnSpc>
                <a:buFont typeface="Arial"/>
                <a:buChar char="￭"/>
              </a:pPr>
              <a:r>
                <a:rPr lang="en-US" sz="2799">
                  <a:solidFill>
                    <a:srgbClr val="000000"/>
                  </a:solidFill>
                  <a:latin typeface="Lato"/>
                  <a:ea typeface="Lato"/>
                  <a:cs typeface="Lato"/>
                  <a:sym typeface="Lato"/>
                </a:rPr>
                <a:t>Disability Award Letter</a:t>
              </a:r>
            </a:p>
            <a:p>
              <a:pPr algn="l" marL="764338" indent="-191085" lvl="3">
                <a:lnSpc>
                  <a:spcPts val="4199"/>
                </a:lnSpc>
                <a:buFont typeface="Arial"/>
                <a:buChar char="￭"/>
              </a:pPr>
              <a:r>
                <a:rPr lang="en-US" sz="2799">
                  <a:solidFill>
                    <a:srgbClr val="000000"/>
                  </a:solidFill>
                  <a:latin typeface="Lato"/>
                  <a:ea typeface="Lato"/>
                  <a:cs typeface="Lato"/>
                  <a:sym typeface="Lato"/>
                </a:rPr>
                <a:t>Complete Tax Return including all schedules (if filed) </a:t>
              </a:r>
            </a:p>
            <a:p>
              <a:pPr algn="l" marL="764338" indent="-191085" lvl="3">
                <a:lnSpc>
                  <a:spcPts val="4199"/>
                </a:lnSpc>
                <a:buFont typeface="Arial"/>
                <a:buChar char="￭"/>
              </a:pPr>
              <a:r>
                <a:rPr lang="en-US" sz="2799">
                  <a:solidFill>
                    <a:srgbClr val="000000"/>
                  </a:solidFill>
                  <a:latin typeface="Lato"/>
                  <a:ea typeface="Lato"/>
                  <a:cs typeface="Lato"/>
                  <a:sym typeface="Lato"/>
                </a:rPr>
                <a:t>Pension/Annuity 1099s</a:t>
              </a:r>
            </a:p>
            <a:p>
              <a:pPr algn="l" marL="764338" indent="-191085" lvl="3">
                <a:lnSpc>
                  <a:spcPts val="4199"/>
                </a:lnSpc>
                <a:buFont typeface="Arial"/>
                <a:buChar char="￭"/>
              </a:pPr>
              <a:r>
                <a:rPr lang="en-US" sz="2799">
                  <a:solidFill>
                    <a:srgbClr val="000000"/>
                  </a:solidFill>
                  <a:latin typeface="Lato"/>
                  <a:ea typeface="Lato"/>
                  <a:cs typeface="Lato"/>
                  <a:sym typeface="Lato"/>
                </a:rPr>
                <a:t>Social Security 1099s</a:t>
              </a:r>
            </a:p>
            <a:p>
              <a:pPr algn="l" marL="764338" indent="-191085" lvl="3">
                <a:lnSpc>
                  <a:spcPts val="4199"/>
                </a:lnSpc>
                <a:buFont typeface="Arial"/>
                <a:buChar char="￭"/>
              </a:pPr>
              <a:r>
                <a:rPr lang="en-US" sz="2799">
                  <a:solidFill>
                    <a:srgbClr val="000000"/>
                  </a:solidFill>
                  <a:latin typeface="Lato"/>
                  <a:ea typeface="Lato"/>
                  <a:cs typeface="Lato"/>
                  <a:sym typeface="Lato"/>
                </a:rPr>
                <a:t>If you don’t file taxes – provide all W2’s and all 1099’s showing income </a:t>
              </a:r>
            </a:p>
            <a:p>
              <a:pPr algn="l" marL="764338" indent="-191085" lvl="3">
                <a:lnSpc>
                  <a:spcPts val="4199"/>
                </a:lnSpc>
                <a:buFont typeface="Arial"/>
                <a:buChar char="￭"/>
              </a:pPr>
              <a:r>
                <a:rPr lang="en-US" sz="2799">
                  <a:solidFill>
                    <a:srgbClr val="000000"/>
                  </a:solidFill>
                  <a:latin typeface="Lato"/>
                  <a:ea typeface="Lato"/>
                  <a:cs typeface="Lato"/>
                  <a:sym typeface="Lato"/>
                </a:rPr>
                <a:t>Any expenses for allowed deductions</a:t>
              </a:r>
            </a:p>
            <a:p>
              <a:pPr algn="l" marL="764338" indent="-191085" lvl="3">
                <a:lnSpc>
                  <a:spcPts val="1930"/>
                </a:lnSpc>
              </a:pPr>
            </a:p>
            <a:p>
              <a:pPr algn="l" marL="764338" indent="-191085" lvl="3">
                <a:lnSpc>
                  <a:spcPts val="4199"/>
                </a:lnSpc>
              </a:pPr>
              <a:r>
                <a:rPr lang="en-US" b="true" sz="2799">
                  <a:solidFill>
                    <a:srgbClr val="000000"/>
                  </a:solidFill>
                  <a:latin typeface="Lato Bold"/>
                  <a:ea typeface="Lato Bold"/>
                  <a:cs typeface="Lato Bold"/>
                  <a:sym typeface="Lato Bold"/>
                </a:rPr>
                <a:t>If applicable: </a:t>
              </a:r>
            </a:p>
            <a:p>
              <a:pPr algn="l" marL="764338" indent="-191085" lvl="3">
                <a:lnSpc>
                  <a:spcPts val="4199"/>
                </a:lnSpc>
                <a:buFont typeface="Arial"/>
                <a:buChar char="￭"/>
              </a:pPr>
              <a:r>
                <a:rPr lang="en-US" sz="2799">
                  <a:solidFill>
                    <a:srgbClr val="000000"/>
                  </a:solidFill>
                  <a:latin typeface="Lato"/>
                  <a:ea typeface="Lato"/>
                  <a:cs typeface="Lato"/>
                  <a:sym typeface="Lato"/>
                </a:rPr>
                <a:t>Death Certificate for any owners</a:t>
              </a:r>
            </a:p>
            <a:p>
              <a:pPr algn="l" marL="764338" indent="-191085" lvl="3">
                <a:lnSpc>
                  <a:spcPts val="4199"/>
                </a:lnSpc>
                <a:buFont typeface="Arial"/>
                <a:buChar char="￭"/>
              </a:pPr>
              <a:r>
                <a:rPr lang="en-US" sz="2799">
                  <a:solidFill>
                    <a:srgbClr val="000000"/>
                  </a:solidFill>
                  <a:latin typeface="Lato"/>
                  <a:ea typeface="Lato"/>
                  <a:cs typeface="Lato"/>
                  <a:sym typeface="Lato"/>
                </a:rPr>
                <a:t>Divorce Decree</a:t>
              </a:r>
            </a:p>
            <a:p>
              <a:pPr algn="l" marL="764338" indent="-191085" lvl="3">
                <a:lnSpc>
                  <a:spcPts val="4199"/>
                </a:lnSpc>
                <a:buFont typeface="Arial"/>
                <a:buChar char="￭"/>
              </a:pPr>
              <a:r>
                <a:rPr lang="en-US" sz="2799">
                  <a:solidFill>
                    <a:srgbClr val="000000"/>
                  </a:solidFill>
                  <a:latin typeface="Lato"/>
                  <a:ea typeface="Lato"/>
                  <a:cs typeface="Lato"/>
                  <a:sym typeface="Lato"/>
                </a:rPr>
                <a:t>Copy of entire trust (with declaration of trust)</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DFD0"/>
        </a:solidFill>
      </p:bgPr>
    </p:bg>
    <p:spTree>
      <p:nvGrpSpPr>
        <p:cNvPr id="1" name=""/>
        <p:cNvGrpSpPr/>
        <p:nvPr/>
      </p:nvGrpSpPr>
      <p:grpSpPr>
        <a:xfrm>
          <a:off x="0" y="0"/>
          <a:ext cx="0" cy="0"/>
          <a:chOff x="0" y="0"/>
          <a:chExt cx="0" cy="0"/>
        </a:xfrm>
      </p:grpSpPr>
      <p:grpSp>
        <p:nvGrpSpPr>
          <p:cNvPr name="Group 2" id="2"/>
          <p:cNvGrpSpPr/>
          <p:nvPr/>
        </p:nvGrpSpPr>
        <p:grpSpPr>
          <a:xfrm rot="0">
            <a:off x="786866" y="849027"/>
            <a:ext cx="8357134" cy="648564"/>
            <a:chOff x="0" y="0"/>
            <a:chExt cx="11142845" cy="864752"/>
          </a:xfrm>
        </p:grpSpPr>
        <p:sp>
          <p:nvSpPr>
            <p:cNvPr name="Freeform 3" id="3"/>
            <p:cNvSpPr/>
            <p:nvPr/>
          </p:nvSpPr>
          <p:spPr>
            <a:xfrm flipH="false" flipV="false" rot="0">
              <a:off x="0" y="0"/>
              <a:ext cx="11142845" cy="864752"/>
            </a:xfrm>
            <a:custGeom>
              <a:avLst/>
              <a:gdLst/>
              <a:ahLst/>
              <a:cxnLst/>
              <a:rect r="r" b="b" t="t" l="l"/>
              <a:pathLst>
                <a:path h="864752" w="11142845">
                  <a:moveTo>
                    <a:pt x="0" y="0"/>
                  </a:moveTo>
                  <a:lnTo>
                    <a:pt x="11142845" y="0"/>
                  </a:lnTo>
                  <a:lnTo>
                    <a:pt x="11142845" y="864752"/>
                  </a:lnTo>
                  <a:lnTo>
                    <a:pt x="0" y="864752"/>
                  </a:lnTo>
                  <a:close/>
                </a:path>
              </a:pathLst>
            </a:custGeom>
            <a:solidFill>
              <a:srgbClr val="000000">
                <a:alpha val="0"/>
              </a:srgbClr>
            </a:solidFill>
          </p:spPr>
        </p:sp>
        <p:sp>
          <p:nvSpPr>
            <p:cNvPr name="TextBox 4" id="4"/>
            <p:cNvSpPr txBox="true"/>
            <p:nvPr/>
          </p:nvSpPr>
          <p:spPr>
            <a:xfrm>
              <a:off x="0" y="-85725"/>
              <a:ext cx="11142845" cy="950477"/>
            </a:xfrm>
            <a:prstGeom prst="rect">
              <a:avLst/>
            </a:prstGeom>
          </p:spPr>
          <p:txBody>
            <a:bodyPr anchor="t" rtlCol="false" tIns="0" lIns="0" bIns="0" rIns="0"/>
            <a:lstStyle/>
            <a:p>
              <a:pPr algn="l">
                <a:lnSpc>
                  <a:spcPts val="5200"/>
                </a:lnSpc>
              </a:pPr>
              <a:r>
                <a:rPr lang="en-US" b="true" sz="3714" spc="843">
                  <a:solidFill>
                    <a:srgbClr val="000000"/>
                  </a:solidFill>
                  <a:latin typeface="Lato Bold"/>
                  <a:ea typeface="Lato Bold"/>
                  <a:cs typeface="Lato Bold"/>
                  <a:sym typeface="Lato Bold"/>
                </a:rPr>
                <a:t>2025 UPDATES - ADUs</a:t>
              </a:r>
            </a:p>
          </p:txBody>
        </p:sp>
      </p:grpSp>
      <p:grpSp>
        <p:nvGrpSpPr>
          <p:cNvPr name="Group 5" id="5"/>
          <p:cNvGrpSpPr/>
          <p:nvPr/>
        </p:nvGrpSpPr>
        <p:grpSpPr>
          <a:xfrm rot="0">
            <a:off x="791628" y="1755997"/>
            <a:ext cx="8352377" cy="39433"/>
            <a:chOff x="0" y="0"/>
            <a:chExt cx="11136503" cy="52578"/>
          </a:xfrm>
        </p:grpSpPr>
        <p:sp>
          <p:nvSpPr>
            <p:cNvPr name="Freeform 6" id="6"/>
            <p:cNvSpPr/>
            <p:nvPr/>
          </p:nvSpPr>
          <p:spPr>
            <a:xfrm flipH="false" flipV="false" rot="0">
              <a:off x="0" y="0"/>
              <a:ext cx="11136503" cy="52578"/>
            </a:xfrm>
            <a:custGeom>
              <a:avLst/>
              <a:gdLst/>
              <a:ahLst/>
              <a:cxnLst/>
              <a:rect r="r" b="b" t="t" l="l"/>
              <a:pathLst>
                <a:path h="52578" w="11136503">
                  <a:moveTo>
                    <a:pt x="0" y="39878"/>
                  </a:moveTo>
                  <a:lnTo>
                    <a:pt x="11136503" y="0"/>
                  </a:lnTo>
                  <a:lnTo>
                    <a:pt x="11136503" y="12700"/>
                  </a:lnTo>
                  <a:lnTo>
                    <a:pt x="0" y="52578"/>
                  </a:lnTo>
                  <a:close/>
                </a:path>
              </a:pathLst>
            </a:custGeom>
            <a:solidFill>
              <a:srgbClr val="2B2C30"/>
            </a:solidFill>
          </p:spPr>
        </p:sp>
      </p:grpSp>
      <p:sp>
        <p:nvSpPr>
          <p:cNvPr name="Freeform 7" id="7"/>
          <p:cNvSpPr/>
          <p:nvPr/>
        </p:nvSpPr>
        <p:spPr>
          <a:xfrm flipH="false" flipV="false" rot="0">
            <a:off x="9706909" y="934752"/>
            <a:ext cx="7805120" cy="5173368"/>
          </a:xfrm>
          <a:custGeom>
            <a:avLst/>
            <a:gdLst/>
            <a:ahLst/>
            <a:cxnLst/>
            <a:rect r="r" b="b" t="t" l="l"/>
            <a:pathLst>
              <a:path h="5173368" w="7805120">
                <a:moveTo>
                  <a:pt x="0" y="0"/>
                </a:moveTo>
                <a:lnTo>
                  <a:pt x="7805120" y="0"/>
                </a:lnTo>
                <a:lnTo>
                  <a:pt x="7805120" y="5173368"/>
                </a:lnTo>
                <a:lnTo>
                  <a:pt x="0" y="5173368"/>
                </a:lnTo>
                <a:lnTo>
                  <a:pt x="0" y="0"/>
                </a:lnTo>
                <a:close/>
              </a:path>
            </a:pathLst>
          </a:custGeom>
          <a:blipFill>
            <a:blip r:embed="rId2">
              <a:extLst>
                <a:ext uri="{96DAC541-7B7A-43D3-8B79-37D633B846F1}">
                  <asvg:svgBlip xmlns:asvg="http://schemas.microsoft.com/office/drawing/2016/SVG/main" r:embed="rId3"/>
                </a:ext>
              </a:extLst>
            </a:blip>
            <a:stretch>
              <a:fillRect l="0" t="-45" r="0" b="-45"/>
            </a:stretch>
          </a:blipFill>
        </p:spPr>
      </p:sp>
      <p:grpSp>
        <p:nvGrpSpPr>
          <p:cNvPr name="Group 8" id="8"/>
          <p:cNvGrpSpPr/>
          <p:nvPr/>
        </p:nvGrpSpPr>
        <p:grpSpPr>
          <a:xfrm rot="0">
            <a:off x="13587640" y="8041690"/>
            <a:ext cx="3649790" cy="1216628"/>
            <a:chOff x="0" y="0"/>
            <a:chExt cx="4866386" cy="1622171"/>
          </a:xfrm>
        </p:grpSpPr>
        <p:sp>
          <p:nvSpPr>
            <p:cNvPr name="Freeform 9" id="9"/>
            <p:cNvSpPr/>
            <p:nvPr/>
          </p:nvSpPr>
          <p:spPr>
            <a:xfrm flipH="false" flipV="false" rot="0">
              <a:off x="0" y="0"/>
              <a:ext cx="4866386" cy="1622171"/>
            </a:xfrm>
            <a:custGeom>
              <a:avLst/>
              <a:gdLst/>
              <a:ahLst/>
              <a:cxnLst/>
              <a:rect r="r" b="b" t="t" l="l"/>
              <a:pathLst>
                <a:path h="1622171" w="4866386">
                  <a:moveTo>
                    <a:pt x="0" y="0"/>
                  </a:moveTo>
                  <a:lnTo>
                    <a:pt x="4866386" y="0"/>
                  </a:lnTo>
                  <a:lnTo>
                    <a:pt x="4866386" y="1622171"/>
                  </a:lnTo>
                  <a:lnTo>
                    <a:pt x="0" y="1622171"/>
                  </a:lnTo>
                  <a:lnTo>
                    <a:pt x="0" y="0"/>
                  </a:lnTo>
                  <a:close/>
                </a:path>
              </a:pathLst>
            </a:custGeom>
            <a:blipFill>
              <a:blip r:embed="rId4"/>
              <a:stretch>
                <a:fillRect l="-1" t="0" r="-1" b="0"/>
              </a:stretch>
            </a:blipFill>
          </p:spPr>
        </p:sp>
      </p:grpSp>
      <p:grpSp>
        <p:nvGrpSpPr>
          <p:cNvPr name="Group 10" id="10"/>
          <p:cNvGrpSpPr/>
          <p:nvPr/>
        </p:nvGrpSpPr>
        <p:grpSpPr>
          <a:xfrm rot="0">
            <a:off x="9643322" y="934752"/>
            <a:ext cx="7868707" cy="5272034"/>
            <a:chOff x="0" y="0"/>
            <a:chExt cx="10491609" cy="7029379"/>
          </a:xfrm>
        </p:grpSpPr>
        <p:sp>
          <p:nvSpPr>
            <p:cNvPr name="Freeform 11" id="11"/>
            <p:cNvSpPr/>
            <p:nvPr/>
          </p:nvSpPr>
          <p:spPr>
            <a:xfrm flipH="false" flipV="false" rot="0">
              <a:off x="0" y="0"/>
              <a:ext cx="10491597" cy="7029323"/>
            </a:xfrm>
            <a:custGeom>
              <a:avLst/>
              <a:gdLst/>
              <a:ahLst/>
              <a:cxnLst/>
              <a:rect r="r" b="b" t="t" l="l"/>
              <a:pathLst>
                <a:path h="7029323" w="10491597">
                  <a:moveTo>
                    <a:pt x="0" y="0"/>
                  </a:moveTo>
                  <a:lnTo>
                    <a:pt x="10491597" y="0"/>
                  </a:lnTo>
                  <a:lnTo>
                    <a:pt x="10491597" y="7029323"/>
                  </a:lnTo>
                  <a:lnTo>
                    <a:pt x="0" y="7029323"/>
                  </a:lnTo>
                  <a:lnTo>
                    <a:pt x="0" y="0"/>
                  </a:lnTo>
                  <a:close/>
                </a:path>
              </a:pathLst>
            </a:custGeom>
            <a:blipFill>
              <a:blip r:embed="rId5"/>
              <a:stretch>
                <a:fillRect l="-40" t="0" r="-40" b="0"/>
              </a:stretch>
            </a:blipFill>
          </p:spPr>
        </p:sp>
      </p:grpSp>
      <p:grpSp>
        <p:nvGrpSpPr>
          <p:cNvPr name="Group 12" id="12"/>
          <p:cNvGrpSpPr/>
          <p:nvPr/>
        </p:nvGrpSpPr>
        <p:grpSpPr>
          <a:xfrm rot="0">
            <a:off x="786866" y="2036487"/>
            <a:ext cx="8357134" cy="7546976"/>
            <a:chOff x="0" y="0"/>
            <a:chExt cx="11142845" cy="10062635"/>
          </a:xfrm>
        </p:grpSpPr>
        <p:sp>
          <p:nvSpPr>
            <p:cNvPr name="Freeform 13" id="13"/>
            <p:cNvSpPr/>
            <p:nvPr/>
          </p:nvSpPr>
          <p:spPr>
            <a:xfrm flipH="false" flipV="false" rot="0">
              <a:off x="0" y="0"/>
              <a:ext cx="11142845" cy="10062635"/>
            </a:xfrm>
            <a:custGeom>
              <a:avLst/>
              <a:gdLst/>
              <a:ahLst/>
              <a:cxnLst/>
              <a:rect r="r" b="b" t="t" l="l"/>
              <a:pathLst>
                <a:path h="10062635" w="11142845">
                  <a:moveTo>
                    <a:pt x="0" y="0"/>
                  </a:moveTo>
                  <a:lnTo>
                    <a:pt x="11142845" y="0"/>
                  </a:lnTo>
                  <a:lnTo>
                    <a:pt x="11142845" y="10062635"/>
                  </a:lnTo>
                  <a:lnTo>
                    <a:pt x="0" y="10062635"/>
                  </a:lnTo>
                  <a:close/>
                </a:path>
              </a:pathLst>
            </a:custGeom>
            <a:solidFill>
              <a:srgbClr val="000000">
                <a:alpha val="0"/>
              </a:srgbClr>
            </a:solidFill>
          </p:spPr>
        </p:sp>
        <p:sp>
          <p:nvSpPr>
            <p:cNvPr name="TextBox 14" id="14"/>
            <p:cNvSpPr txBox="true"/>
            <p:nvPr/>
          </p:nvSpPr>
          <p:spPr>
            <a:xfrm>
              <a:off x="0" y="-104775"/>
              <a:ext cx="11142845" cy="10167410"/>
            </a:xfrm>
            <a:prstGeom prst="rect">
              <a:avLst/>
            </a:prstGeom>
          </p:spPr>
          <p:txBody>
            <a:bodyPr anchor="t" rtlCol="false" tIns="0" lIns="0" bIns="0" rIns="0"/>
            <a:lstStyle/>
            <a:p>
              <a:pPr algn="l" marL="571377" indent="-190459" lvl="2">
                <a:lnSpc>
                  <a:spcPts val="4024"/>
                </a:lnSpc>
                <a:buFont typeface="Arial"/>
                <a:buChar char="⚬"/>
              </a:pPr>
              <a:r>
                <a:rPr lang="en-US" sz="2499">
                  <a:solidFill>
                    <a:srgbClr val="000000"/>
                  </a:solidFill>
                  <a:latin typeface="Lato"/>
                  <a:ea typeface="Lato"/>
                  <a:cs typeface="Lato"/>
                  <a:sym typeface="Lato"/>
                </a:rPr>
                <a:t>Starting in 2025, accessory dwelling units (ADUs) may be eligible to be included in the exemption program!</a:t>
              </a:r>
            </a:p>
            <a:p>
              <a:pPr algn="l" marL="571377" indent="-190459" lvl="2">
                <a:lnSpc>
                  <a:spcPts val="4024"/>
                </a:lnSpc>
                <a:buFont typeface="Arial"/>
                <a:buChar char="⚬"/>
              </a:pPr>
              <a:r>
                <a:rPr lang="en-US" sz="2499">
                  <a:solidFill>
                    <a:srgbClr val="000000"/>
                  </a:solidFill>
                  <a:latin typeface="Lato"/>
                  <a:ea typeface="Lato"/>
                  <a:cs typeface="Lato"/>
                  <a:sym typeface="Lato"/>
                </a:rPr>
                <a:t>These changes result in a greater reduction of property taxes for the applicant because the value of the ADU is included in the reduced valuation for the program(s).</a:t>
              </a:r>
            </a:p>
            <a:p>
              <a:pPr algn="l" marL="571377" indent="-190459" lvl="2">
                <a:lnSpc>
                  <a:spcPts val="4024"/>
                </a:lnSpc>
                <a:buFont typeface="Arial"/>
                <a:buChar char="⚬"/>
              </a:pPr>
              <a:r>
                <a:rPr lang="en-US" sz="2499">
                  <a:solidFill>
                    <a:srgbClr val="000000"/>
                  </a:solidFill>
                  <a:latin typeface="Lato"/>
                  <a:ea typeface="Lato"/>
                  <a:cs typeface="Lato"/>
                  <a:sym typeface="Lato"/>
                </a:rPr>
                <a:t>HB2375 defines an ADU as “a separate, autonomous residential dwelling unit that provides complete independent living facilities for one or more persons and includes permanent provisions for living, sleeping, eating, cooking, and sanitation.” It adds this meaning of ADU to the definition of a “residence.” </a:t>
              </a:r>
            </a:p>
            <a:p>
              <a:pPr algn="l" marL="571377" indent="-190459" lvl="2">
                <a:lnSpc>
                  <a:spcPts val="4024"/>
                </a:lnSpc>
                <a:buFont typeface="Arial"/>
                <a:buChar char="⚬"/>
              </a:pPr>
              <a:r>
                <a:rPr lang="en-US" sz="2499">
                  <a:solidFill>
                    <a:srgbClr val="000000"/>
                  </a:solidFill>
                  <a:latin typeface="Lato"/>
                  <a:ea typeface="Lato"/>
                  <a:cs typeface="Lato"/>
                  <a:sym typeface="Lato"/>
                </a:rPr>
                <a:t>Examples of ADUs may include: </a:t>
              </a:r>
            </a:p>
            <a:p>
              <a:pPr algn="l" marL="1021163" indent="-255291" lvl="3">
                <a:lnSpc>
                  <a:spcPts val="4024"/>
                </a:lnSpc>
                <a:buFont typeface="Arial"/>
                <a:buChar char="￭"/>
              </a:pPr>
              <a:r>
                <a:rPr lang="en-US" sz="2499">
                  <a:solidFill>
                    <a:srgbClr val="000000"/>
                  </a:solidFill>
                  <a:latin typeface="Lato"/>
                  <a:ea typeface="Lato"/>
                  <a:cs typeface="Lato"/>
                  <a:sym typeface="Lato"/>
                </a:rPr>
                <a:t>Hardship mobile homes</a:t>
              </a:r>
            </a:p>
            <a:p>
              <a:pPr algn="l" marL="1021163" indent="-255291" lvl="3">
                <a:lnSpc>
                  <a:spcPts val="4024"/>
                </a:lnSpc>
                <a:buFont typeface="Arial"/>
                <a:buChar char="￭"/>
              </a:pPr>
              <a:r>
                <a:rPr lang="en-US" sz="2499">
                  <a:solidFill>
                    <a:srgbClr val="000000"/>
                  </a:solidFill>
                  <a:latin typeface="Lato"/>
                  <a:ea typeface="Lato"/>
                  <a:cs typeface="Lato"/>
                  <a:sym typeface="Lato"/>
                </a:rPr>
                <a:t>Above-garage apartments/renovated garages</a:t>
              </a:r>
            </a:p>
            <a:p>
              <a:pPr algn="l" marL="1021163" indent="-255291" lvl="3">
                <a:lnSpc>
                  <a:spcPts val="4024"/>
                </a:lnSpc>
                <a:buFont typeface="Arial"/>
                <a:buChar char="￭"/>
              </a:pPr>
              <a:r>
                <a:rPr lang="en-US" sz="2499">
                  <a:solidFill>
                    <a:srgbClr val="000000"/>
                  </a:solidFill>
                  <a:latin typeface="Lato"/>
                  <a:ea typeface="Lato"/>
                  <a:cs typeface="Lato"/>
                  <a:sym typeface="Lato"/>
                </a:rPr>
                <a:t>Backyard cottages/tiny homes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DAGiTjaZitM</dc:identifier>
  <dcterms:modified xsi:type="dcterms:W3CDTF">2011-08-01T06:04:30Z</dcterms:modified>
  <cp:revision>1</cp:revision>
  <dc:title>Exe_Presentation (updtd 2025)</dc:title>
</cp:coreProperties>
</file>