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988" r:id="rId1"/>
    <p:sldMasterId id="2147483995" r:id="rId2"/>
    <p:sldMasterId id="2147484000" r:id="rId3"/>
    <p:sldMasterId id="2147484010" r:id="rId4"/>
    <p:sldMasterId id="2147484029" r:id="rId5"/>
    <p:sldMasterId id="2147484044" r:id="rId6"/>
  </p:sldMasterIdLst>
  <p:notesMasterIdLst>
    <p:notesMasterId r:id="rId22"/>
  </p:notesMasterIdLst>
  <p:handoutMasterIdLst>
    <p:handoutMasterId r:id="rId23"/>
  </p:handoutMasterIdLst>
  <p:sldIdLst>
    <p:sldId id="282" r:id="rId7"/>
    <p:sldId id="283" r:id="rId8"/>
    <p:sldId id="304" r:id="rId9"/>
    <p:sldId id="421" r:id="rId10"/>
    <p:sldId id="292" r:id="rId11"/>
    <p:sldId id="424" r:id="rId12"/>
    <p:sldId id="425" r:id="rId13"/>
    <p:sldId id="426" r:id="rId14"/>
    <p:sldId id="427" r:id="rId15"/>
    <p:sldId id="428" r:id="rId16"/>
    <p:sldId id="429" r:id="rId17"/>
    <p:sldId id="314" r:id="rId18"/>
    <p:sldId id="423" r:id="rId19"/>
    <p:sldId id="288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2" userDrawn="1">
          <p15:clr>
            <a:srgbClr val="A4A3A4"/>
          </p15:clr>
        </p15:guide>
        <p15:guide id="2" pos="53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C62580-296D-1BFD-6E8E-318AC8874CDA}" name="Wentross, Jacoba L. (they/them/theirs)" initials="WJL(" userId="S::Jacoba.Wentross@va.gov::ece7c6e1-0b0b-472b-8b61-7e204c07cf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ED7D31"/>
    <a:srgbClr val="EDCB8F"/>
    <a:srgbClr val="DFA333"/>
    <a:srgbClr val="005A5B"/>
    <a:srgbClr val="D8872A"/>
    <a:srgbClr val="FFFFFF"/>
    <a:srgbClr val="BCC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94" autoAdjust="0"/>
  </p:normalViewPr>
  <p:slideViewPr>
    <p:cSldViewPr snapToGrid="0" snapToObjects="1">
      <p:cViewPr varScale="1">
        <p:scale>
          <a:sx n="102" d="100"/>
          <a:sy n="102" d="100"/>
        </p:scale>
        <p:origin x="1920" y="108"/>
      </p:cViewPr>
      <p:guideLst>
        <p:guide orient="horz" pos="4152"/>
        <p:guide pos="5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04912-74B8-4867-A3B3-399A41DF2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F581B5-0DD2-456B-A36F-7BD861661F5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dirty="0">
              <a:solidFill>
                <a:schemeClr val="tx1"/>
              </a:solidFill>
            </a:rPr>
            <a:t>1. Special Election – Vice Chair</a:t>
          </a:r>
        </a:p>
      </dgm:t>
    </dgm:pt>
    <dgm:pt modelId="{44A78ED7-677F-48C0-9E62-DB97425F6040}" type="parTrans" cxnId="{4AC427BF-30F8-4EBD-95DA-D8F18ECAC5A0}">
      <dgm:prSet/>
      <dgm:spPr/>
      <dgm:t>
        <a:bodyPr/>
        <a:lstStyle/>
        <a:p>
          <a:endParaRPr lang="en-US"/>
        </a:p>
      </dgm:t>
    </dgm:pt>
    <dgm:pt modelId="{F15482BB-3D5C-4B7D-9945-779AB66FC146}" type="sibTrans" cxnId="{4AC427BF-30F8-4EBD-95DA-D8F18ECAC5A0}">
      <dgm:prSet/>
      <dgm:spPr/>
      <dgm:t>
        <a:bodyPr/>
        <a:lstStyle/>
        <a:p>
          <a:endParaRPr lang="en-US"/>
        </a:p>
      </dgm:t>
    </dgm:pt>
    <dgm:pt modelId="{C47F97F2-7EFE-4CE3-9592-7780AF56183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dirty="0">
              <a:solidFill>
                <a:schemeClr val="tx1"/>
              </a:solidFill>
            </a:rPr>
            <a:t>2. Special Appointment – Policies and Procedures Chair</a:t>
          </a:r>
        </a:p>
      </dgm:t>
    </dgm:pt>
    <dgm:pt modelId="{BA808450-0080-47C8-9302-369702E78DC4}" type="parTrans" cxnId="{0CD49AA0-C3C7-4F05-B3BB-9C9D5BD2F807}">
      <dgm:prSet/>
      <dgm:spPr/>
      <dgm:t>
        <a:bodyPr/>
        <a:lstStyle/>
        <a:p>
          <a:endParaRPr lang="en-US"/>
        </a:p>
      </dgm:t>
    </dgm:pt>
    <dgm:pt modelId="{8D4072DA-2D2A-4B83-A6E7-242656DCF6EC}" type="sibTrans" cxnId="{0CD49AA0-C3C7-4F05-B3BB-9C9D5BD2F807}">
      <dgm:prSet/>
      <dgm:spPr/>
      <dgm:t>
        <a:bodyPr/>
        <a:lstStyle/>
        <a:p>
          <a:endParaRPr lang="en-US"/>
        </a:p>
      </dgm:t>
    </dgm:pt>
    <dgm:pt modelId="{41963970-6BF4-472F-A4A0-1754E18029ED}" type="pres">
      <dgm:prSet presAssocID="{28E04912-74B8-4867-A3B3-399A41DF2FFC}" presName="linear" presStyleCnt="0">
        <dgm:presLayoutVars>
          <dgm:animLvl val="lvl"/>
          <dgm:resizeHandles val="exact"/>
        </dgm:presLayoutVars>
      </dgm:prSet>
      <dgm:spPr/>
    </dgm:pt>
    <dgm:pt modelId="{13825254-DD76-46DD-841B-7BFB7DBD5D1F}" type="pres">
      <dgm:prSet presAssocID="{6FF581B5-0DD2-456B-A36F-7BD861661F5C}" presName="parentText" presStyleLbl="node1" presStyleIdx="0" presStyleCnt="2" custLinFactY="-10612" custLinFactNeighborX="84292" custLinFactNeighborY="-100000">
        <dgm:presLayoutVars>
          <dgm:chMax val="0"/>
          <dgm:bulletEnabled val="1"/>
        </dgm:presLayoutVars>
      </dgm:prSet>
      <dgm:spPr/>
    </dgm:pt>
    <dgm:pt modelId="{29CB050B-691F-4226-9282-25F70C0ABD92}" type="pres">
      <dgm:prSet presAssocID="{F15482BB-3D5C-4B7D-9945-779AB66FC146}" presName="spacer" presStyleCnt="0"/>
      <dgm:spPr/>
    </dgm:pt>
    <dgm:pt modelId="{84F64218-3630-4AB6-920D-CB42E43518C6}" type="pres">
      <dgm:prSet presAssocID="{C47F97F2-7EFE-4CE3-9592-7780AF561833}" presName="parentText" presStyleLbl="node1" presStyleIdx="1" presStyleCnt="2" custLinFactY="3413" custLinFactNeighborY="100000">
        <dgm:presLayoutVars>
          <dgm:chMax val="0"/>
          <dgm:bulletEnabled val="1"/>
        </dgm:presLayoutVars>
      </dgm:prSet>
      <dgm:spPr/>
    </dgm:pt>
  </dgm:ptLst>
  <dgm:cxnLst>
    <dgm:cxn modelId="{9933F67D-29FF-4013-A637-67DF7A9EF52D}" type="presOf" srcId="{28E04912-74B8-4867-A3B3-399A41DF2FFC}" destId="{41963970-6BF4-472F-A4A0-1754E18029ED}" srcOrd="0" destOrd="0" presId="urn:microsoft.com/office/officeart/2005/8/layout/vList2"/>
    <dgm:cxn modelId="{C3B7D487-11CC-4900-A289-B8C5BFBB4C4A}" type="presOf" srcId="{C47F97F2-7EFE-4CE3-9592-7780AF561833}" destId="{84F64218-3630-4AB6-920D-CB42E43518C6}" srcOrd="0" destOrd="0" presId="urn:microsoft.com/office/officeart/2005/8/layout/vList2"/>
    <dgm:cxn modelId="{0CD49AA0-C3C7-4F05-B3BB-9C9D5BD2F807}" srcId="{28E04912-74B8-4867-A3B3-399A41DF2FFC}" destId="{C47F97F2-7EFE-4CE3-9592-7780AF561833}" srcOrd="1" destOrd="0" parTransId="{BA808450-0080-47C8-9302-369702E78DC4}" sibTransId="{8D4072DA-2D2A-4B83-A6E7-242656DCF6EC}"/>
    <dgm:cxn modelId="{4AC427BF-30F8-4EBD-95DA-D8F18ECAC5A0}" srcId="{28E04912-74B8-4867-A3B3-399A41DF2FFC}" destId="{6FF581B5-0DD2-456B-A36F-7BD861661F5C}" srcOrd="0" destOrd="0" parTransId="{44A78ED7-677F-48C0-9E62-DB97425F6040}" sibTransId="{F15482BB-3D5C-4B7D-9945-779AB66FC146}"/>
    <dgm:cxn modelId="{DE9E11D9-CC6F-4852-B2D4-FE432DA29608}" type="presOf" srcId="{6FF581B5-0DD2-456B-A36F-7BD861661F5C}" destId="{13825254-DD76-46DD-841B-7BFB7DBD5D1F}" srcOrd="0" destOrd="0" presId="urn:microsoft.com/office/officeart/2005/8/layout/vList2"/>
    <dgm:cxn modelId="{AEB81CB8-8C64-4250-959B-4BBFAA71A06F}" type="presParOf" srcId="{41963970-6BF4-472F-A4A0-1754E18029ED}" destId="{13825254-DD76-46DD-841B-7BFB7DBD5D1F}" srcOrd="0" destOrd="0" presId="urn:microsoft.com/office/officeart/2005/8/layout/vList2"/>
    <dgm:cxn modelId="{2D50858F-241A-40D2-A4A4-30E31BE242FD}" type="presParOf" srcId="{41963970-6BF4-472F-A4A0-1754E18029ED}" destId="{29CB050B-691F-4226-9282-25F70C0ABD92}" srcOrd="1" destOrd="0" presId="urn:microsoft.com/office/officeart/2005/8/layout/vList2"/>
    <dgm:cxn modelId="{68340B20-EA46-438D-A6C0-8EAAC1A2983C}" type="presParOf" srcId="{41963970-6BF4-472F-A4A0-1754E18029ED}" destId="{84F64218-3630-4AB6-920D-CB42E43518C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25254-DD76-46DD-841B-7BFB7DBD5D1F}">
      <dsp:nvSpPr>
        <dsp:cNvPr id="0" name=""/>
        <dsp:cNvSpPr/>
      </dsp:nvSpPr>
      <dsp:spPr>
        <a:xfrm>
          <a:off x="0" y="742863"/>
          <a:ext cx="7700210" cy="12168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1. Special Election – Vice Chair</a:t>
          </a:r>
        </a:p>
      </dsp:txBody>
      <dsp:txXfrm>
        <a:off x="59399" y="802262"/>
        <a:ext cx="7581412" cy="1098002"/>
      </dsp:txXfrm>
    </dsp:sp>
    <dsp:sp modelId="{84F64218-3630-4AB6-920D-CB42E43518C6}">
      <dsp:nvSpPr>
        <dsp:cNvPr id="0" name=""/>
        <dsp:cNvSpPr/>
      </dsp:nvSpPr>
      <dsp:spPr>
        <a:xfrm>
          <a:off x="0" y="2691919"/>
          <a:ext cx="7700210" cy="12168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2. Special Appointment – Policies and Procedures Chair</a:t>
          </a:r>
        </a:p>
      </dsp:txBody>
      <dsp:txXfrm>
        <a:off x="59399" y="2751318"/>
        <a:ext cx="758141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9D85E-939B-F44F-A06B-8ADEE0F99366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D8527-D853-AA43-922D-46269FE72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63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D7CEB-8877-C748-AC58-FC405D8BA0F4}" type="datetimeFigureOut">
              <a:rPr lang="en-US" smtClean="0"/>
              <a:t>8/12/2025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BD1CD-C9A7-3343-AB3F-0F32B4D81F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5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Open QOVF.com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D1CD-C9A7-3343-AB3F-0F32B4D81F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4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D1CD-C9A7-3343-AB3F-0F32B4D81F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0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D1CD-C9A7-3343-AB3F-0F32B4D81F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90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QOVF.com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D1CD-C9A7-3343-AB3F-0F32B4D81F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12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December fund balance will be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D1CD-C9A7-3343-AB3F-0F32B4D81F2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34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9DA9C-A509-EE5C-43B2-CBD087600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52CCD2-AEB1-2E03-95F9-FE70963F10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235124-0890-57C8-AC9D-569BF0EF4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December fund balance will be updated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4AC7C-2C19-90B3-B6CE-EA424B54B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D1CD-C9A7-3343-AB3F-0F32B4D81F2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57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D1CD-C9A7-3343-AB3F-0F32B4D81F2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03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D1CD-C9A7-3343-AB3F-0F32B4D81F2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9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157102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375157"/>
            <a:ext cx="6858000" cy="4818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946525"/>
            <a:ext cx="6858000" cy="384843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Presenter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3000" y="3279465"/>
            <a:ext cx="6858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4420914"/>
            <a:ext cx="6858000" cy="384843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679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 with 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721896" y="1100033"/>
            <a:ext cx="3516730" cy="470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30749" y="1363802"/>
            <a:ext cx="3891357" cy="4025667"/>
          </a:xfrm>
        </p:spPr>
        <p:txBody>
          <a:bodyPr anchor="ctr"/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8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721896" y="5352254"/>
            <a:ext cx="7700210" cy="5087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 hasCustomPrompt="1"/>
          </p:nvPr>
        </p:nvSpPr>
        <p:spPr>
          <a:xfrm>
            <a:off x="721896" y="1132146"/>
            <a:ext cx="7700210" cy="4049454"/>
          </a:xfr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r>
              <a:rPr lang="en-US" dirty="0"/>
              <a:t>Click icon to create a chart/graph 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80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80" y="5244887"/>
            <a:ext cx="3689643" cy="693798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2507" y="5244887"/>
            <a:ext cx="3707814" cy="693798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21895" y="1148159"/>
            <a:ext cx="3690780" cy="3960107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731326" y="1148159"/>
            <a:ext cx="3690780" cy="3960107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80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-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80" y="1127534"/>
            <a:ext cx="3689643" cy="4693164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731326" y="1127534"/>
            <a:ext cx="3690780" cy="469316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 baseline="0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10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897" y="1237535"/>
            <a:ext cx="5169242" cy="449467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  <a:p>
            <a:pPr lvl="4"/>
            <a:r>
              <a:rPr lang="en-US" dirty="0"/>
              <a:t>Fifth level text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029541" y="1243753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6029541" y="2787417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6029541" y="4331082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4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665503"/>
            <a:ext cx="6858000" cy="2157102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31898" y="3687731"/>
            <a:ext cx="7539533" cy="659493"/>
          </a:xfrm>
        </p:spPr>
        <p:txBody>
          <a:bodyPr anchor="b">
            <a:normAutofit/>
          </a:bodyPr>
          <a:lstStyle>
            <a:lvl1pPr marL="0" indent="0" algn="r">
              <a:buNone/>
              <a:defRPr sz="1350"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lang="en-US" dirty="0"/>
              <a:t>-Author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1898" y="693739"/>
            <a:ext cx="7538991" cy="2860734"/>
          </a:xfrm>
        </p:spPr>
        <p:txBody>
          <a:bodyPr anchor="b">
            <a:normAutofit/>
          </a:bodyPr>
          <a:lstStyle>
            <a:lvl1pPr marL="0" indent="0">
              <a:buNone/>
              <a:defRPr sz="2700" b="0" i="1">
                <a:latin typeface="Garamond" charset="0"/>
                <a:ea typeface="Garamond" charset="0"/>
                <a:cs typeface="Garamond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3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665505"/>
            <a:ext cx="6858000" cy="1531459"/>
          </a:xfrm>
          <a:prstGeom prst="rect">
            <a:avLst/>
          </a:prstGeom>
        </p:spPr>
        <p:txBody>
          <a:bodyPr anchor="b"/>
          <a:lstStyle>
            <a:lvl1pPr algn="l">
              <a:defRPr sz="4500" baseline="0"/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1" y="3262032"/>
            <a:ext cx="6876261" cy="756271"/>
          </a:xfrm>
        </p:spPr>
        <p:txBody>
          <a:bodyPr anchor="b">
            <a:normAutofit/>
          </a:bodyPr>
          <a:lstStyle>
            <a:lvl1pPr marL="0" indent="0">
              <a:buNone/>
              <a:defRPr sz="27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1" y="4018305"/>
            <a:ext cx="6876261" cy="1478165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63612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895" y="365126"/>
            <a:ext cx="7700211" cy="67302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202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ing, short un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1895" y="365126"/>
            <a:ext cx="7700211" cy="67302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1895" y="1038154"/>
            <a:ext cx="4532468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60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21896" y="1120846"/>
            <a:ext cx="7700210" cy="473918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2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60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,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aseline="0">
                <a:latin typeface="Arial" charset="0"/>
                <a:ea typeface="Arial" charset="0"/>
                <a:cs typeface="Arial" charset="0"/>
                <a:sym typeface="Wingdings"/>
              </a:defRPr>
            </a:lvl1pPr>
          </a:lstStyle>
          <a:p>
            <a:r>
              <a:rPr lang="en-US" dirty="0"/>
              <a:t>To place background image, click icon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74107" y="5981332"/>
            <a:ext cx="676656" cy="6126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none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full image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aseline="0">
                <a:latin typeface="Arial" charset="0"/>
                <a:ea typeface="Arial" charset="0"/>
                <a:cs typeface="Arial" charset="0"/>
                <a:sym typeface="Wingdings"/>
              </a:defRPr>
            </a:lvl1pPr>
          </a:lstStyle>
          <a:p>
            <a:r>
              <a:rPr lang="en-US" dirty="0"/>
              <a:t>To place background image, click icon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1594827"/>
            <a:ext cx="7694455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572203"/>
            <a:ext cx="769445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74107" y="5981332"/>
            <a:ext cx="676656" cy="6126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none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59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full image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aseline="0">
                <a:latin typeface="Arial" charset="0"/>
                <a:ea typeface="Arial" charset="0"/>
                <a:cs typeface="Arial" charset="0"/>
                <a:sym typeface="Wingdings"/>
              </a:defRPr>
            </a:lvl1pPr>
          </a:lstStyle>
          <a:p>
            <a:r>
              <a:rPr lang="en-US" dirty="0"/>
              <a:t>To place background image, click icon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1594827"/>
            <a:ext cx="7694455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572203"/>
            <a:ext cx="769445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>
                <a:solidFill>
                  <a:srgbClr val="005A5B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74107" y="5981332"/>
            <a:ext cx="676656" cy="6126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none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0" y="6254496"/>
            <a:ext cx="9141714" cy="6035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56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157102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375157"/>
            <a:ext cx="6858000" cy="4818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946525"/>
            <a:ext cx="6858000" cy="384843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Presenter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3000" y="3279465"/>
            <a:ext cx="6858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4420914"/>
            <a:ext cx="6858000" cy="384843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84383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21896" y="1120846"/>
            <a:ext cx="7700210" cy="473918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2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73" y="5318791"/>
            <a:ext cx="7699046" cy="606090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721896" y="1182536"/>
            <a:ext cx="7700210" cy="399187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r>
              <a:rPr lang="en-US" dirty="0"/>
              <a:t>To insert image here, click icon 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05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 hasCustomPrompt="1"/>
          </p:nvPr>
        </p:nvSpPr>
        <p:spPr>
          <a:xfrm>
            <a:off x="721896" y="1155032"/>
            <a:ext cx="7690684" cy="4734491"/>
          </a:xfrm>
        </p:spPr>
        <p:txBody>
          <a:bodyPr anchor="ctr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r>
              <a:rPr lang="en-US" dirty="0"/>
              <a:t>Click icon to create table 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48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721896" y="1182532"/>
            <a:ext cx="7700210" cy="3650725"/>
          </a:xfr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sym typeface="Wingdings"/>
              </a:defRPr>
            </a:lvl1pPr>
          </a:lstStyle>
          <a:p>
            <a:endParaRPr lang="en-US" dirty="0"/>
          </a:p>
          <a:p>
            <a:r>
              <a:rPr lang="en-US" dirty="0"/>
              <a:t>Click icon to create table 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21896" y="5012014"/>
            <a:ext cx="7690684" cy="8775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14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/>
          </p:nvPr>
        </p:nvSpPr>
        <p:spPr>
          <a:xfrm>
            <a:off x="721895" y="1230660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 spc="0" baseline="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/>
          </p:nvPr>
        </p:nvSpPr>
        <p:spPr>
          <a:xfrm>
            <a:off x="3375717" y="1230660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6029539" y="1230651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9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73" y="5318791"/>
            <a:ext cx="7699046" cy="606090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721896" y="1182536"/>
            <a:ext cx="7700210" cy="399187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r>
              <a:rPr lang="en-US" dirty="0"/>
              <a:t>To insert image here, click icon 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3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-1 text,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15"/>
          </p:nvPr>
        </p:nvSpPr>
        <p:spPr>
          <a:xfrm>
            <a:off x="3310572" y="1230660"/>
            <a:ext cx="2457711" cy="4609702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5964394" y="1230652"/>
            <a:ext cx="2457711" cy="4609702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21896" y="1230651"/>
            <a:ext cx="2351505" cy="461015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93645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21896" y="1120847"/>
            <a:ext cx="7700210" cy="472934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  <a:p>
            <a:pPr lvl="4"/>
            <a:r>
              <a:rPr lang="en-US" dirty="0"/>
              <a:t>Fifth level text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54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896" y="1127527"/>
            <a:ext cx="3687530" cy="4722664"/>
          </a:xfrm>
        </p:spPr>
        <p:txBody>
          <a:bodyPr/>
          <a:lstStyle>
            <a:lvl1pPr marL="214313" indent="-214313">
              <a:lnSpc>
                <a:spcPct val="100000"/>
              </a:lnSpc>
              <a:buFont typeface="Arial" charset="0"/>
              <a:buChar char="•"/>
              <a:defRPr baseline="0"/>
            </a:lvl1pPr>
            <a:lvl2pPr marL="257162" indent="0">
              <a:buFont typeface="Arial" charset="0"/>
              <a:buNone/>
              <a:defRPr/>
            </a:lvl2pPr>
            <a:lvl3pPr marL="514324" indent="0">
              <a:buFont typeface="Arial" charset="0"/>
              <a:buNone/>
              <a:defRPr/>
            </a:lvl3pPr>
            <a:lvl4pPr marL="771486" indent="0">
              <a:buFont typeface="Arial" charset="0"/>
              <a:buNone/>
              <a:defRPr/>
            </a:lvl4pPr>
            <a:lvl5pPr marL="1028649" indent="0">
              <a:buFont typeface="Arial" charset="0"/>
              <a:buNone/>
              <a:defRPr/>
            </a:lvl5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34576" y="1127531"/>
            <a:ext cx="3687530" cy="4722663"/>
          </a:xfrm>
        </p:spPr>
        <p:txBody>
          <a:bodyPr/>
          <a:lstStyle>
            <a:lvl1pPr marL="214313" indent="-214313">
              <a:buFont typeface="Arial" charset="0"/>
              <a:buChar char="•"/>
              <a:defRPr/>
            </a:lvl1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  <a:p>
            <a:pPr lvl="0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89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 with 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721896" y="1100033"/>
            <a:ext cx="3516730" cy="470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30749" y="1363802"/>
            <a:ext cx="3891357" cy="4025667"/>
          </a:xfrm>
        </p:spPr>
        <p:txBody>
          <a:bodyPr anchor="ctr"/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14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721896" y="5352254"/>
            <a:ext cx="7700210" cy="5087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 hasCustomPrompt="1"/>
          </p:nvPr>
        </p:nvSpPr>
        <p:spPr>
          <a:xfrm>
            <a:off x="721896" y="1132146"/>
            <a:ext cx="7700210" cy="4049454"/>
          </a:xfr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r>
              <a:rPr lang="en-US" dirty="0"/>
              <a:t>Click icon to create a chart/graph 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89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80" y="5244887"/>
            <a:ext cx="3689643" cy="693798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2507" y="5244887"/>
            <a:ext cx="3707814" cy="693798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21895" y="1148159"/>
            <a:ext cx="3690780" cy="3960107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731326" y="1148159"/>
            <a:ext cx="3690780" cy="3960107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-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80" y="1127534"/>
            <a:ext cx="3689643" cy="4693164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731326" y="1127534"/>
            <a:ext cx="3690780" cy="469316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 baseline="0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95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897" y="1237535"/>
            <a:ext cx="5169242" cy="449467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  <a:p>
            <a:pPr lvl="4"/>
            <a:r>
              <a:rPr lang="en-US" dirty="0"/>
              <a:t>Fifth level text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029541" y="1243753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6029541" y="2787417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6029541" y="4331082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3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157102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375157"/>
            <a:ext cx="6858000" cy="4818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946525"/>
            <a:ext cx="6858000" cy="384843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Presenter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3000" y="3279465"/>
            <a:ext cx="6858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4420914"/>
            <a:ext cx="6858000" cy="384843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72052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21896" y="1120846"/>
            <a:ext cx="7700210" cy="473918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3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 hasCustomPrompt="1"/>
          </p:nvPr>
        </p:nvSpPr>
        <p:spPr>
          <a:xfrm>
            <a:off x="721896" y="1155032"/>
            <a:ext cx="7690684" cy="4734491"/>
          </a:xfrm>
        </p:spPr>
        <p:txBody>
          <a:bodyPr anchor="ctr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r>
              <a:rPr lang="en-US" dirty="0"/>
              <a:t>Click icon to create table 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929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73" y="5318791"/>
            <a:ext cx="7699046" cy="606090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721896" y="1182536"/>
            <a:ext cx="7700210" cy="399187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r>
              <a:rPr lang="en-US" dirty="0"/>
              <a:t>To insert image here, click icon 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60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 hasCustomPrompt="1"/>
          </p:nvPr>
        </p:nvSpPr>
        <p:spPr>
          <a:xfrm>
            <a:off x="721896" y="1155032"/>
            <a:ext cx="7690684" cy="4734491"/>
          </a:xfrm>
        </p:spPr>
        <p:txBody>
          <a:bodyPr anchor="ctr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r>
              <a:rPr lang="en-US" dirty="0"/>
              <a:t>Click icon to create table 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96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721896" y="1182532"/>
            <a:ext cx="7700210" cy="3650725"/>
          </a:xfr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sym typeface="Wingdings"/>
              </a:defRPr>
            </a:lvl1pPr>
          </a:lstStyle>
          <a:p>
            <a:endParaRPr lang="en-US" dirty="0"/>
          </a:p>
          <a:p>
            <a:r>
              <a:rPr lang="en-US" dirty="0"/>
              <a:t>Click icon to create table 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21896" y="5012014"/>
            <a:ext cx="7690684" cy="8775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25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/>
          </p:nvPr>
        </p:nvSpPr>
        <p:spPr>
          <a:xfrm>
            <a:off x="721895" y="1230660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 spc="0" baseline="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/>
          </p:nvPr>
        </p:nvSpPr>
        <p:spPr>
          <a:xfrm>
            <a:off x="3375717" y="1230660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6029539" y="1230651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46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-1 text,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15"/>
          </p:nvPr>
        </p:nvSpPr>
        <p:spPr>
          <a:xfrm>
            <a:off x="3310572" y="1230660"/>
            <a:ext cx="2457711" cy="4609702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5964394" y="1230652"/>
            <a:ext cx="2457711" cy="4609702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21896" y="1230651"/>
            <a:ext cx="2351505" cy="461015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43554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21896" y="1120847"/>
            <a:ext cx="7700210" cy="472934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  <a:p>
            <a:pPr lvl="4"/>
            <a:r>
              <a:rPr lang="en-US" dirty="0"/>
              <a:t>Fifth level text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460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896" y="1127527"/>
            <a:ext cx="3687530" cy="4722664"/>
          </a:xfrm>
        </p:spPr>
        <p:txBody>
          <a:bodyPr/>
          <a:lstStyle>
            <a:lvl1pPr marL="214313" indent="-214313">
              <a:lnSpc>
                <a:spcPct val="100000"/>
              </a:lnSpc>
              <a:buFont typeface="Arial" charset="0"/>
              <a:buChar char="•"/>
              <a:defRPr baseline="0"/>
            </a:lvl1pPr>
            <a:lvl2pPr marL="257162" indent="0">
              <a:buFont typeface="Arial" charset="0"/>
              <a:buNone/>
              <a:defRPr/>
            </a:lvl2pPr>
            <a:lvl3pPr marL="514324" indent="0">
              <a:buFont typeface="Arial" charset="0"/>
              <a:buNone/>
              <a:defRPr/>
            </a:lvl3pPr>
            <a:lvl4pPr marL="771486" indent="0">
              <a:buFont typeface="Arial" charset="0"/>
              <a:buNone/>
              <a:defRPr/>
            </a:lvl4pPr>
            <a:lvl5pPr marL="1028649" indent="0">
              <a:buFont typeface="Arial" charset="0"/>
              <a:buNone/>
              <a:defRPr/>
            </a:lvl5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34576" y="1127531"/>
            <a:ext cx="3687530" cy="4722663"/>
          </a:xfrm>
        </p:spPr>
        <p:txBody>
          <a:bodyPr/>
          <a:lstStyle>
            <a:lvl1pPr marL="214313" indent="-214313">
              <a:buFont typeface="Arial" charset="0"/>
              <a:buChar char="•"/>
              <a:defRPr/>
            </a:lvl1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  <a:p>
            <a:pPr lvl="0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1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 with 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721896" y="1100033"/>
            <a:ext cx="3516730" cy="470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30749" y="1363802"/>
            <a:ext cx="3891357" cy="4025667"/>
          </a:xfrm>
        </p:spPr>
        <p:txBody>
          <a:bodyPr anchor="ctr"/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37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721896" y="5352254"/>
            <a:ext cx="7700210" cy="5087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 hasCustomPrompt="1"/>
          </p:nvPr>
        </p:nvSpPr>
        <p:spPr>
          <a:xfrm>
            <a:off x="721896" y="1132146"/>
            <a:ext cx="7700210" cy="4049454"/>
          </a:xfr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r>
              <a:rPr lang="en-US" dirty="0"/>
              <a:t>Click icon to create a chart/graph 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94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80" y="5244887"/>
            <a:ext cx="3689643" cy="693798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2507" y="5244887"/>
            <a:ext cx="3707814" cy="693798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21895" y="1148159"/>
            <a:ext cx="3690780" cy="3960107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731326" y="1148159"/>
            <a:ext cx="3690780" cy="3960107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721896" y="1182532"/>
            <a:ext cx="7700210" cy="3650725"/>
          </a:xfr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sym typeface="Wingdings"/>
              </a:defRPr>
            </a:lvl1pPr>
          </a:lstStyle>
          <a:p>
            <a:endParaRPr lang="en-US" dirty="0"/>
          </a:p>
          <a:p>
            <a:r>
              <a:rPr lang="en-US" dirty="0"/>
              <a:t>Click icon to create table 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21896" y="5012014"/>
            <a:ext cx="7690684" cy="8775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-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80" y="1127534"/>
            <a:ext cx="3689643" cy="4693164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731326" y="1127534"/>
            <a:ext cx="3690780" cy="469316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875" baseline="0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73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897" y="1237535"/>
            <a:ext cx="5169242" cy="449467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  <a:p>
            <a:pPr lvl="4"/>
            <a:r>
              <a:rPr lang="en-US" dirty="0"/>
              <a:t>Fifth level text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029541" y="1243753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6029541" y="2787417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6029541" y="4331082"/>
            <a:ext cx="2392565" cy="1401124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1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/>
          </p:nvPr>
        </p:nvSpPr>
        <p:spPr>
          <a:xfrm>
            <a:off x="721895" y="1230660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 spc="0" baseline="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/>
          </p:nvPr>
        </p:nvSpPr>
        <p:spPr>
          <a:xfrm>
            <a:off x="3375717" y="1230660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6029539" y="1230651"/>
            <a:ext cx="2392566" cy="4590038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2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-1 text,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15"/>
          </p:nvPr>
        </p:nvSpPr>
        <p:spPr>
          <a:xfrm>
            <a:off x="3310572" y="1230660"/>
            <a:ext cx="2457711" cy="4609702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5964394" y="1230652"/>
            <a:ext cx="2457711" cy="4609702"/>
          </a:xfrm>
          <a:solidFill>
            <a:srgbClr val="D8872A">
              <a:alpha val="29804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21896" y="1230651"/>
            <a:ext cx="2351505" cy="461015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220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21896" y="1120847"/>
            <a:ext cx="7700210" cy="472934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  <a:p>
            <a:pPr lvl="4"/>
            <a:r>
              <a:rPr lang="en-US" dirty="0"/>
              <a:t>Fifth level text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896" y="1127527"/>
            <a:ext cx="3687530" cy="4722664"/>
          </a:xfrm>
        </p:spPr>
        <p:txBody>
          <a:bodyPr/>
          <a:lstStyle>
            <a:lvl1pPr marL="214313" indent="-214313">
              <a:lnSpc>
                <a:spcPct val="100000"/>
              </a:lnSpc>
              <a:buFont typeface="Arial" charset="0"/>
              <a:buChar char="•"/>
              <a:defRPr baseline="0"/>
            </a:lvl1pPr>
            <a:lvl2pPr marL="257162" indent="0">
              <a:buFont typeface="Arial" charset="0"/>
              <a:buNone/>
              <a:defRPr/>
            </a:lvl2pPr>
            <a:lvl3pPr marL="514324" indent="0">
              <a:buFont typeface="Arial" charset="0"/>
              <a:buNone/>
              <a:defRPr/>
            </a:lvl3pPr>
            <a:lvl4pPr marL="771486" indent="0">
              <a:buFont typeface="Arial" charset="0"/>
              <a:buNone/>
              <a:defRPr/>
            </a:lvl4pPr>
            <a:lvl5pPr marL="1028649" indent="0">
              <a:buFont typeface="Arial" charset="0"/>
              <a:buNone/>
              <a:defRPr/>
            </a:lvl5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34576" y="1127531"/>
            <a:ext cx="3687530" cy="4722663"/>
          </a:xfrm>
        </p:spPr>
        <p:txBody>
          <a:bodyPr/>
          <a:lstStyle>
            <a:lvl1pPr marL="214313" indent="-214313">
              <a:buFont typeface="Arial" charset="0"/>
              <a:buChar char="•"/>
              <a:defRPr/>
            </a:lvl1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  <a:p>
            <a:pPr lvl="0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rgbClr val="D88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37"/>
            <a:ext cx="9144000" cy="603428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21896" y="365130"/>
            <a:ext cx="7700210" cy="673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1896" y="1210035"/>
            <a:ext cx="7700210" cy="457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78312"/>
            <a:ext cx="675580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1" r:id="rId2"/>
    <p:sldLayoutId id="2147483990" r:id="rId3"/>
    <p:sldLayoutId id="2147483992" r:id="rId4"/>
    <p:sldLayoutId id="2147483993" r:id="rId5"/>
    <p:sldLayoutId id="2147483975" r:id="rId6"/>
    <p:sldLayoutId id="2147483999" r:id="rId7"/>
    <p:sldLayoutId id="2147483978" r:id="rId8"/>
    <p:sldLayoutId id="2147483976" r:id="rId9"/>
    <p:sldLayoutId id="2147483986" r:id="rId10"/>
    <p:sldLayoutId id="2147483987" r:id="rId11"/>
    <p:sldLayoutId id="2147483984" r:id="rId12"/>
    <p:sldLayoutId id="2147483998" r:id="rId13"/>
    <p:sldLayoutId id="2147483977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1000"/>
        </a:spcAft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  <p15:guide id="2" pos="54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CC1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572"/>
            <a:ext cx="9144000" cy="6034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55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78312"/>
            <a:ext cx="675580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6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3994" r:id="rId2"/>
    <p:sldLayoutId id="2147483997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5A5B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1000"/>
        </a:spcAft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1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5A5B">
                    <a:alpha val="4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A5B">
                    <a:alpha val="4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005A5B">
                    <a:alpha val="4500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78312"/>
            <a:ext cx="675580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7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9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5A5B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1000"/>
        </a:spcAft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55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27" r:id="rId2"/>
    <p:sldLayoutId id="2147484028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37"/>
            <a:ext cx="9144000" cy="603428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21896" y="365130"/>
            <a:ext cx="7700210" cy="673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1896" y="1210035"/>
            <a:ext cx="7700210" cy="457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78312"/>
            <a:ext cx="675580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5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1000"/>
        </a:spcAft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>
          <p15:clr>
            <a:srgbClr val="F26B43"/>
          </p15:clr>
        </p15:guide>
        <p15:guide id="2" pos="545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37"/>
            <a:ext cx="9144000" cy="603428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21896" y="365130"/>
            <a:ext cx="7700210" cy="673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1896" y="1210035"/>
            <a:ext cx="7700210" cy="457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2/8/2024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78312"/>
            <a:ext cx="675580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5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1000"/>
        </a:spcAft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>
          <p15:clr>
            <a:srgbClr val="F26B43"/>
          </p15:clr>
        </p15:guide>
        <p15:guide id="2" pos="54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eepersmedia/1329767417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1896" y="1237534"/>
            <a:ext cx="8069642" cy="479750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Call to Order, Pledge, Invocation, Roll Call (action)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Approval of June 12, 2025 minutes (action)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Special Election – Vice Chair &amp; Special Appointment – P&amp;P chair (action)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Committee Reports (info)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Fort Vancouver Quilts of Valor Presentation (info)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May and June 2025 Contractor and Fund Reports (info)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Veterans Assistance Center Updates (info)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Old Business (info)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New Business (info)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Open Forum (info)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dirty="0"/>
              <a:t>Adjourn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VAB Agenda – August 14,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5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3A8482-E9AB-95C9-C039-FF60A897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C2B0DA-D51C-96DA-5CFF-E4A683AD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FBB67-41F6-4594-A229-F0277A26C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49"/>
            <a:ext cx="9151332" cy="51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4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931B84-C149-EE0A-3097-55B6495E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06EBA7-7286-E75C-5C34-B6AD462B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FF158-347F-D34B-77DD-2CF401628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49"/>
            <a:ext cx="9151332" cy="51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6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6C1EC-F5FC-22A4-4459-0CA90B1E74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31884-ED5E-13BC-6703-18BBC1AB94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4D3CCFD-A6E1-932C-963E-D161FCEE7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6" y="1237535"/>
            <a:ext cx="7839378" cy="50195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CCVAC </a:t>
            </a:r>
          </a:p>
          <a:p>
            <a:pPr lvl="1"/>
            <a:r>
              <a:rPr lang="en-US" dirty="0"/>
              <a:t>53 Veterans served in May, services totaling $44,936.60</a:t>
            </a:r>
          </a:p>
          <a:p>
            <a:pPr lvl="1"/>
            <a:r>
              <a:rPr lang="en-US" dirty="0"/>
              <a:t>49 male Veterans, 4 female Veterans, 0 widows, and 0 others served</a:t>
            </a:r>
          </a:p>
          <a:p>
            <a:pPr lvl="1"/>
            <a:r>
              <a:rPr lang="en-US" dirty="0"/>
              <a:t>10 denials, 0 subject to appeal</a:t>
            </a:r>
          </a:p>
          <a:p>
            <a:pPr lvl="1"/>
            <a:r>
              <a:rPr lang="en-US" dirty="0"/>
              <a:t>654 visits to the center for essentials and food. 1,036 sack breakfasts and lunches and 54 food boxes provided. 4,043 total pounds of food provided.</a:t>
            </a:r>
          </a:p>
          <a:p>
            <a:pPr lvl="1"/>
            <a:r>
              <a:rPr lang="en-US" dirty="0"/>
              <a:t>523 volunteer hours, totaling $21,066 in value</a:t>
            </a:r>
          </a:p>
          <a:p>
            <a:r>
              <a:rPr lang="en-US" dirty="0"/>
              <a:t>Free Clinic</a:t>
            </a:r>
          </a:p>
          <a:p>
            <a:pPr lvl="1"/>
            <a:r>
              <a:rPr lang="en-US" dirty="0"/>
              <a:t>2 veterans served in May. Services totaled $3,036 in value. Billed $3,204.38.</a:t>
            </a:r>
          </a:p>
          <a:p>
            <a:r>
              <a:rPr lang="en-US" dirty="0"/>
              <a:t>Fund</a:t>
            </a:r>
          </a:p>
          <a:p>
            <a:pPr lvl="1"/>
            <a:r>
              <a:rPr lang="en-US" dirty="0"/>
              <a:t>May revenue: $82,340.48; expenditures: $125,566.94</a:t>
            </a:r>
          </a:p>
          <a:p>
            <a:pPr lvl="1"/>
            <a:r>
              <a:rPr lang="en-US" dirty="0"/>
              <a:t>Fund balance: $653,633.39 ($43,226.46 decrease from last month)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CAEE6C50-511E-668C-BE53-E6312DB8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5" y="365130"/>
            <a:ext cx="8145267" cy="673024"/>
          </a:xfrm>
        </p:spPr>
        <p:txBody>
          <a:bodyPr>
            <a:normAutofit/>
          </a:bodyPr>
          <a:lstStyle/>
          <a:p>
            <a:r>
              <a:rPr lang="en-US" sz="2800" b="1" dirty="0"/>
              <a:t>Agenda Item VI. May 2025 Contractor Reports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575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4A1EA-B367-7408-3BCB-18D455E91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FDA5E-A50F-1DC6-3232-9AF03E4D0F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EAADC-784D-2D75-7F9C-78B8447FE6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0794DB4-D022-B279-B1D6-2D159B3A9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6" y="1237535"/>
            <a:ext cx="7839378" cy="501957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CCVAC </a:t>
            </a:r>
          </a:p>
          <a:p>
            <a:pPr lvl="1"/>
            <a:r>
              <a:rPr lang="en-US" dirty="0"/>
              <a:t>51 Veterans served in June, services totaling $48,071.07</a:t>
            </a:r>
          </a:p>
          <a:p>
            <a:pPr lvl="1"/>
            <a:r>
              <a:rPr lang="en-US" dirty="0"/>
              <a:t>43 male Veterans, 8 female Veterans, 0 widows, and 0 others served</a:t>
            </a:r>
          </a:p>
          <a:p>
            <a:pPr lvl="1"/>
            <a:r>
              <a:rPr lang="en-US" dirty="0"/>
              <a:t>5 denials, 0 subject to appeal</a:t>
            </a:r>
          </a:p>
          <a:p>
            <a:pPr lvl="1"/>
            <a:r>
              <a:rPr lang="en-US" dirty="0"/>
              <a:t>537 visits to the center for essentials and food. 848 sack breakfasts and lunches and 52 food boxes provided. 4,173 total pounds of food provided</a:t>
            </a:r>
          </a:p>
          <a:p>
            <a:pPr lvl="1"/>
            <a:r>
              <a:rPr lang="en-US" dirty="0"/>
              <a:t>709.5 volunteer hours, totaling $28,579 in value</a:t>
            </a:r>
          </a:p>
          <a:p>
            <a:r>
              <a:rPr lang="en-US" dirty="0"/>
              <a:t>Free Clinic</a:t>
            </a:r>
          </a:p>
          <a:p>
            <a:pPr lvl="1"/>
            <a:r>
              <a:rPr lang="en-US" dirty="0"/>
              <a:t>1 veteran served in June. Services totaled $454 in value. Billed $732.51</a:t>
            </a:r>
          </a:p>
          <a:p>
            <a:r>
              <a:rPr lang="en-US" dirty="0"/>
              <a:t>WDVA</a:t>
            </a:r>
          </a:p>
          <a:p>
            <a:pPr lvl="1"/>
            <a:r>
              <a:rPr lang="en-US" dirty="0"/>
              <a:t>Second quarter: 622 claims, 93% “batting average”, $1,354,208 VA payments.</a:t>
            </a:r>
          </a:p>
          <a:p>
            <a:r>
              <a:rPr lang="en-US" dirty="0"/>
              <a:t>Fund</a:t>
            </a:r>
          </a:p>
          <a:p>
            <a:pPr lvl="1"/>
            <a:r>
              <a:rPr lang="en-US" dirty="0"/>
              <a:t>June revenue: $10,670.64; expenditures: $85,121.60</a:t>
            </a:r>
          </a:p>
          <a:p>
            <a:pPr lvl="1"/>
            <a:r>
              <a:rPr lang="en-US" dirty="0"/>
              <a:t>Fund balance: $579,182.43 ($74,450.96 decrease from last month)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D16D72AC-C4CC-7FF1-8EB7-4ED0BE1D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5" y="365130"/>
            <a:ext cx="8145267" cy="673024"/>
          </a:xfrm>
        </p:spPr>
        <p:txBody>
          <a:bodyPr>
            <a:normAutofit/>
          </a:bodyPr>
          <a:lstStyle/>
          <a:p>
            <a:r>
              <a:rPr lang="en-US" sz="2800" b="1" dirty="0"/>
              <a:t>Agenda Item VI. June 2025 Contractor Reports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790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Agenda Item VII. CCVAC updates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5D0E0-E867-543E-0DA8-240460FE9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2" y="1697586"/>
            <a:ext cx="6645216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77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Agenda Items VIII. – XI. 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ACDA1B-907C-40EC-A0EE-453565D8A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6" y="1237534"/>
            <a:ext cx="7098401" cy="468387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Old Business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New Business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Open Forum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Adjourn</a:t>
            </a:r>
            <a:endParaRPr lang="en-US" i="1" dirty="0">
              <a:latin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/>
              <a:t>Next meeting: September 11, 2025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6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00" b="1" dirty="0"/>
              <a:t>Agenda Item I. Call to Order/Pledge/Invocation/Roll Call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9E59FA-4B3D-4C21-956B-AF69C9707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1953" y="1289958"/>
            <a:ext cx="6960093" cy="465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Agenda Item II. Approval of June 12</a:t>
            </a:r>
            <a:r>
              <a:rPr lang="en-US" sz="2600" b="1" baseline="30000" dirty="0"/>
              <a:t>th</a:t>
            </a:r>
            <a:r>
              <a:rPr lang="en-US" sz="2600" b="1" dirty="0"/>
              <a:t> minutes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577226" y="6459485"/>
            <a:ext cx="428625" cy="365125"/>
          </a:xfrm>
        </p:spPr>
        <p:txBody>
          <a:bodyPr/>
          <a:lstStyle/>
          <a:p>
            <a:fld id="{BD3A08C5-CC68-3947-88A8-A9E34C1A68A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 descr="Table&#10;&#10;AI-generated content may be incorrect.">
            <a:extLst>
              <a:ext uri="{FF2B5EF4-FFF2-40B4-BE49-F238E27FC236}">
                <a16:creationId xmlns:a16="http://schemas.microsoft.com/office/drawing/2014/main" id="{1FFFEABD-89A1-0348-58BA-C5662AEA9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93" y="1140497"/>
            <a:ext cx="3851161" cy="4983855"/>
          </a:xfrm>
          <a:prstGeom prst="rect">
            <a:avLst/>
          </a:prstGeom>
        </p:spPr>
      </p:pic>
      <p:pic>
        <p:nvPicPr>
          <p:cNvPr id="8" name="Picture 7" descr="Text, letter&#10;&#10;AI-generated content may be incorrect.">
            <a:extLst>
              <a:ext uri="{FF2B5EF4-FFF2-40B4-BE49-F238E27FC236}">
                <a16:creationId xmlns:a16="http://schemas.microsoft.com/office/drawing/2014/main" id="{80634C0E-D9C1-3171-51F7-2DA8D5BE9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753" y="1140496"/>
            <a:ext cx="3851161" cy="498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8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42D86E-E5C1-7D6D-EC4A-79AD1792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6" y="365130"/>
            <a:ext cx="7700210" cy="673024"/>
          </a:xfrm>
        </p:spPr>
        <p:txBody>
          <a:bodyPr anchor="b">
            <a:normAutofit/>
          </a:bodyPr>
          <a:lstStyle/>
          <a:p>
            <a:r>
              <a:rPr lang="en-US" b="1"/>
              <a:t>Agenda Item III. </a:t>
            </a:r>
            <a:r>
              <a:rPr lang="en-US" b="1" dirty="0"/>
              <a:t>Special Election and Appointment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D23F0-95F8-EDDF-ADA5-D412746111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82563" y="6459485"/>
            <a:ext cx="573669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Veterans Advisory Board - Aug 14,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9B96B-0094-F0B4-2B51-B92A518A21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77226" y="6459485"/>
            <a:ext cx="4286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D3A08C5-CC68-3947-88A8-A9E34C1A68A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3036CA45-63D6-4DBE-11EE-A9B37D09718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95265455"/>
              </p:ext>
            </p:extLst>
          </p:nvPr>
        </p:nvGraphicFramePr>
        <p:xfrm>
          <a:off x="721896" y="1120846"/>
          <a:ext cx="7700210" cy="4739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37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Agenda Item IV. Committee Reports</a:t>
            </a: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A5FDF5-0B5C-4DC1-9A69-C8208C29DFE1}"/>
              </a:ext>
            </a:extLst>
          </p:cNvPr>
          <p:cNvSpPr txBox="1"/>
          <p:nvPr/>
        </p:nvSpPr>
        <p:spPr>
          <a:xfrm flipH="1">
            <a:off x="2201922" y="1905506"/>
            <a:ext cx="58979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Appeals </a:t>
            </a:r>
            <a:r>
              <a:rPr lang="en-US" sz="2400" dirty="0"/>
              <a:t>– Gene Couture </a:t>
            </a:r>
          </a:p>
          <a:p>
            <a:endParaRPr lang="en-US" sz="2400" dirty="0"/>
          </a:p>
          <a:p>
            <a:endParaRPr lang="en-US" sz="2400" b="1" dirty="0"/>
          </a:p>
          <a:p>
            <a:r>
              <a:rPr lang="en-US" sz="2400" b="1" dirty="0"/>
              <a:t>Policies and Procedures </a:t>
            </a:r>
            <a:r>
              <a:rPr lang="en-US" sz="2400" dirty="0"/>
              <a:t>– TBD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Nominations</a:t>
            </a:r>
            <a:r>
              <a:rPr lang="en-US" sz="2400" dirty="0"/>
              <a:t> – Bruce Maas</a:t>
            </a:r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62835CB-EB5D-4B80-1007-4BE07DF3A12D}"/>
              </a:ext>
            </a:extLst>
          </p:cNvPr>
          <p:cNvSpPr/>
          <p:nvPr/>
        </p:nvSpPr>
        <p:spPr>
          <a:xfrm>
            <a:off x="1133475" y="1915031"/>
            <a:ext cx="978408" cy="484632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314D918-C4BD-711A-5790-4E56EA2D674E}"/>
              </a:ext>
            </a:extLst>
          </p:cNvPr>
          <p:cNvSpPr/>
          <p:nvPr/>
        </p:nvSpPr>
        <p:spPr>
          <a:xfrm>
            <a:off x="1133475" y="2980956"/>
            <a:ext cx="978408" cy="484632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43D1693-97F4-D508-AA9B-290DC879005A}"/>
              </a:ext>
            </a:extLst>
          </p:cNvPr>
          <p:cNvSpPr/>
          <p:nvPr/>
        </p:nvSpPr>
        <p:spPr>
          <a:xfrm>
            <a:off x="1133475" y="4102294"/>
            <a:ext cx="978408" cy="484632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2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DB94E7-80B7-BC1D-58CD-A818AD6B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B393F4-4003-7416-DBE8-18B71193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8A1FB-BC92-8B87-5879-8FE8F5A99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49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3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D1B965-329D-9A8A-9F6F-F38EA607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F10B13-2B33-FF09-1211-33200BC4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53610-B45D-2536-1E58-D1CC402FB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" y="857839"/>
            <a:ext cx="9150284" cy="51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8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947AEE-B019-4430-15F0-29FFE7FE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E4F1F2-2761-527C-3BD3-89E60599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6409E-D395-67F0-49CE-DE2B85BA9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" y="857839"/>
            <a:ext cx="9150284" cy="51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2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0A4AB9-4674-BBA0-3FDA-7AA6E600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Veterans Advisory Board - Aug 14,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0B5A36-50A1-90FC-CF81-9CB98337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FCCBD-3DB9-61D6-6D09-6C690454A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" y="857839"/>
            <a:ext cx="9150284" cy="51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0715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1: standard slide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08PPTtemplate-widescreenV2" id="{CE5D76EA-F285-5C46-B7FC-10D67A87D625}" vid="{6584357F-6C1A-5F46-B421-E0E8B8DD0D40}"/>
    </a:ext>
  </a:extLst>
</a:theme>
</file>

<file path=ppt/theme/theme2.xml><?xml version="1.0" encoding="utf-8"?>
<a:theme xmlns:a="http://schemas.openxmlformats.org/drawingml/2006/main" name="MASTER 2: full color slide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08PPTtemplate-widescreenV2" id="{CE5D76EA-F285-5C46-B7FC-10D67A87D625}" vid="{0B011555-5D57-4640-BBEF-58C720999D0F}"/>
    </a:ext>
  </a:extLst>
</a:theme>
</file>

<file path=ppt/theme/theme3.xml><?xml version="1.0" encoding="utf-8"?>
<a:theme xmlns:a="http://schemas.openxmlformats.org/drawingml/2006/main" name="MASTER 3: simple slide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4: blank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ASTER 1: standard slide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08PPTtemplate-widescreenV2" id="{CE5D76EA-F285-5C46-B7FC-10D67A87D625}" vid="{6584357F-6C1A-5F46-B421-E0E8B8DD0D40}"/>
    </a:ext>
  </a:extLst>
</a:theme>
</file>

<file path=ppt/theme/theme6.xml><?xml version="1.0" encoding="utf-8"?>
<a:theme xmlns:a="http://schemas.openxmlformats.org/drawingml/2006/main" name="2_MASTER 1: standard slide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08PPTtemplate-widescreenV2" id="{CE5D76EA-F285-5C46-B7FC-10D67A87D625}" vid="{6584357F-6C1A-5F46-B421-E0E8B8DD0D4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ClarkCo_template</Template>
  <TotalTime>16765</TotalTime>
  <Words>606</Words>
  <Application>Microsoft Office PowerPoint</Application>
  <PresentationFormat>On-screen Show (4:3)</PresentationFormat>
  <Paragraphs>100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Garamond</vt:lpstr>
      <vt:lpstr>Gill Sans</vt:lpstr>
      <vt:lpstr>Wingdings</vt:lpstr>
      <vt:lpstr>MASTER 1: standard slide</vt:lpstr>
      <vt:lpstr>MASTER 2: full color slide</vt:lpstr>
      <vt:lpstr>MASTER 3: simple slide</vt:lpstr>
      <vt:lpstr>MASTER 4: blank</vt:lpstr>
      <vt:lpstr>1_MASTER 1: standard slide</vt:lpstr>
      <vt:lpstr>2_MASTER 1: standard slide</vt:lpstr>
      <vt:lpstr>VAB Agenda – August 14, 2025</vt:lpstr>
      <vt:lpstr>Agenda Item I. Call to Order/Pledge/Invocation/Roll Call</vt:lpstr>
      <vt:lpstr>Agenda Item II. Approval of June 12th minutes</vt:lpstr>
      <vt:lpstr>Agenda Item III. Special Election and Appointment</vt:lpstr>
      <vt:lpstr>Agenda Item IV. Committee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 Item VI. May 2025 Contractor Reports</vt:lpstr>
      <vt:lpstr>Agenda Item VI. June 2025 Contractor Reports</vt:lpstr>
      <vt:lpstr>Agenda Item VII. CCVAC updates</vt:lpstr>
      <vt:lpstr>Agenda Items VIII. – XI. </vt:lpstr>
    </vt:vector>
  </TitlesOfParts>
  <Company>Clark County / Communications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Leigh Radford</dc:creator>
  <cp:lastModifiedBy>Abby Molloy</cp:lastModifiedBy>
  <cp:revision>384</cp:revision>
  <cp:lastPrinted>2017-08-07T16:32:17Z</cp:lastPrinted>
  <dcterms:created xsi:type="dcterms:W3CDTF">2017-07-26T13:51:17Z</dcterms:created>
  <dcterms:modified xsi:type="dcterms:W3CDTF">2025-08-12T15:56:57Z</dcterms:modified>
</cp:coreProperties>
</file>