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88" r:id="rId1"/>
    <p:sldMasterId id="2147483995" r:id="rId2"/>
    <p:sldMasterId id="2147484000" r:id="rId3"/>
    <p:sldMasterId id="2147484010" r:id="rId4"/>
    <p:sldMasterId id="2147484070" r:id="rId5"/>
    <p:sldMasterId id="2147484090" r:id="rId6"/>
    <p:sldMasterId id="2147484230" r:id="rId7"/>
    <p:sldMasterId id="2147484246" r:id="rId8"/>
    <p:sldMasterId id="2147484250" r:id="rId9"/>
  </p:sldMasterIdLst>
  <p:notesMasterIdLst>
    <p:notesMasterId r:id="rId28"/>
  </p:notesMasterIdLst>
  <p:handoutMasterIdLst>
    <p:handoutMasterId r:id="rId29"/>
  </p:handoutMasterIdLst>
  <p:sldIdLst>
    <p:sldId id="387" r:id="rId10"/>
    <p:sldId id="382" r:id="rId11"/>
    <p:sldId id="282" r:id="rId12"/>
    <p:sldId id="408" r:id="rId13"/>
    <p:sldId id="328" r:id="rId14"/>
    <p:sldId id="270" r:id="rId15"/>
    <p:sldId id="295" r:id="rId16"/>
    <p:sldId id="336" r:id="rId17"/>
    <p:sldId id="409" r:id="rId18"/>
    <p:sldId id="410" r:id="rId19"/>
    <p:sldId id="411" r:id="rId20"/>
    <p:sldId id="412" r:id="rId21"/>
    <p:sldId id="413" r:id="rId22"/>
    <p:sldId id="379" r:id="rId23"/>
    <p:sldId id="338" r:id="rId24"/>
    <p:sldId id="414" r:id="rId25"/>
    <p:sldId id="383"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userDrawn="1">
          <p15:clr>
            <a:srgbClr val="A4A3A4"/>
          </p15:clr>
        </p15:guide>
        <p15:guide id="2" pos="71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F8BC2F-CCB2-5CD5-C1D8-C3A6AD073B90}" name="Michael Torres" initials="MT" userId="S::Michael.Torres@clark.wa.gov::90548ded-76e6-4bac-86dd-52c2358dfd41" providerId="AD"/>
  <p188:author id="{DE373948-90FB-8CC8-6757-01D68A910271}" name="Rebecca Royce" initials="RR" userId="S::Rebecca.Royce@clark.wa.gov::ca8a75d3-219b-4320-aca9-ed375c98f1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A333"/>
    <a:srgbClr val="005A5B"/>
    <a:srgbClr val="D8872A"/>
    <a:srgbClr val="FFFFFF"/>
    <a:srgbClr val="BCC135"/>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9"/>
    <p:restoredTop sz="84772" autoAdjust="0"/>
  </p:normalViewPr>
  <p:slideViewPr>
    <p:cSldViewPr snapToGrid="0" snapToObjects="1">
      <p:cViewPr varScale="1">
        <p:scale>
          <a:sx n="90" d="100"/>
          <a:sy n="90" d="100"/>
        </p:scale>
        <p:origin x="1416" y="84"/>
      </p:cViewPr>
      <p:guideLst>
        <p:guide orient="horz" pos="4152"/>
        <p:guide pos="7152"/>
      </p:guideLst>
    </p:cSldViewPr>
  </p:slideViewPr>
  <p:outlineViewPr>
    <p:cViewPr>
      <p:scale>
        <a:sx n="33" d="100"/>
        <a:sy n="33" d="100"/>
      </p:scale>
      <p:origin x="0" y="0"/>
    </p:cViewPr>
  </p:outlineViewPr>
  <p:notesTextViewPr>
    <p:cViewPr>
      <p:scale>
        <a:sx n="125" d="100"/>
        <a:sy n="125" d="100"/>
      </p:scale>
      <p:origin x="0" y="-1692"/>
    </p:cViewPr>
  </p:notesTextViewPr>
  <p:sorterViewPr>
    <p:cViewPr>
      <p:scale>
        <a:sx n="66" d="100"/>
        <a:sy n="66" d="100"/>
      </p:scale>
      <p:origin x="0" y="0"/>
    </p:cViewPr>
  </p:sorterViewPr>
  <p:notesViewPr>
    <p:cSldViewPr snapToGrid="0" snapToObjects="1">
      <p:cViewPr varScale="1">
        <p:scale>
          <a:sx n="142" d="100"/>
          <a:sy n="142" d="100"/>
        </p:scale>
        <p:origin x="586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microsoft.com/office/2018/10/relationships/authors" Target="author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19D85E-939B-F44F-A06B-8ADEE0F99366}" type="datetimeFigureOut">
              <a:rPr lang="en-US" smtClean="0"/>
              <a:t>8/28/2025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0D8527-D853-AA43-922D-46269FE724BE}" type="slidenum">
              <a:rPr lang="en-US" smtClean="0"/>
              <a:t>‹#›</a:t>
            </a:fld>
            <a:endParaRPr lang="en-US" dirty="0"/>
          </a:p>
        </p:txBody>
      </p:sp>
    </p:spTree>
    <p:extLst>
      <p:ext uri="{BB962C8B-B14F-4D97-AF65-F5344CB8AC3E}">
        <p14:creationId xmlns:p14="http://schemas.microsoft.com/office/powerpoint/2010/main" val="1207463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D7CEB-8877-C748-AC58-FC405D8BA0F4}" type="datetimeFigureOut">
              <a:rPr lang="en-US" smtClean="0"/>
              <a:t>8/28/2025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FBD1CD-C9A7-3343-AB3F-0F32B4D81F28}" type="slidenum">
              <a:rPr lang="en-US" smtClean="0"/>
              <a:t>‹#›</a:t>
            </a:fld>
            <a:endParaRPr lang="en-US" dirty="0"/>
          </a:p>
        </p:txBody>
      </p:sp>
    </p:spTree>
    <p:extLst>
      <p:ext uri="{BB962C8B-B14F-4D97-AF65-F5344CB8AC3E}">
        <p14:creationId xmlns:p14="http://schemas.microsoft.com/office/powerpoint/2010/main" val="148235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859D2-33AC-8EF6-12E6-964BA79ABF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3C2876-DE18-7D2F-78A4-9F0A5D880A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F5B61B-09EB-AFF3-4E32-0A1743FF39DF}"/>
              </a:ext>
            </a:extLst>
          </p:cNvPr>
          <p:cNvSpPr>
            <a:spLocks noGrp="1"/>
          </p:cNvSpPr>
          <p:nvPr>
            <p:ph type="body" idx="1"/>
          </p:nvPr>
        </p:nvSpPr>
        <p:spPr/>
        <p:txBody>
          <a:bodyPr/>
          <a:lstStyle/>
          <a:p>
            <a:r>
              <a:rPr lang="en-US" dirty="0"/>
              <a:t>Docs to open: </a:t>
            </a:r>
          </a:p>
          <a:p>
            <a:r>
              <a:rPr lang="en-US" dirty="0"/>
              <a:t>START RECORDING</a:t>
            </a:r>
          </a:p>
        </p:txBody>
      </p:sp>
      <p:sp>
        <p:nvSpPr>
          <p:cNvPr id="4" name="Slide Number Placeholder 3">
            <a:extLst>
              <a:ext uri="{FF2B5EF4-FFF2-40B4-BE49-F238E27FC236}">
                <a16:creationId xmlns:a16="http://schemas.microsoft.com/office/drawing/2014/main" id="{B0AB4E6C-242A-D15F-79CA-31B231F0413C}"/>
              </a:ext>
            </a:extLst>
          </p:cNvPr>
          <p:cNvSpPr>
            <a:spLocks noGrp="1"/>
          </p:cNvSpPr>
          <p:nvPr>
            <p:ph type="sldNum" sz="quarter" idx="5"/>
          </p:nvPr>
        </p:nvSpPr>
        <p:spPr/>
        <p:txBody>
          <a:bodyPr/>
          <a:lstStyle/>
          <a:p>
            <a:fld id="{63FBD1CD-C9A7-3343-AB3F-0F32B4D81F28}" type="slidenum">
              <a:rPr lang="en-US" smtClean="0"/>
              <a:t>1</a:t>
            </a:fld>
            <a:endParaRPr lang="en-US" dirty="0"/>
          </a:p>
        </p:txBody>
      </p:sp>
    </p:spTree>
    <p:extLst>
      <p:ext uri="{BB962C8B-B14F-4D97-AF65-F5344CB8AC3E}">
        <p14:creationId xmlns:p14="http://schemas.microsoft.com/office/powerpoint/2010/main" val="3103580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TBRA programs are on track to meet or exceed outcomes. </a:t>
            </a:r>
          </a:p>
          <a:p>
            <a:endParaRPr lang="en-US" dirty="0"/>
          </a:p>
          <a:p>
            <a:r>
              <a:rPr lang="en-US" dirty="0"/>
              <a:t>Weaver Creek is finalizing funding structure, the EA is nearly complete and staff is working on contract documents and property legal documents (deeds, prom notes and covenants). </a:t>
            </a:r>
          </a:p>
        </p:txBody>
      </p:sp>
      <p:sp>
        <p:nvSpPr>
          <p:cNvPr id="4" name="Slide Number Placeholder 3"/>
          <p:cNvSpPr>
            <a:spLocks noGrp="1"/>
          </p:cNvSpPr>
          <p:nvPr>
            <p:ph type="sldNum" sz="quarter" idx="5"/>
          </p:nvPr>
        </p:nvSpPr>
        <p:spPr/>
        <p:txBody>
          <a:bodyPr/>
          <a:lstStyle/>
          <a:p>
            <a:fld id="{63FBD1CD-C9A7-3343-AB3F-0F32B4D81F28}" type="slidenum">
              <a:rPr lang="en-US" smtClean="0"/>
              <a:t>11</a:t>
            </a:fld>
            <a:endParaRPr lang="en-US" dirty="0"/>
          </a:p>
        </p:txBody>
      </p:sp>
    </p:spTree>
    <p:extLst>
      <p:ext uri="{BB962C8B-B14F-4D97-AF65-F5344CB8AC3E}">
        <p14:creationId xmlns:p14="http://schemas.microsoft.com/office/powerpoint/2010/main" val="2329567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requirement to attend or watch pre-submittal workshop video. We get many questions that are already answered during the workshop and are included in our FAQs. Hoping to curb some of the staff time needed to respond to these inquiries. </a:t>
            </a:r>
          </a:p>
          <a:p>
            <a:endParaRPr lang="en-US" dirty="0"/>
          </a:p>
          <a:p>
            <a:r>
              <a:rPr lang="en-US" dirty="0"/>
              <a:t>Acquisition/relocation/right-of-way questions tied to Uniform Relocation Act requirements. Have projects that indicated no acquisition or relocation required, but now coming up during design which is delaying projects due to the URA requirements. Temporary construction easements fall into this category. </a:t>
            </a:r>
          </a:p>
        </p:txBody>
      </p:sp>
      <p:sp>
        <p:nvSpPr>
          <p:cNvPr id="4" name="Slide Number Placeholder 3"/>
          <p:cNvSpPr>
            <a:spLocks noGrp="1"/>
          </p:cNvSpPr>
          <p:nvPr>
            <p:ph type="sldNum" sz="quarter" idx="5"/>
          </p:nvPr>
        </p:nvSpPr>
        <p:spPr/>
        <p:txBody>
          <a:bodyPr/>
          <a:lstStyle/>
          <a:p>
            <a:fld id="{63FBD1CD-C9A7-3343-AB3F-0F32B4D81F28}" type="slidenum">
              <a:rPr lang="en-US" smtClean="0"/>
              <a:t>12</a:t>
            </a:fld>
            <a:endParaRPr lang="en-US" dirty="0"/>
          </a:p>
        </p:txBody>
      </p:sp>
    </p:spTree>
    <p:extLst>
      <p:ext uri="{BB962C8B-B14F-4D97-AF65-F5344CB8AC3E}">
        <p14:creationId xmlns:p14="http://schemas.microsoft.com/office/powerpoint/2010/main" val="1319837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176DF-1C14-BDF2-44EB-A72EE50A7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39F1BC-23E3-BC83-4421-3E075F4229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41FB5-52D8-4736-CDBA-25945D5A15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F3BE43-ABF3-C1EC-B8C1-7E74579591FA}"/>
              </a:ext>
            </a:extLst>
          </p:cNvPr>
          <p:cNvSpPr>
            <a:spLocks noGrp="1"/>
          </p:cNvSpPr>
          <p:nvPr>
            <p:ph type="sldNum" sz="quarter" idx="5"/>
          </p:nvPr>
        </p:nvSpPr>
        <p:spPr/>
        <p:txBody>
          <a:bodyPr/>
          <a:lstStyle/>
          <a:p>
            <a:fld id="{63FBD1CD-C9A7-3343-AB3F-0F32B4D81F28}" type="slidenum">
              <a:rPr lang="en-US" smtClean="0"/>
              <a:t>13</a:t>
            </a:fld>
            <a:endParaRPr lang="en-US" dirty="0"/>
          </a:p>
        </p:txBody>
      </p:sp>
    </p:spTree>
    <p:extLst>
      <p:ext uri="{BB962C8B-B14F-4D97-AF65-F5344CB8AC3E}">
        <p14:creationId xmlns:p14="http://schemas.microsoft.com/office/powerpoint/2010/main" val="2349806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Staff providing updates on specific very late and late projects on next slides. </a:t>
            </a:r>
          </a:p>
        </p:txBody>
      </p:sp>
      <p:sp>
        <p:nvSpPr>
          <p:cNvPr id="4" name="Slide Number Placeholder 3"/>
          <p:cNvSpPr>
            <a:spLocks noGrp="1"/>
          </p:cNvSpPr>
          <p:nvPr>
            <p:ph type="sldNum" sz="quarter" idx="5"/>
          </p:nvPr>
        </p:nvSpPr>
        <p:spPr/>
        <p:txBody>
          <a:bodyPr/>
          <a:lstStyle/>
          <a:p>
            <a:fld id="{63FBD1CD-C9A7-3343-AB3F-0F32B4D81F28}" type="slidenum">
              <a:rPr lang="en-US" smtClean="0"/>
              <a:t>14</a:t>
            </a:fld>
            <a:endParaRPr lang="en-US" dirty="0"/>
          </a:p>
        </p:txBody>
      </p:sp>
    </p:spTree>
    <p:extLst>
      <p:ext uri="{BB962C8B-B14F-4D97-AF65-F5344CB8AC3E}">
        <p14:creationId xmlns:p14="http://schemas.microsoft.com/office/powerpoint/2010/main" val="2076620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Activities that have been removed from list: PG 2022 project, Homeowner Rehab 2022 and 2023 activities</a:t>
            </a:r>
          </a:p>
        </p:txBody>
      </p:sp>
      <p:sp>
        <p:nvSpPr>
          <p:cNvPr id="4" name="Slide Number Placeholder 3"/>
          <p:cNvSpPr>
            <a:spLocks noGrp="1"/>
          </p:cNvSpPr>
          <p:nvPr>
            <p:ph type="sldNum" sz="quarter" idx="5"/>
          </p:nvPr>
        </p:nvSpPr>
        <p:spPr/>
        <p:txBody>
          <a:bodyPr/>
          <a:lstStyle/>
          <a:p>
            <a:fld id="{63FBD1CD-C9A7-3343-AB3F-0F32B4D81F28}" type="slidenum">
              <a:rPr lang="en-US" smtClean="0"/>
              <a:t>15</a:t>
            </a:fld>
            <a:endParaRPr lang="en-US" dirty="0"/>
          </a:p>
        </p:txBody>
      </p:sp>
    </p:spTree>
    <p:extLst>
      <p:ext uri="{BB962C8B-B14F-4D97-AF65-F5344CB8AC3E}">
        <p14:creationId xmlns:p14="http://schemas.microsoft.com/office/powerpoint/2010/main" val="3582395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8B9D1-FB34-1669-0871-0C8C025F52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6D441A-F67E-80CD-2F73-B29897FC7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F7941-B6CF-A9BC-9A37-7B4DC61C91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60EF28-7BAD-7589-E67D-AB75A282D25C}"/>
              </a:ext>
            </a:extLst>
          </p:cNvPr>
          <p:cNvSpPr>
            <a:spLocks noGrp="1"/>
          </p:cNvSpPr>
          <p:nvPr>
            <p:ph type="sldNum" sz="quarter" idx="5"/>
          </p:nvPr>
        </p:nvSpPr>
        <p:spPr/>
        <p:txBody>
          <a:bodyPr/>
          <a:lstStyle/>
          <a:p>
            <a:fld id="{63FBD1CD-C9A7-3343-AB3F-0F32B4D81F28}" type="slidenum">
              <a:rPr lang="en-US" smtClean="0"/>
              <a:t>16</a:t>
            </a:fld>
            <a:endParaRPr lang="en-US" dirty="0"/>
          </a:p>
        </p:txBody>
      </p:sp>
    </p:spTree>
    <p:extLst>
      <p:ext uri="{BB962C8B-B14F-4D97-AF65-F5344CB8AC3E}">
        <p14:creationId xmlns:p14="http://schemas.microsoft.com/office/powerpoint/2010/main" val="2552116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3AE63-5701-F317-A572-68E997510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44D00-1765-7FB7-661C-F89767D947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C8DED-5EBA-D004-86CE-42BDB5F45B65}"/>
              </a:ext>
            </a:extLst>
          </p:cNvPr>
          <p:cNvSpPr>
            <a:spLocks noGrp="1"/>
          </p:cNvSpPr>
          <p:nvPr>
            <p:ph type="body" idx="1"/>
          </p:nvPr>
        </p:nvSpPr>
        <p:spPr/>
        <p:txBody>
          <a:bodyPr/>
          <a:lstStyle/>
          <a:p>
            <a:r>
              <a:rPr lang="en-US" sz="1400" dirty="0"/>
              <a:t>ROAD = </a:t>
            </a:r>
            <a:r>
              <a:rPr lang="en-US" sz="1200" b="0" i="0" u="none" strike="noStrike" kern="1200" dirty="0">
                <a:solidFill>
                  <a:schemeClr val="tx1"/>
                </a:solidFill>
                <a:effectLst/>
                <a:latin typeface="+mn-lt"/>
                <a:ea typeface="+mn-ea"/>
                <a:cs typeface="+mn-cs"/>
              </a:rPr>
              <a:t> Renewing Opportunity in the American Dream to Housing Act of 2025 </a:t>
            </a:r>
            <a:endParaRPr lang="en-US" sz="1400" dirty="0"/>
          </a:p>
          <a:p>
            <a:r>
              <a:rPr lang="en-US" sz="1400" dirty="0"/>
              <a:t>Pros:</a:t>
            </a:r>
          </a:p>
          <a:p>
            <a:pPr marL="285750" indent="-285750">
              <a:buFont typeface="Arial" panose="020B0604020202020204" pitchFamily="34" charset="0"/>
              <a:buChar char="•"/>
            </a:pPr>
            <a:r>
              <a:rPr lang="en-US" sz="1400" dirty="0"/>
              <a:t>Section 502 reauthorizes HOME program (not done since the 1990s) with some improvements</a:t>
            </a:r>
          </a:p>
          <a:p>
            <a:pPr marL="285750" indent="-285750">
              <a:buFont typeface="Arial" panose="020B0604020202020204" pitchFamily="34" charset="0"/>
              <a:buChar char="•"/>
            </a:pPr>
            <a:r>
              <a:rPr lang="en-US" sz="1400" dirty="0"/>
              <a:t>Permanently Authorizes the CDBG-DR program </a:t>
            </a:r>
          </a:p>
          <a:p>
            <a:pPr marL="285750" indent="-285750">
              <a:buFont typeface="Arial" panose="020B0604020202020204" pitchFamily="34" charset="0"/>
              <a:buChar char="•"/>
            </a:pPr>
            <a:r>
              <a:rPr lang="en-US" sz="1400" dirty="0"/>
              <a:t>Creates pilot program to convert vacant and abandoned buildings into affordable housing, but only if HOME funding is above $1.35B</a:t>
            </a:r>
          </a:p>
          <a:p>
            <a:pPr marL="285750" indent="-285750">
              <a:buFont typeface="Arial" panose="020B0604020202020204" pitchFamily="34" charset="0"/>
              <a:buChar char="•"/>
            </a:pPr>
            <a:r>
              <a:rPr lang="en-US" sz="1400" dirty="0"/>
              <a:t>Moves some environmental reviews from CENST to Exempt (slightly reduces the burden of the review, but negligible improvement)</a:t>
            </a:r>
          </a:p>
          <a:p>
            <a:r>
              <a:rPr lang="en-US" sz="1400" dirty="0"/>
              <a:t>Cons:</a:t>
            </a:r>
          </a:p>
          <a:p>
            <a:pPr marL="285750" indent="-285750">
              <a:buFont typeface="Arial" panose="020B0604020202020204" pitchFamily="34" charset="0"/>
              <a:buChar char="•"/>
            </a:pPr>
            <a:r>
              <a:rPr lang="en-US" sz="1400" dirty="0"/>
              <a:t>No change to ERR 20% capacity requirement that bumps projects up to an EA</a:t>
            </a:r>
          </a:p>
          <a:p>
            <a:pPr marL="285750" indent="-285750">
              <a:buFont typeface="Arial" panose="020B0604020202020204" pitchFamily="34" charset="0"/>
              <a:buChar char="•"/>
            </a:pPr>
            <a:r>
              <a:rPr lang="en-US" sz="1400" dirty="0"/>
              <a:t>Section 206 (Build Now Act) ties CDBG allocations to housing production </a:t>
            </a:r>
            <a:r>
              <a:rPr lang="en-US" sz="1200" b="0" i="0" u="none" strike="noStrike" kern="1200" dirty="0">
                <a:solidFill>
                  <a:schemeClr val="tx1"/>
                </a:solidFill>
                <a:effectLst/>
                <a:latin typeface="+mn-lt"/>
                <a:ea typeface="+mn-ea"/>
                <a:cs typeface="+mn-cs"/>
              </a:rPr>
              <a:t>despite the program’s long-standing purpose of supporting a broad range of community development needs, including infrastructure, public services, and economic development. </a:t>
            </a:r>
            <a:r>
              <a:rPr lang="en-US" sz="1400" dirty="0"/>
              <a:t>If reach goal, get a bump in CDBG funding. If don’t, lose CDBG funding. </a:t>
            </a:r>
          </a:p>
          <a:p>
            <a:pPr marL="285750" indent="-285750">
              <a:buFont typeface="Arial" panose="020B0604020202020204" pitchFamily="34" charset="0"/>
              <a:buChar char="•"/>
            </a:pPr>
            <a:endParaRPr lang="en-US" sz="1400" dirty="0"/>
          </a:p>
          <a:p>
            <a:pPr marL="0" indent="0">
              <a:buFont typeface="Arial" panose="020B0604020202020204" pitchFamily="34" charset="0"/>
              <a:buNone/>
            </a:pPr>
            <a:r>
              <a:rPr lang="en-US" sz="1400" dirty="0"/>
              <a:t>Can share letter once it’s sent. </a:t>
            </a:r>
          </a:p>
          <a:p>
            <a:pPr marL="0" indent="0">
              <a:buFont typeface="Arial" panose="020B0604020202020204" pitchFamily="34" charset="0"/>
              <a:buNone/>
            </a:pPr>
            <a:endParaRPr lang="en-US" sz="1400" dirty="0"/>
          </a:p>
          <a:p>
            <a:r>
              <a:rPr lang="en-US" sz="1400" dirty="0"/>
              <a:t>FOR OCTOBER: Clark County has an approved request through Senator Patty Murray’s office for the Battle Ground building owned by the county with CDBG funds. </a:t>
            </a:r>
          </a:p>
          <a:p>
            <a:pPr lvl="1"/>
            <a:r>
              <a:rPr lang="en-US" dirty="0"/>
              <a:t>Both chambers include funding for Congressionally Directed Spending, previously known as earmarks</a:t>
            </a:r>
          </a:p>
          <a:p>
            <a:pPr lvl="2"/>
            <a:r>
              <a:rPr lang="en-US" dirty="0"/>
              <a:t>House = $2.3B</a:t>
            </a:r>
          </a:p>
          <a:p>
            <a:pPr lvl="2"/>
            <a:r>
              <a:rPr lang="en-US" dirty="0"/>
              <a:t>Senate = $1.351B</a:t>
            </a:r>
            <a:endParaRPr lang="en-US" sz="1400" dirty="0"/>
          </a:p>
          <a:p>
            <a:pPr marL="0" indent="0">
              <a:buFont typeface="Arial" panose="020B0604020202020204" pitchFamily="34" charset="0"/>
              <a:buNone/>
            </a:pPr>
            <a:endParaRPr lang="en-US" sz="1400" dirty="0"/>
          </a:p>
        </p:txBody>
      </p:sp>
      <p:sp>
        <p:nvSpPr>
          <p:cNvPr id="4" name="Slide Number Placeholder 3">
            <a:extLst>
              <a:ext uri="{FF2B5EF4-FFF2-40B4-BE49-F238E27FC236}">
                <a16:creationId xmlns:a16="http://schemas.microsoft.com/office/drawing/2014/main" id="{394C320B-8E64-0686-3593-0E1BB7647F65}"/>
              </a:ext>
            </a:extLst>
          </p:cNvPr>
          <p:cNvSpPr>
            <a:spLocks noGrp="1"/>
          </p:cNvSpPr>
          <p:nvPr>
            <p:ph type="sldNum" sz="quarter" idx="5"/>
          </p:nvPr>
        </p:nvSpPr>
        <p:spPr/>
        <p:txBody>
          <a:bodyPr/>
          <a:lstStyle/>
          <a:p>
            <a:fld id="{63FBD1CD-C9A7-3343-AB3F-0F32B4D81F28}" type="slidenum">
              <a:rPr lang="en-US" smtClean="0"/>
              <a:t>17</a:t>
            </a:fld>
            <a:endParaRPr lang="en-US" dirty="0"/>
          </a:p>
        </p:txBody>
      </p:sp>
    </p:spTree>
    <p:extLst>
      <p:ext uri="{BB962C8B-B14F-4D97-AF65-F5344CB8AC3E}">
        <p14:creationId xmlns:p14="http://schemas.microsoft.com/office/powerpoint/2010/main" val="2282860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FBD1CD-C9A7-3343-AB3F-0F32B4D81F28}" type="slidenum">
              <a:rPr lang="en-US" smtClean="0"/>
              <a:t>18</a:t>
            </a:fld>
            <a:endParaRPr lang="en-US" dirty="0"/>
          </a:p>
        </p:txBody>
      </p:sp>
    </p:spTree>
    <p:extLst>
      <p:ext uri="{BB962C8B-B14F-4D97-AF65-F5344CB8AC3E}">
        <p14:creationId xmlns:p14="http://schemas.microsoft.com/office/powerpoint/2010/main" val="414571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4B045-23F0-462E-52B6-79E7088C0E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45E837-F758-43F4-D451-C5098B1B3F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F100C8-2976-9A3D-22E3-EDF8F0F986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2E91AB-BAF8-933C-51DC-CD178758F941}"/>
              </a:ext>
            </a:extLst>
          </p:cNvPr>
          <p:cNvSpPr>
            <a:spLocks noGrp="1"/>
          </p:cNvSpPr>
          <p:nvPr>
            <p:ph type="sldNum" sz="quarter" idx="5"/>
          </p:nvPr>
        </p:nvSpPr>
        <p:spPr/>
        <p:txBody>
          <a:bodyPr/>
          <a:lstStyle/>
          <a:p>
            <a:fld id="{63FBD1CD-C9A7-3343-AB3F-0F32B4D81F28}" type="slidenum">
              <a:rPr lang="en-US" smtClean="0"/>
              <a:t>2</a:t>
            </a:fld>
            <a:endParaRPr lang="en-US" dirty="0"/>
          </a:p>
        </p:txBody>
      </p:sp>
    </p:spTree>
    <p:extLst>
      <p:ext uri="{BB962C8B-B14F-4D97-AF65-F5344CB8AC3E}">
        <p14:creationId xmlns:p14="http://schemas.microsoft.com/office/powerpoint/2010/main" val="365703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FBD1CD-C9A7-3343-AB3F-0F32B4D81F28}" type="slidenum">
              <a:rPr lang="en-US" smtClean="0"/>
              <a:t>3</a:t>
            </a:fld>
            <a:endParaRPr lang="en-US" dirty="0"/>
          </a:p>
        </p:txBody>
      </p:sp>
    </p:spTree>
    <p:extLst>
      <p:ext uri="{BB962C8B-B14F-4D97-AF65-F5344CB8AC3E}">
        <p14:creationId xmlns:p14="http://schemas.microsoft.com/office/powerpoint/2010/main" val="2272991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award was the agency’s full request. </a:t>
            </a:r>
          </a:p>
          <a:p>
            <a:r>
              <a:rPr lang="en-US" dirty="0"/>
              <a:t>Guidelines: Contingency Fund Guidelines section 4</a:t>
            </a:r>
          </a:p>
          <a:p>
            <a:r>
              <a:rPr lang="en-US" dirty="0"/>
              <a:t>Did not apply for 2025 funds</a:t>
            </a:r>
          </a:p>
        </p:txBody>
      </p:sp>
      <p:sp>
        <p:nvSpPr>
          <p:cNvPr id="4" name="Slide Number Placeholder 3"/>
          <p:cNvSpPr>
            <a:spLocks noGrp="1"/>
          </p:cNvSpPr>
          <p:nvPr>
            <p:ph type="sldNum" sz="quarter" idx="5"/>
          </p:nvPr>
        </p:nvSpPr>
        <p:spPr/>
        <p:txBody>
          <a:bodyPr/>
          <a:lstStyle/>
          <a:p>
            <a:fld id="{63FBD1CD-C9A7-3343-AB3F-0F32B4D81F28}" type="slidenum">
              <a:rPr lang="en-US" smtClean="0"/>
              <a:t>4</a:t>
            </a:fld>
            <a:endParaRPr lang="en-US" dirty="0"/>
          </a:p>
        </p:txBody>
      </p:sp>
    </p:spTree>
    <p:extLst>
      <p:ext uri="{BB962C8B-B14F-4D97-AF65-F5344CB8AC3E}">
        <p14:creationId xmlns:p14="http://schemas.microsoft.com/office/powerpoint/2010/main" val="2599625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ts val="1620"/>
              </a:lnSpc>
              <a:spcBef>
                <a:spcPts val="0"/>
              </a:spcBef>
              <a:spcAft>
                <a:spcPts val="0"/>
              </a:spcAft>
              <a:buSzPts val="1000"/>
              <a:buFont typeface="Symbol" panose="05050102010706020507" pitchFamily="18" charset="2"/>
              <a:buNone/>
              <a:tabLst>
                <a:tab pos="457200" algn="l"/>
              </a:tabLst>
            </a:pPr>
            <a:endParaRPr lang="en-US" sz="1400" dirty="0">
              <a:latin typeface="+mn-lt"/>
            </a:endParaRPr>
          </a:p>
        </p:txBody>
      </p:sp>
      <p:sp>
        <p:nvSpPr>
          <p:cNvPr id="4" name="Slide Number Placeholder 3"/>
          <p:cNvSpPr>
            <a:spLocks noGrp="1"/>
          </p:cNvSpPr>
          <p:nvPr>
            <p:ph type="sldNum" sz="quarter" idx="5"/>
          </p:nvPr>
        </p:nvSpPr>
        <p:spPr/>
        <p:txBody>
          <a:bodyPr/>
          <a:lstStyle/>
          <a:p>
            <a:fld id="{63FBD1CD-C9A7-3343-AB3F-0F32B4D81F28}" type="slidenum">
              <a:rPr lang="en-US" smtClean="0"/>
              <a:t>5</a:t>
            </a:fld>
            <a:endParaRPr lang="en-US" dirty="0"/>
          </a:p>
        </p:txBody>
      </p:sp>
    </p:spTree>
    <p:extLst>
      <p:ext uri="{BB962C8B-B14F-4D97-AF65-F5344CB8AC3E}">
        <p14:creationId xmlns:p14="http://schemas.microsoft.com/office/powerpoint/2010/main" val="2433422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spending was down nearly 20% from PY2023 spending. </a:t>
            </a:r>
          </a:p>
          <a:p>
            <a:r>
              <a:rPr lang="en-US" dirty="0"/>
              <a:t>Several CDBG funded activities have moved through the environmental review phase and will be starting construction in early spring. </a:t>
            </a:r>
          </a:p>
          <a:p>
            <a:r>
              <a:rPr lang="en-US" dirty="0"/>
              <a:t>HOME-ARP balance is going to the Weaver Creek project, set to start construction later this year. </a:t>
            </a:r>
          </a:p>
          <a:p>
            <a:r>
              <a:rPr lang="en-US" dirty="0"/>
              <a:t>CDBG-CV are just about spent out. </a:t>
            </a:r>
          </a:p>
        </p:txBody>
      </p:sp>
      <p:sp>
        <p:nvSpPr>
          <p:cNvPr id="4" name="Slide Number Placeholder 3"/>
          <p:cNvSpPr>
            <a:spLocks noGrp="1"/>
          </p:cNvSpPr>
          <p:nvPr>
            <p:ph type="sldNum" sz="quarter" idx="5"/>
          </p:nvPr>
        </p:nvSpPr>
        <p:spPr/>
        <p:txBody>
          <a:bodyPr/>
          <a:lstStyle/>
          <a:p>
            <a:fld id="{63FBD1CD-C9A7-3343-AB3F-0F32B4D81F28}" type="slidenum">
              <a:rPr lang="en-US" smtClean="0"/>
              <a:t>6</a:t>
            </a:fld>
            <a:endParaRPr lang="en-US" dirty="0"/>
          </a:p>
        </p:txBody>
      </p:sp>
    </p:spTree>
    <p:extLst>
      <p:ext uri="{BB962C8B-B14F-4D97-AF65-F5344CB8AC3E}">
        <p14:creationId xmlns:p14="http://schemas.microsoft.com/office/powerpoint/2010/main" val="3292474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reduction in the amount of PFNI projects in PY2024, from nearly $1m spent in PY23. </a:t>
            </a:r>
          </a:p>
        </p:txBody>
      </p:sp>
      <p:sp>
        <p:nvSpPr>
          <p:cNvPr id="4" name="Slide Number Placeholder 3"/>
          <p:cNvSpPr>
            <a:spLocks noGrp="1"/>
          </p:cNvSpPr>
          <p:nvPr>
            <p:ph type="sldNum" sz="quarter" idx="5"/>
          </p:nvPr>
        </p:nvSpPr>
        <p:spPr/>
        <p:txBody>
          <a:bodyPr/>
          <a:lstStyle/>
          <a:p>
            <a:fld id="{63FBD1CD-C9A7-3343-AB3F-0F32B4D81F28}" type="slidenum">
              <a:rPr lang="en-US" smtClean="0"/>
              <a:t>7</a:t>
            </a:fld>
            <a:endParaRPr lang="en-US" dirty="0"/>
          </a:p>
        </p:txBody>
      </p:sp>
    </p:spTree>
    <p:extLst>
      <p:ext uri="{BB962C8B-B14F-4D97-AF65-F5344CB8AC3E}">
        <p14:creationId xmlns:p14="http://schemas.microsoft.com/office/powerpoint/2010/main" val="3361357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Quarterly report was included in the meeting reminder. </a:t>
            </a:r>
          </a:p>
          <a:p>
            <a:endParaRPr lang="en-US" dirty="0"/>
          </a:p>
          <a:p>
            <a:r>
              <a:rPr lang="en-US" dirty="0"/>
              <a:t>No status change for BG SE Clark and Ridgefield Hall &amp; Elm. EA’s nearly complete for BG NE 1</a:t>
            </a:r>
            <a:r>
              <a:rPr lang="en-US" baseline="30000" dirty="0"/>
              <a:t>st</a:t>
            </a:r>
            <a:r>
              <a:rPr lang="en-US" dirty="0"/>
              <a:t> St, Weaver Creek and Ridgefield Gee Creek. Washougal Hamllik Park construction complete, waiting on final reports and invoice. </a:t>
            </a:r>
          </a:p>
        </p:txBody>
      </p:sp>
      <p:sp>
        <p:nvSpPr>
          <p:cNvPr id="4" name="Slide Number Placeholder 3"/>
          <p:cNvSpPr>
            <a:spLocks noGrp="1"/>
          </p:cNvSpPr>
          <p:nvPr>
            <p:ph type="sldNum" sz="quarter" idx="5"/>
          </p:nvPr>
        </p:nvSpPr>
        <p:spPr/>
        <p:txBody>
          <a:bodyPr/>
          <a:lstStyle/>
          <a:p>
            <a:fld id="{63FBD1CD-C9A7-3343-AB3F-0F32B4D81F28}" type="slidenum">
              <a:rPr lang="en-US" smtClean="0"/>
              <a:t>9</a:t>
            </a:fld>
            <a:endParaRPr lang="en-US" dirty="0"/>
          </a:p>
        </p:txBody>
      </p:sp>
    </p:spTree>
    <p:extLst>
      <p:ext uri="{BB962C8B-B14F-4D97-AF65-F5344CB8AC3E}">
        <p14:creationId xmlns:p14="http://schemas.microsoft.com/office/powerpoint/2010/main" val="3980831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Assistance programs are moving along smoothly. Proud Ground finished their 2022 contracts and moving to 2023 contract. Homeowner rehab is spending quickly and will need to slow down services due to lack of funds. Evergreen Habitat for Humanity is struggling to get their policies completed for their 2024 contract. Have been warned that if they don’t complete them by end of September, funding will be rescinded for not moving forward. Guidance is that projects need to move forward within 9 months and it has been almost 18 months. </a:t>
            </a:r>
          </a:p>
        </p:txBody>
      </p:sp>
      <p:sp>
        <p:nvSpPr>
          <p:cNvPr id="4" name="Slide Number Placeholder 3"/>
          <p:cNvSpPr>
            <a:spLocks noGrp="1"/>
          </p:cNvSpPr>
          <p:nvPr>
            <p:ph type="sldNum" sz="quarter" idx="5"/>
          </p:nvPr>
        </p:nvSpPr>
        <p:spPr/>
        <p:txBody>
          <a:bodyPr/>
          <a:lstStyle/>
          <a:p>
            <a:fld id="{63FBD1CD-C9A7-3343-AB3F-0F32B4D81F28}" type="slidenum">
              <a:rPr lang="en-US" smtClean="0"/>
              <a:t>10</a:t>
            </a:fld>
            <a:endParaRPr lang="en-US" dirty="0"/>
          </a:p>
        </p:txBody>
      </p:sp>
    </p:spTree>
    <p:extLst>
      <p:ext uri="{BB962C8B-B14F-4D97-AF65-F5344CB8AC3E}">
        <p14:creationId xmlns:p14="http://schemas.microsoft.com/office/powerpoint/2010/main" val="88975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157102"/>
          </a:xfrm>
          <a:prstGeom prst="rect">
            <a:avLst/>
          </a:prstGeom>
        </p:spPr>
        <p:txBody>
          <a:bodyPr anchor="b"/>
          <a:lstStyle>
            <a:lvl1pPr algn="l">
              <a:defRPr sz="6000"/>
            </a:lvl1pPr>
          </a:lstStyle>
          <a:p>
            <a:r>
              <a:rPr lang="en-US" dirty="0"/>
              <a:t>Presentation title</a:t>
            </a:r>
          </a:p>
        </p:txBody>
      </p:sp>
      <p:sp>
        <p:nvSpPr>
          <p:cNvPr id="3" name="Subtitle 2"/>
          <p:cNvSpPr>
            <a:spLocks noGrp="1"/>
          </p:cNvSpPr>
          <p:nvPr>
            <p:ph type="subTitle" idx="1" hasCustomPrompt="1"/>
          </p:nvPr>
        </p:nvSpPr>
        <p:spPr>
          <a:xfrm>
            <a:off x="1524000" y="3375157"/>
            <a:ext cx="9144000" cy="481824"/>
          </a:xfrm>
          <a:prstGeom prst="rect">
            <a:avLst/>
          </a:prstGeom>
        </p:spPr>
        <p:txBody>
          <a:bodyPr anchor="b">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8" name="Text Placeholder 7"/>
          <p:cNvSpPr>
            <a:spLocks noGrp="1"/>
          </p:cNvSpPr>
          <p:nvPr>
            <p:ph type="body" sz="quarter" idx="13" hasCustomPrompt="1"/>
          </p:nvPr>
        </p:nvSpPr>
        <p:spPr>
          <a:xfrm>
            <a:off x="1524000" y="3946525"/>
            <a:ext cx="9144000" cy="384843"/>
          </a:xfrm>
        </p:spPr>
        <p:txBody>
          <a:bodyPr anchor="b">
            <a:normAutofit/>
          </a:bodyPr>
          <a:lstStyle>
            <a:lvl1pPr marL="0" indent="0">
              <a:buNone/>
              <a:defRPr sz="2000"/>
            </a:lvl1pPr>
          </a:lstStyle>
          <a:p>
            <a:pPr lvl="0"/>
            <a:r>
              <a:rPr lang="en-US"/>
              <a:t>Presenter</a:t>
            </a:r>
            <a:endParaRPr lang="en-US" dirty="0"/>
          </a:p>
        </p:txBody>
      </p:sp>
      <p:cxnSp>
        <p:nvCxnSpPr>
          <p:cNvPr id="9" name="Straight Connector 8"/>
          <p:cNvCxnSpPr/>
          <p:nvPr userDrawn="1"/>
        </p:nvCxnSpPr>
        <p:spPr>
          <a:xfrm>
            <a:off x="1524000" y="3279465"/>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7"/>
          <p:cNvSpPr>
            <a:spLocks noGrp="1"/>
          </p:cNvSpPr>
          <p:nvPr>
            <p:ph type="body" sz="quarter" idx="14" hasCustomPrompt="1"/>
          </p:nvPr>
        </p:nvSpPr>
        <p:spPr>
          <a:xfrm>
            <a:off x="1524000" y="4420913"/>
            <a:ext cx="9144000" cy="384843"/>
          </a:xfrm>
        </p:spPr>
        <p:txBody>
          <a:bodyPr anchor="b">
            <a:normAutofit/>
          </a:bodyPr>
          <a:lstStyle>
            <a:lvl1pPr marL="0" indent="0">
              <a:buNone/>
              <a:defRPr sz="2000"/>
            </a:lvl1pPr>
          </a:lstStyle>
          <a:p>
            <a:pPr lvl="0"/>
            <a:r>
              <a:rPr lang="en-US" dirty="0"/>
              <a:t>Date</a:t>
            </a:r>
          </a:p>
        </p:txBody>
      </p:sp>
    </p:spTree>
    <p:extLst>
      <p:ext uri="{BB962C8B-B14F-4D97-AF65-F5344CB8AC3E}">
        <p14:creationId xmlns:p14="http://schemas.microsoft.com/office/powerpoint/2010/main" val="21679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Column with Chart/Graph">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962527" y="1100032"/>
            <a:ext cx="4688973" cy="5060782"/>
          </a:xfrm>
        </p:spPr>
        <p:txBody>
          <a:bodyPr/>
          <a:lstStyle>
            <a:lvl1pPr marL="0" indent="0">
              <a:buNone/>
              <a:defRPr/>
            </a:lvl1pPr>
          </a:lstStyle>
          <a:p>
            <a:pPr lvl="0"/>
            <a:r>
              <a:rPr lang="en-US" dirty="0"/>
              <a:t>Text</a:t>
            </a:r>
          </a:p>
        </p:txBody>
      </p:sp>
      <p:sp>
        <p:nvSpPr>
          <p:cNvPr id="8" name="Chart Placeholder 7"/>
          <p:cNvSpPr>
            <a:spLocks noGrp="1"/>
          </p:cNvSpPr>
          <p:nvPr>
            <p:ph type="chart" sz="quarter" idx="19"/>
          </p:nvPr>
        </p:nvSpPr>
        <p:spPr>
          <a:xfrm>
            <a:off x="6040999" y="1583134"/>
            <a:ext cx="5364132" cy="4331368"/>
          </a:xfrm>
        </p:spPr>
        <p:txBody>
          <a:bodyPr anchor="ctr"/>
          <a:lstStyle>
            <a:lvl1pPr marL="0" indent="0">
              <a:buNone/>
              <a:defRPr sz="2400" baseline="0">
                <a:sym typeface="Wingdings"/>
              </a:defRPr>
            </a:lvl1pPr>
          </a:lstStyle>
          <a:p>
            <a:endParaRPr lang="en-US" dirty="0"/>
          </a:p>
        </p:txBody>
      </p:sp>
      <p:sp>
        <p:nvSpPr>
          <p:cNvPr id="17" name="Title 16"/>
          <p:cNvSpPr>
            <a:spLocks noGrp="1"/>
          </p:cNvSpPr>
          <p:nvPr>
            <p:ph type="title" hasCustomPrompt="1"/>
          </p:nvPr>
        </p:nvSpPr>
        <p:spPr>
          <a:xfrm>
            <a:off x="962527" y="365130"/>
            <a:ext cx="10442604" cy="673024"/>
          </a:xfrm>
        </p:spPr>
        <p:txBody>
          <a:bodyPr/>
          <a:lstStyle/>
          <a:p>
            <a:r>
              <a:rPr lang="en-US" dirty="0"/>
              <a:t>Slide title</a:t>
            </a:r>
          </a:p>
        </p:txBody>
      </p:sp>
      <p:cxnSp>
        <p:nvCxnSpPr>
          <p:cNvPr id="19" name="Straight Connector 18"/>
          <p:cNvCxnSpPr/>
          <p:nvPr userDrawn="1"/>
        </p:nvCxnSpPr>
        <p:spPr>
          <a:xfrm>
            <a:off x="962527" y="1038154"/>
            <a:ext cx="1044260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1"/>
          </p:nvPr>
        </p:nvSpPr>
        <p:spPr/>
        <p:txBody>
          <a:bodyPr/>
          <a:lstStyle/>
          <a:p>
            <a:r>
              <a:rPr lang="en-US"/>
              <a:t>9/8/2025</a:t>
            </a:r>
            <a:endParaRPr lang="en-US" dirty="0"/>
          </a:p>
        </p:txBody>
      </p:sp>
      <p:sp>
        <p:nvSpPr>
          <p:cNvPr id="21" name="Footer Placeholder 20"/>
          <p:cNvSpPr>
            <a:spLocks noGrp="1"/>
          </p:cNvSpPr>
          <p:nvPr>
            <p:ph type="ftr" sz="quarter" idx="22"/>
          </p:nvPr>
        </p:nvSpPr>
        <p:spPr/>
        <p:txBody>
          <a:bodyPr/>
          <a:lstStyle/>
          <a:p>
            <a:r>
              <a:rPr lang="en-US"/>
              <a:t>Urban County Policy Board</a:t>
            </a:r>
            <a:endParaRPr lang="en-US" dirty="0"/>
          </a:p>
        </p:txBody>
      </p:sp>
      <p:sp>
        <p:nvSpPr>
          <p:cNvPr id="22" name="Slide Number Placeholder 21"/>
          <p:cNvSpPr>
            <a:spLocks noGrp="1"/>
          </p:cNvSpPr>
          <p:nvPr>
            <p:ph type="sldNum" sz="quarter" idx="23"/>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02928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Graph with Text Below">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962527" y="5607892"/>
            <a:ext cx="10266947" cy="508764"/>
          </a:xfrm>
        </p:spPr>
        <p:txBody>
          <a:bodyPr/>
          <a:lstStyle>
            <a:lvl1pPr marL="0" indent="0">
              <a:buNone/>
              <a:defRPr/>
            </a:lvl1pPr>
          </a:lstStyle>
          <a:p>
            <a:pPr lvl="0"/>
            <a:r>
              <a:rPr lang="en-US" dirty="0"/>
              <a:t>Caption</a:t>
            </a:r>
          </a:p>
        </p:txBody>
      </p:sp>
      <p:sp>
        <p:nvSpPr>
          <p:cNvPr id="8" name="Chart Placeholder 7"/>
          <p:cNvSpPr>
            <a:spLocks noGrp="1"/>
          </p:cNvSpPr>
          <p:nvPr>
            <p:ph type="chart" sz="quarter" idx="19" hasCustomPrompt="1"/>
          </p:nvPr>
        </p:nvSpPr>
        <p:spPr>
          <a:xfrm>
            <a:off x="962527" y="1132146"/>
            <a:ext cx="10266947" cy="4374880"/>
          </a:xfrm>
        </p:spPr>
        <p:txBody>
          <a:bodyPr anchor="ctr">
            <a:normAutofit/>
          </a:bodyPr>
          <a:lstStyle>
            <a:lvl1pPr marL="0" indent="0">
              <a:buNone/>
              <a:defRPr sz="2400" baseline="0">
                <a:sym typeface="Wingdings"/>
              </a:defRPr>
            </a:lvl1pPr>
          </a:lstStyle>
          <a:p>
            <a:r>
              <a:rPr lang="en-US" dirty="0"/>
              <a:t>Click icon to create a chart/graph </a:t>
            </a:r>
          </a:p>
        </p:txBody>
      </p:sp>
      <p:sp>
        <p:nvSpPr>
          <p:cNvPr id="3" name="Title 2"/>
          <p:cNvSpPr>
            <a:spLocks noGrp="1"/>
          </p:cNvSpPr>
          <p:nvPr>
            <p:ph type="title" hasCustomPrompt="1"/>
          </p:nvPr>
        </p:nvSpPr>
        <p:spPr/>
        <p:txBody>
          <a:bodyPr/>
          <a:lstStyle/>
          <a:p>
            <a:r>
              <a:rPr lang="en-US" dirty="0"/>
              <a:t>Slide title</a:t>
            </a:r>
          </a:p>
        </p:txBody>
      </p:sp>
      <p:cxnSp>
        <p:nvCxnSpPr>
          <p:cNvPr id="12" name="Straight Connector 11"/>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20"/>
          </p:nvPr>
        </p:nvSpPr>
        <p:spPr/>
        <p:txBody>
          <a:bodyPr/>
          <a:lstStyle/>
          <a:p>
            <a:r>
              <a:rPr lang="en-US"/>
              <a:t>9/8/2025</a:t>
            </a:r>
            <a:endParaRPr lang="en-US" dirty="0"/>
          </a:p>
        </p:txBody>
      </p:sp>
      <p:sp>
        <p:nvSpPr>
          <p:cNvPr id="9" name="Footer Placeholder 8"/>
          <p:cNvSpPr>
            <a:spLocks noGrp="1"/>
          </p:cNvSpPr>
          <p:nvPr>
            <p:ph type="ftr" sz="quarter" idx="21"/>
          </p:nvPr>
        </p:nvSpPr>
        <p:spPr/>
        <p:txBody>
          <a:bodyPr/>
          <a:lstStyle/>
          <a:p>
            <a:r>
              <a:rPr lang="en-US"/>
              <a:t>Urban County Policy Board</a:t>
            </a:r>
            <a:endParaRPr lang="en-US" dirty="0"/>
          </a:p>
        </p:txBody>
      </p:sp>
      <p:sp>
        <p:nvSpPr>
          <p:cNvPr id="11" name="Slide Number Placeholder 10"/>
          <p:cNvSpPr>
            <a:spLocks noGrp="1"/>
          </p:cNvSpPr>
          <p:nvPr>
            <p:ph type="sldNum" sz="quarter" idx="2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855480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mages with Captio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4107" y="5244885"/>
            <a:ext cx="4919524" cy="868233"/>
          </a:xfrm>
        </p:spPr>
        <p:txBody>
          <a:bodyPr anchor="t"/>
          <a:lstStyle>
            <a:lvl1pPr marL="0" indent="0">
              <a:buNone/>
              <a:defRPr sz="1800" b="0"/>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Image caption</a:t>
            </a:r>
          </a:p>
        </p:txBody>
      </p:sp>
      <p:sp>
        <p:nvSpPr>
          <p:cNvPr id="5" name="Text Placeholder 4"/>
          <p:cNvSpPr>
            <a:spLocks noGrp="1"/>
          </p:cNvSpPr>
          <p:nvPr>
            <p:ph type="body" sz="quarter" idx="3" hasCustomPrompt="1"/>
          </p:nvPr>
        </p:nvSpPr>
        <p:spPr>
          <a:xfrm>
            <a:off x="6296676" y="5244885"/>
            <a:ext cx="4943752" cy="868233"/>
          </a:xfrm>
        </p:spPr>
        <p:txBody>
          <a:bodyPr anchor="t"/>
          <a:lstStyle>
            <a:lvl1pPr marL="0" indent="0">
              <a:buNone/>
              <a:defRPr sz="1800" b="0"/>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Image caption</a:t>
            </a:r>
          </a:p>
        </p:txBody>
      </p:sp>
      <p:sp>
        <p:nvSpPr>
          <p:cNvPr id="15" name="Picture Placeholder 14"/>
          <p:cNvSpPr>
            <a:spLocks noGrp="1"/>
          </p:cNvSpPr>
          <p:nvPr>
            <p:ph type="pic" sz="quarter" idx="13"/>
          </p:nvPr>
        </p:nvSpPr>
        <p:spPr>
          <a:xfrm>
            <a:off x="962527" y="1148158"/>
            <a:ext cx="4921040" cy="3960107"/>
          </a:xfrm>
          <a:solidFill>
            <a:schemeClr val="accent2">
              <a:alpha val="29804"/>
            </a:schemeClr>
          </a:solidFill>
        </p:spPr>
        <p:txBody>
          <a:bodyPr anchor="ctr">
            <a:normAutofit/>
          </a:bodyPr>
          <a:lstStyle>
            <a:lvl1pPr marL="0" indent="0">
              <a:buNone/>
              <a:defRPr sz="2500">
                <a:sym typeface="Wingdings"/>
              </a:defRPr>
            </a:lvl1pPr>
          </a:lstStyle>
          <a:p>
            <a:endParaRPr lang="en-US" dirty="0"/>
          </a:p>
        </p:txBody>
      </p:sp>
      <p:sp>
        <p:nvSpPr>
          <p:cNvPr id="16" name="Picture Placeholder 14"/>
          <p:cNvSpPr>
            <a:spLocks noGrp="1"/>
          </p:cNvSpPr>
          <p:nvPr>
            <p:ph type="pic" sz="quarter" idx="14"/>
          </p:nvPr>
        </p:nvSpPr>
        <p:spPr>
          <a:xfrm>
            <a:off x="6308435" y="1148158"/>
            <a:ext cx="4921040" cy="3960107"/>
          </a:xfrm>
          <a:solidFill>
            <a:schemeClr val="accent2">
              <a:alpha val="29804"/>
            </a:schemeClr>
          </a:solidFill>
        </p:spPr>
        <p:txBody>
          <a:bodyPr anchor="ctr">
            <a:normAutofit/>
          </a:bodyPr>
          <a:lstStyle>
            <a:lvl1pPr marL="0" indent="0">
              <a:buNone/>
              <a:defRPr sz="2500">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t>9/8/2025</a:t>
            </a:r>
            <a:endParaRPr lang="en-US" dirty="0"/>
          </a:p>
        </p:txBody>
      </p:sp>
      <p:sp>
        <p:nvSpPr>
          <p:cNvPr id="20" name="Footer Placeholder 19"/>
          <p:cNvSpPr>
            <a:spLocks noGrp="1"/>
          </p:cNvSpPr>
          <p:nvPr>
            <p:ph type="ftr" sz="quarter" idx="16"/>
          </p:nvPr>
        </p:nvSpPr>
        <p:spPr/>
        <p:txBody>
          <a:bodyPr/>
          <a:lstStyle/>
          <a:p>
            <a:r>
              <a:rPr lang="en-US"/>
              <a:t>Urban County Policy Board</a:t>
            </a:r>
            <a:endParaRPr lang="en-US" dirty="0"/>
          </a:p>
        </p:txBody>
      </p:sp>
      <p:sp>
        <p:nvSpPr>
          <p:cNvPr id="21" name="Slide Number Placeholder 20"/>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529580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image and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4107" y="1127532"/>
            <a:ext cx="4919524" cy="5060137"/>
          </a:xfrm>
        </p:spPr>
        <p:txBody>
          <a:bodyPr anchor="t"/>
          <a:lstStyle>
            <a:lvl1pPr marL="0" indent="0">
              <a:buNone/>
              <a:defRPr sz="1800" b="0"/>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Image caption</a:t>
            </a:r>
          </a:p>
        </p:txBody>
      </p:sp>
      <p:sp>
        <p:nvSpPr>
          <p:cNvPr id="16" name="Picture Placeholder 14"/>
          <p:cNvSpPr>
            <a:spLocks noGrp="1"/>
          </p:cNvSpPr>
          <p:nvPr>
            <p:ph type="pic" sz="quarter" idx="14"/>
          </p:nvPr>
        </p:nvSpPr>
        <p:spPr>
          <a:xfrm>
            <a:off x="6308435" y="1127532"/>
            <a:ext cx="4921040" cy="5060137"/>
          </a:xfrm>
          <a:solidFill>
            <a:schemeClr val="accent2">
              <a:alpha val="29804"/>
            </a:schemeClr>
          </a:solidFill>
        </p:spPr>
        <p:txBody>
          <a:bodyPr anchor="ctr">
            <a:normAutofit/>
          </a:bodyPr>
          <a:lstStyle>
            <a:lvl1pPr marL="0" indent="0">
              <a:buNone/>
              <a:defRPr sz="2500" baseline="0">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t>9/8/2025</a:t>
            </a:r>
            <a:endParaRPr lang="en-US" dirty="0"/>
          </a:p>
        </p:txBody>
      </p:sp>
      <p:sp>
        <p:nvSpPr>
          <p:cNvPr id="20" name="Footer Placeholder 19"/>
          <p:cNvSpPr>
            <a:spLocks noGrp="1"/>
          </p:cNvSpPr>
          <p:nvPr>
            <p:ph type="ftr" sz="quarter" idx="16"/>
          </p:nvPr>
        </p:nvSpPr>
        <p:spPr/>
        <p:txBody>
          <a:bodyPr/>
          <a:lstStyle/>
          <a:p>
            <a:r>
              <a:rPr lang="en-US"/>
              <a:t>Urban County Policy Board</a:t>
            </a:r>
            <a:endParaRPr lang="en-US" dirty="0"/>
          </a:p>
        </p:txBody>
      </p:sp>
      <p:sp>
        <p:nvSpPr>
          <p:cNvPr id="21" name="Slide Number Placeholder 20"/>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490910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3 Imag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62528" y="1237535"/>
            <a:ext cx="6892323" cy="4833256"/>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sp>
        <p:nvSpPr>
          <p:cNvPr id="21" name="Picture Placeholder 10"/>
          <p:cNvSpPr>
            <a:spLocks noGrp="1"/>
          </p:cNvSpPr>
          <p:nvPr>
            <p:ph type="pic" sz="quarter" idx="15"/>
          </p:nvPr>
        </p:nvSpPr>
        <p:spPr>
          <a:xfrm>
            <a:off x="8039387" y="4537647"/>
            <a:ext cx="3190087" cy="1512986"/>
          </a:xfrm>
          <a:solidFill>
            <a:schemeClr val="accent2">
              <a:alpha val="29804"/>
            </a:schemeClr>
          </a:solidFill>
        </p:spPr>
        <p:txBody>
          <a:bodyPr anchor="ctr">
            <a:normAutofit/>
          </a:bodyPr>
          <a:lstStyle>
            <a:lvl1pPr marL="0" indent="0">
              <a:buNone/>
              <a:defRPr sz="1350">
                <a:sym typeface="Wingdings"/>
              </a:defRPr>
            </a:lvl1pPr>
          </a:lstStyle>
          <a:p>
            <a:endParaRPr lang="en-US" dirty="0"/>
          </a:p>
        </p:txBody>
      </p:sp>
      <p:sp>
        <p:nvSpPr>
          <p:cNvPr id="12" name="Title 11"/>
          <p:cNvSpPr>
            <a:spLocks noGrp="1"/>
          </p:cNvSpPr>
          <p:nvPr>
            <p:ph type="title" hasCustomPrompt="1"/>
          </p:nvPr>
        </p:nvSpPr>
        <p:spPr/>
        <p:txBody>
          <a:bodyPr/>
          <a:lstStyle/>
          <a:p>
            <a:r>
              <a:rPr lang="en-US" dirty="0"/>
              <a:t>Slide title</a:t>
            </a:r>
          </a:p>
        </p:txBody>
      </p:sp>
      <p:cxnSp>
        <p:nvCxnSpPr>
          <p:cNvPr id="16" name="Straight Connector 15"/>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6"/>
          </p:nvPr>
        </p:nvSpPr>
        <p:spPr/>
        <p:txBody>
          <a:bodyPr/>
          <a:lstStyle/>
          <a:p>
            <a:r>
              <a:rPr lang="en-US"/>
              <a:t>9/8/2025</a:t>
            </a:r>
            <a:endParaRPr lang="en-US" dirty="0"/>
          </a:p>
        </p:txBody>
      </p:sp>
      <p:sp>
        <p:nvSpPr>
          <p:cNvPr id="14" name="Footer Placeholder 13"/>
          <p:cNvSpPr>
            <a:spLocks noGrp="1"/>
          </p:cNvSpPr>
          <p:nvPr>
            <p:ph type="ftr" sz="quarter" idx="17"/>
          </p:nvPr>
        </p:nvSpPr>
        <p:spPr/>
        <p:txBody>
          <a:bodyPr/>
          <a:lstStyle/>
          <a:p>
            <a:r>
              <a:rPr lang="en-US"/>
              <a:t>Urban County Policy Board</a:t>
            </a:r>
            <a:endParaRPr lang="en-US" dirty="0"/>
          </a:p>
        </p:txBody>
      </p:sp>
      <p:sp>
        <p:nvSpPr>
          <p:cNvPr id="15" name="Slide Number Placeholder 14"/>
          <p:cNvSpPr>
            <a:spLocks noGrp="1"/>
          </p:cNvSpPr>
          <p:nvPr>
            <p:ph type="sldNum" sz="quarter" idx="18"/>
          </p:nvPr>
        </p:nvSpPr>
        <p:spPr/>
        <p:txBody>
          <a:bodyPr/>
          <a:lstStyle/>
          <a:p>
            <a:fld id="{BD3A08C5-CC68-3947-88A8-A9E34C1A68A7}" type="slidenum">
              <a:rPr lang="en-US" smtClean="0"/>
              <a:pPr/>
              <a:t>‹#›</a:t>
            </a:fld>
            <a:endParaRPr lang="en-US" dirty="0"/>
          </a:p>
        </p:txBody>
      </p:sp>
      <p:sp>
        <p:nvSpPr>
          <p:cNvPr id="17" name="Picture Placeholder 10"/>
          <p:cNvSpPr>
            <a:spLocks noGrp="1"/>
          </p:cNvSpPr>
          <p:nvPr>
            <p:ph type="pic" sz="quarter" idx="19"/>
          </p:nvPr>
        </p:nvSpPr>
        <p:spPr>
          <a:xfrm>
            <a:off x="8039387" y="2890700"/>
            <a:ext cx="3190087" cy="1512986"/>
          </a:xfrm>
          <a:solidFill>
            <a:schemeClr val="accent2">
              <a:alpha val="29804"/>
            </a:schemeClr>
          </a:solidFill>
        </p:spPr>
        <p:txBody>
          <a:bodyPr anchor="ctr">
            <a:normAutofit/>
          </a:bodyPr>
          <a:lstStyle>
            <a:lvl1pPr marL="0" indent="0">
              <a:buNone/>
              <a:defRPr sz="1350">
                <a:sym typeface="Wingdings"/>
              </a:defRPr>
            </a:lvl1pPr>
          </a:lstStyle>
          <a:p>
            <a:endParaRPr lang="en-US" dirty="0"/>
          </a:p>
        </p:txBody>
      </p:sp>
      <p:sp>
        <p:nvSpPr>
          <p:cNvPr id="18" name="Picture Placeholder 10"/>
          <p:cNvSpPr>
            <a:spLocks noGrp="1"/>
          </p:cNvSpPr>
          <p:nvPr>
            <p:ph type="pic" sz="quarter" idx="20"/>
          </p:nvPr>
        </p:nvSpPr>
        <p:spPr>
          <a:xfrm>
            <a:off x="8039387" y="1243754"/>
            <a:ext cx="3190087" cy="1512986"/>
          </a:xfrm>
          <a:solidFill>
            <a:schemeClr val="accent2">
              <a:alpha val="29804"/>
            </a:schemeClr>
          </a:solidFill>
        </p:spPr>
        <p:txBody>
          <a:bodyPr anchor="ctr">
            <a:normAutofit/>
          </a:bodyPr>
          <a:lstStyle>
            <a:lvl1pPr marL="0" indent="0">
              <a:buNone/>
              <a:defRPr sz="1350">
                <a:sym typeface="Wingdings"/>
              </a:defRPr>
            </a:lvl1pPr>
          </a:lstStyle>
          <a:p>
            <a:endParaRPr lang="en-US" dirty="0"/>
          </a:p>
        </p:txBody>
      </p:sp>
    </p:spTree>
    <p:extLst>
      <p:ext uri="{BB962C8B-B14F-4D97-AF65-F5344CB8AC3E}">
        <p14:creationId xmlns:p14="http://schemas.microsoft.com/office/powerpoint/2010/main" val="1580814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ith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527" y="365125"/>
            <a:ext cx="10266948" cy="673029"/>
          </a:xfrm>
        </p:spPr>
        <p:txBody>
          <a:bodyPr/>
          <a:lstStyle/>
          <a:p>
            <a:r>
              <a:rPr lang="en-US" dirty="0"/>
              <a:t>Slide title</a:t>
            </a:r>
          </a:p>
        </p:txBody>
      </p:sp>
      <p:sp>
        <p:nvSpPr>
          <p:cNvPr id="3" name="Date Placeholder 2"/>
          <p:cNvSpPr>
            <a:spLocks noGrp="1"/>
          </p:cNvSpPr>
          <p:nvPr>
            <p:ph type="dt" sz="half" idx="10"/>
          </p:nvPr>
        </p:nvSpPr>
        <p:spPr/>
        <p:txBody>
          <a:bodyPr/>
          <a:lstStyle/>
          <a:p>
            <a:r>
              <a:rPr lang="en-US"/>
              <a:t>9/8/2025</a:t>
            </a:r>
            <a:endParaRPr lang="en-US" dirty="0"/>
          </a:p>
        </p:txBody>
      </p:sp>
      <p:sp>
        <p:nvSpPr>
          <p:cNvPr id="4" name="Footer Placeholder 3"/>
          <p:cNvSpPr>
            <a:spLocks noGrp="1"/>
          </p:cNvSpPr>
          <p:nvPr>
            <p:ph type="ftr" sz="quarter" idx="11"/>
          </p:nvPr>
        </p:nvSpPr>
        <p:spPr/>
        <p:txBody>
          <a:bodyPr/>
          <a:lstStyle/>
          <a:p>
            <a:r>
              <a:rPr lang="en-US"/>
              <a:t>Urban County Policy Board</a:t>
            </a:r>
            <a:endParaRPr lang="en-US" dirty="0"/>
          </a:p>
        </p:txBody>
      </p:sp>
      <p:sp>
        <p:nvSpPr>
          <p:cNvPr id="5" name="Slide Number Placeholder 4"/>
          <p:cNvSpPr>
            <a:spLocks noGrp="1"/>
          </p:cNvSpPr>
          <p:nvPr>
            <p:ph type="sldNum" sz="quarter" idx="12"/>
          </p:nvPr>
        </p:nvSpPr>
        <p:spPr/>
        <p:txBody>
          <a:bodyPr/>
          <a:lstStyle/>
          <a:p>
            <a:fld id="{BD3A08C5-CC68-3947-88A8-A9E34C1A68A7}" type="slidenum">
              <a:rPr lang="en-US" smtClean="0"/>
              <a:pPr/>
              <a:t>‹#›</a:t>
            </a:fld>
            <a:endParaRPr lang="en-US" dirty="0"/>
          </a:p>
        </p:txBody>
      </p:sp>
      <p:cxnSp>
        <p:nvCxnSpPr>
          <p:cNvPr id="6" name="Straight Connector 5"/>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heading, short underlin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9/8/2025</a:t>
            </a:r>
            <a:endParaRPr lang="en-US" dirty="0"/>
          </a:p>
        </p:txBody>
      </p:sp>
      <p:sp>
        <p:nvSpPr>
          <p:cNvPr id="6" name="Footer Placeholder 5"/>
          <p:cNvSpPr>
            <a:spLocks noGrp="1"/>
          </p:cNvSpPr>
          <p:nvPr>
            <p:ph type="ftr" sz="quarter" idx="11"/>
          </p:nvPr>
        </p:nvSpPr>
        <p:spPr/>
        <p:txBody>
          <a:bodyPr/>
          <a:lstStyle/>
          <a:p>
            <a:r>
              <a:rPr lang="en-US"/>
              <a:t>Urban County Policy Board</a:t>
            </a:r>
            <a:endParaRPr lang="en-US" dirty="0"/>
          </a:p>
        </p:txBody>
      </p:sp>
      <p:sp>
        <p:nvSpPr>
          <p:cNvPr id="7" name="Slide Number Placeholder 6"/>
          <p:cNvSpPr>
            <a:spLocks noGrp="1"/>
          </p:cNvSpPr>
          <p:nvPr>
            <p:ph type="sldNum" sz="quarter" idx="12"/>
          </p:nvPr>
        </p:nvSpPr>
        <p:spPr/>
        <p:txBody>
          <a:bodyPr/>
          <a:lstStyle/>
          <a:p>
            <a:fld id="{BD3A08C5-CC68-3947-88A8-A9E34C1A68A7}" type="slidenum">
              <a:rPr lang="en-US" smtClean="0"/>
              <a:pPr/>
              <a:t>‹#›</a:t>
            </a:fld>
            <a:endParaRPr lang="en-US" dirty="0"/>
          </a:p>
        </p:txBody>
      </p:sp>
      <p:sp>
        <p:nvSpPr>
          <p:cNvPr id="8" name="Title 1"/>
          <p:cNvSpPr>
            <a:spLocks noGrp="1"/>
          </p:cNvSpPr>
          <p:nvPr>
            <p:ph type="title" hasCustomPrompt="1"/>
          </p:nvPr>
        </p:nvSpPr>
        <p:spPr>
          <a:xfrm>
            <a:off x="962527" y="365125"/>
            <a:ext cx="10266948" cy="673029"/>
          </a:xfrm>
        </p:spPr>
        <p:txBody>
          <a:bodyPr/>
          <a:lstStyle/>
          <a:p>
            <a:r>
              <a:rPr lang="en-US" dirty="0"/>
              <a:t>Slide title</a:t>
            </a:r>
          </a:p>
        </p:txBody>
      </p:sp>
      <p:cxnSp>
        <p:nvCxnSpPr>
          <p:cNvPr id="9" name="Straight Connector 8"/>
          <p:cNvCxnSpPr/>
          <p:nvPr userDrawn="1"/>
        </p:nvCxnSpPr>
        <p:spPr>
          <a:xfrm>
            <a:off x="962527" y="1038154"/>
            <a:ext cx="60432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9/8/2025</a:t>
            </a:r>
            <a:endParaRPr lang="en-US" dirty="0"/>
          </a:p>
        </p:txBody>
      </p:sp>
      <p:sp>
        <p:nvSpPr>
          <p:cNvPr id="4" name="Footer Placeholder 3"/>
          <p:cNvSpPr>
            <a:spLocks noGrp="1"/>
          </p:cNvSpPr>
          <p:nvPr>
            <p:ph type="ftr" sz="quarter" idx="11"/>
          </p:nvPr>
        </p:nvSpPr>
        <p:spPr/>
        <p:txBody>
          <a:bodyPr/>
          <a:lstStyle/>
          <a:p>
            <a:r>
              <a:rPr lang="en-US"/>
              <a:t>Urban County Policy Board</a:t>
            </a:r>
            <a:endParaRPr lang="en-US" dirty="0"/>
          </a:p>
        </p:txBody>
      </p:sp>
      <p:sp>
        <p:nvSpPr>
          <p:cNvPr id="5" name="Slide Number Placeholder 4"/>
          <p:cNvSpPr>
            <a:spLocks noGrp="1"/>
          </p:cNvSpPr>
          <p:nvPr>
            <p:ph type="sldNum" sz="quarter" idx="12"/>
          </p:nvPr>
        </p:nvSpPr>
        <p:spPr/>
        <p:txBody>
          <a:bodyPr/>
          <a:lstStyle/>
          <a:p>
            <a:fld id="{BD3A08C5-CC68-3947-88A8-A9E34C1A68A7}"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ext with 3 Imag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62529" y="1237536"/>
            <a:ext cx="6892323" cy="4494671"/>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sp>
        <p:nvSpPr>
          <p:cNvPr id="12" name="Title 11"/>
          <p:cNvSpPr>
            <a:spLocks noGrp="1"/>
          </p:cNvSpPr>
          <p:nvPr>
            <p:ph type="title" hasCustomPrompt="1"/>
          </p:nvPr>
        </p:nvSpPr>
        <p:spPr/>
        <p:txBody>
          <a:bodyPr/>
          <a:lstStyle/>
          <a:p>
            <a:r>
              <a:rPr lang="en-US" dirty="0"/>
              <a:t>Slide title</a:t>
            </a:r>
          </a:p>
        </p:txBody>
      </p:sp>
      <p:cxnSp>
        <p:nvCxnSpPr>
          <p:cNvPr id="16" name="Straight Connector 15"/>
          <p:cNvCxnSpPr/>
          <p:nvPr userDrawn="1"/>
        </p:nvCxnSpPr>
        <p:spPr>
          <a:xfrm>
            <a:off x="962528" y="1038154"/>
            <a:ext cx="10266947"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6"/>
          </p:nvPr>
        </p:nvSpPr>
        <p:spPr/>
        <p:txBody>
          <a:bodyPr/>
          <a:lstStyle/>
          <a:p>
            <a:r>
              <a:rPr lang="en-US"/>
              <a:t>9/8/2025</a:t>
            </a:r>
            <a:endParaRPr lang="en-US" dirty="0"/>
          </a:p>
        </p:txBody>
      </p:sp>
      <p:sp>
        <p:nvSpPr>
          <p:cNvPr id="14" name="Footer Placeholder 13"/>
          <p:cNvSpPr>
            <a:spLocks noGrp="1"/>
          </p:cNvSpPr>
          <p:nvPr>
            <p:ph type="ftr" sz="quarter" idx="17"/>
          </p:nvPr>
        </p:nvSpPr>
        <p:spPr/>
        <p:txBody>
          <a:bodyPr/>
          <a:lstStyle/>
          <a:p>
            <a:r>
              <a:rPr lang="en-US"/>
              <a:t>Urban County Policy Board</a:t>
            </a:r>
            <a:endParaRPr lang="en-US" dirty="0"/>
          </a:p>
        </p:txBody>
      </p:sp>
      <p:sp>
        <p:nvSpPr>
          <p:cNvPr id="15" name="Slide Number Placeholder 14"/>
          <p:cNvSpPr>
            <a:spLocks noGrp="1"/>
          </p:cNvSpPr>
          <p:nvPr>
            <p:ph type="sldNum" sz="quarter" idx="18"/>
          </p:nvPr>
        </p:nvSpPr>
        <p:spPr/>
        <p:txBody>
          <a:bodyPr/>
          <a:lstStyle/>
          <a:p>
            <a:fld id="{BD3A08C5-CC68-3947-88A8-A9E34C1A68A7}" type="slidenum">
              <a:rPr lang="en-US" smtClean="0"/>
              <a:pPr/>
              <a:t>‹#›</a:t>
            </a:fld>
            <a:endParaRPr lang="en-US" dirty="0"/>
          </a:p>
        </p:txBody>
      </p:sp>
      <p:sp>
        <p:nvSpPr>
          <p:cNvPr id="18" name="Picture Placeholder 10"/>
          <p:cNvSpPr>
            <a:spLocks noGrp="1"/>
          </p:cNvSpPr>
          <p:nvPr>
            <p:ph type="pic" sz="quarter" idx="20"/>
          </p:nvPr>
        </p:nvSpPr>
        <p:spPr>
          <a:xfrm>
            <a:off x="8039389" y="1243753"/>
            <a:ext cx="3190087"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
        <p:nvSpPr>
          <p:cNvPr id="20" name="Picture Placeholder 10"/>
          <p:cNvSpPr>
            <a:spLocks noGrp="1"/>
          </p:cNvSpPr>
          <p:nvPr>
            <p:ph type="pic" sz="quarter" idx="21"/>
          </p:nvPr>
        </p:nvSpPr>
        <p:spPr>
          <a:xfrm>
            <a:off x="8039389" y="2787417"/>
            <a:ext cx="3190087"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
        <p:nvSpPr>
          <p:cNvPr id="22" name="Picture Placeholder 10"/>
          <p:cNvSpPr>
            <a:spLocks noGrp="1"/>
          </p:cNvSpPr>
          <p:nvPr>
            <p:ph type="pic" sz="quarter" idx="22"/>
          </p:nvPr>
        </p:nvSpPr>
        <p:spPr>
          <a:xfrm>
            <a:off x="8039389" y="4331082"/>
            <a:ext cx="3190087"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Tree>
    <p:extLst>
      <p:ext uri="{BB962C8B-B14F-4D97-AF65-F5344CB8AC3E}">
        <p14:creationId xmlns:p14="http://schemas.microsoft.com/office/powerpoint/2010/main" val="2334144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ext with 3 Imag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62529" y="1237536"/>
            <a:ext cx="6892323" cy="4494671"/>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sp>
        <p:nvSpPr>
          <p:cNvPr id="12" name="Title 11"/>
          <p:cNvSpPr>
            <a:spLocks noGrp="1"/>
          </p:cNvSpPr>
          <p:nvPr>
            <p:ph type="title" hasCustomPrompt="1"/>
          </p:nvPr>
        </p:nvSpPr>
        <p:spPr/>
        <p:txBody>
          <a:bodyPr/>
          <a:lstStyle/>
          <a:p>
            <a:r>
              <a:rPr lang="en-US" dirty="0"/>
              <a:t>Slide title</a:t>
            </a:r>
          </a:p>
        </p:txBody>
      </p:sp>
      <p:cxnSp>
        <p:nvCxnSpPr>
          <p:cNvPr id="16" name="Straight Connector 15"/>
          <p:cNvCxnSpPr/>
          <p:nvPr userDrawn="1"/>
        </p:nvCxnSpPr>
        <p:spPr>
          <a:xfrm>
            <a:off x="962528" y="1038154"/>
            <a:ext cx="10266947"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6"/>
          </p:nvPr>
        </p:nvSpPr>
        <p:spPr/>
        <p:txBody>
          <a:bodyPr/>
          <a:lstStyle/>
          <a:p>
            <a:r>
              <a:rPr lang="en-US"/>
              <a:t>9/8/2025</a:t>
            </a:r>
            <a:endParaRPr lang="en-US" dirty="0"/>
          </a:p>
        </p:txBody>
      </p:sp>
      <p:sp>
        <p:nvSpPr>
          <p:cNvPr id="14" name="Footer Placeholder 13"/>
          <p:cNvSpPr>
            <a:spLocks noGrp="1"/>
          </p:cNvSpPr>
          <p:nvPr>
            <p:ph type="ftr" sz="quarter" idx="17"/>
          </p:nvPr>
        </p:nvSpPr>
        <p:spPr/>
        <p:txBody>
          <a:bodyPr/>
          <a:lstStyle/>
          <a:p>
            <a:r>
              <a:rPr lang="en-US"/>
              <a:t>Urban County Policy Board</a:t>
            </a:r>
            <a:endParaRPr lang="en-US" dirty="0"/>
          </a:p>
        </p:txBody>
      </p:sp>
      <p:sp>
        <p:nvSpPr>
          <p:cNvPr id="15" name="Slide Number Placeholder 14"/>
          <p:cNvSpPr>
            <a:spLocks noGrp="1"/>
          </p:cNvSpPr>
          <p:nvPr>
            <p:ph type="sldNum" sz="quarter" idx="18"/>
          </p:nvPr>
        </p:nvSpPr>
        <p:spPr/>
        <p:txBody>
          <a:bodyPr/>
          <a:lstStyle/>
          <a:p>
            <a:fld id="{BD3A08C5-CC68-3947-88A8-A9E34C1A68A7}" type="slidenum">
              <a:rPr lang="en-US" smtClean="0"/>
              <a:pPr/>
              <a:t>‹#›</a:t>
            </a:fld>
            <a:endParaRPr lang="en-US" dirty="0"/>
          </a:p>
        </p:txBody>
      </p:sp>
      <p:sp>
        <p:nvSpPr>
          <p:cNvPr id="18" name="Picture Placeholder 10"/>
          <p:cNvSpPr>
            <a:spLocks noGrp="1"/>
          </p:cNvSpPr>
          <p:nvPr>
            <p:ph type="pic" sz="quarter" idx="20"/>
          </p:nvPr>
        </p:nvSpPr>
        <p:spPr>
          <a:xfrm>
            <a:off x="8039389" y="1243753"/>
            <a:ext cx="3190087"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
        <p:nvSpPr>
          <p:cNvPr id="20" name="Picture Placeholder 10"/>
          <p:cNvSpPr>
            <a:spLocks noGrp="1"/>
          </p:cNvSpPr>
          <p:nvPr>
            <p:ph type="pic" sz="quarter" idx="21"/>
          </p:nvPr>
        </p:nvSpPr>
        <p:spPr>
          <a:xfrm>
            <a:off x="8039389" y="2787417"/>
            <a:ext cx="3190087"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
        <p:nvSpPr>
          <p:cNvPr id="22" name="Picture Placeholder 10"/>
          <p:cNvSpPr>
            <a:spLocks noGrp="1"/>
          </p:cNvSpPr>
          <p:nvPr>
            <p:ph type="pic" sz="quarter" idx="22"/>
          </p:nvPr>
        </p:nvSpPr>
        <p:spPr>
          <a:xfrm>
            <a:off x="8039389" y="4331082"/>
            <a:ext cx="3190087"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Tree>
    <p:extLst>
      <p:ext uri="{BB962C8B-B14F-4D97-AF65-F5344CB8AC3E}">
        <p14:creationId xmlns:p14="http://schemas.microsoft.com/office/powerpoint/2010/main" val="167955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962527" y="1120846"/>
            <a:ext cx="10266947" cy="5039322"/>
          </a:xfrm>
        </p:spPr>
        <p:txBody>
          <a:bodyPr>
            <a:normAutofit/>
          </a:bodyPr>
          <a:lstStyle>
            <a:lvl1pPr>
              <a:defRPr sz="2800"/>
            </a:lvl1pPr>
          </a:lstStyle>
          <a:p>
            <a:pPr lvl="0"/>
            <a:r>
              <a:rPr lang="en-US" dirty="0"/>
              <a:t>Point 1</a:t>
            </a:r>
          </a:p>
          <a:p>
            <a:pPr lvl="0"/>
            <a:r>
              <a:rPr lang="en-US" dirty="0"/>
              <a:t>Point 2</a:t>
            </a:r>
          </a:p>
          <a:p>
            <a:pPr lvl="0"/>
            <a:r>
              <a:rPr lang="en-US" dirty="0"/>
              <a:t>Point 3</a:t>
            </a:r>
          </a:p>
        </p:txBody>
      </p:sp>
      <p:cxnSp>
        <p:nvCxnSpPr>
          <p:cNvPr id="20" name="Straight Connector 19"/>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p>
            <a:r>
              <a:rPr lang="en-US" dirty="0"/>
              <a:t>Slide title</a:t>
            </a:r>
          </a:p>
        </p:txBody>
      </p:sp>
      <p:sp>
        <p:nvSpPr>
          <p:cNvPr id="12" name="Date Placeholder 11"/>
          <p:cNvSpPr>
            <a:spLocks noGrp="1"/>
          </p:cNvSpPr>
          <p:nvPr>
            <p:ph type="dt" sz="half" idx="14"/>
          </p:nvPr>
        </p:nvSpPr>
        <p:spPr/>
        <p:txBody>
          <a:bodyPr/>
          <a:lstStyle/>
          <a:p>
            <a:r>
              <a:rPr lang="en-US"/>
              <a:t>9/8/2025</a:t>
            </a:r>
            <a:endParaRPr lang="en-US" dirty="0"/>
          </a:p>
        </p:txBody>
      </p:sp>
      <p:sp>
        <p:nvSpPr>
          <p:cNvPr id="13" name="Footer Placeholder 12"/>
          <p:cNvSpPr>
            <a:spLocks noGrp="1"/>
          </p:cNvSpPr>
          <p:nvPr>
            <p:ph type="ftr" sz="quarter" idx="15"/>
          </p:nvPr>
        </p:nvSpPr>
        <p:spPr/>
        <p:txBody>
          <a:bodyPr/>
          <a:lstStyle/>
          <a:p>
            <a:r>
              <a:rPr lang="en-US"/>
              <a:t>Urban County Policy Board</a:t>
            </a:r>
            <a:endParaRPr lang="en-US" dirty="0"/>
          </a:p>
        </p:txBody>
      </p:sp>
      <p:sp>
        <p:nvSpPr>
          <p:cNvPr id="14" name="Slide Number Placeholder 13"/>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82672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665503"/>
            <a:ext cx="9144000" cy="2157102"/>
          </a:xfrm>
          <a:prstGeom prst="rect">
            <a:avLst/>
          </a:prstGeom>
        </p:spPr>
        <p:txBody>
          <a:bodyPr anchor="b"/>
          <a:lstStyle>
            <a:lvl1pPr algn="l">
              <a:defRPr sz="6000"/>
            </a:lvl1pPr>
          </a:lstStyle>
          <a:p>
            <a:r>
              <a:rPr lang="en-US" dirty="0"/>
              <a:t>Section title</a:t>
            </a:r>
          </a:p>
        </p:txBody>
      </p:sp>
      <p:sp>
        <p:nvSpPr>
          <p:cNvPr id="4" name="Date Placeholder 3"/>
          <p:cNvSpPr>
            <a:spLocks noGrp="1"/>
          </p:cNvSpPr>
          <p:nvPr>
            <p:ph type="dt" sz="half" idx="10"/>
          </p:nvPr>
        </p:nvSpPr>
        <p:spPr/>
        <p:txBody>
          <a:bodyPr/>
          <a:lstStyle/>
          <a:p>
            <a:r>
              <a:rPr lang="en-US"/>
              <a:t>9/8/2025</a:t>
            </a:r>
            <a:endParaRPr lang="en-US" dirty="0"/>
          </a:p>
        </p:txBody>
      </p:sp>
      <p:sp>
        <p:nvSpPr>
          <p:cNvPr id="5" name="Footer Placeholder 4"/>
          <p:cNvSpPr>
            <a:spLocks noGrp="1"/>
          </p:cNvSpPr>
          <p:nvPr>
            <p:ph type="ftr" sz="quarter" idx="11"/>
          </p:nvPr>
        </p:nvSpPr>
        <p:spPr/>
        <p:txBody>
          <a:bodyPr/>
          <a:lstStyle/>
          <a:p>
            <a:r>
              <a:rPr lang="en-US"/>
              <a:t>Urban County Policy Board</a:t>
            </a:r>
            <a:endParaRPr lang="en-US" dirty="0"/>
          </a:p>
        </p:txBody>
      </p:sp>
      <p:sp>
        <p:nvSpPr>
          <p:cNvPr id="6" name="Slide Number Placeholder 5"/>
          <p:cNvSpPr>
            <a:spLocks noGrp="1"/>
          </p:cNvSpPr>
          <p:nvPr>
            <p:ph type="sldNum" sz="quarter" idx="1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85430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665503"/>
            <a:ext cx="9144000" cy="2157102"/>
          </a:xfrm>
          <a:prstGeom prst="rect">
            <a:avLst/>
          </a:prstGeom>
        </p:spPr>
        <p:txBody>
          <a:bodyPr anchor="b"/>
          <a:lstStyle>
            <a:lvl1pPr algn="l">
              <a:defRPr sz="6000"/>
            </a:lvl1pPr>
          </a:lstStyle>
          <a:p>
            <a:r>
              <a:rPr lang="en-US" dirty="0"/>
              <a:t>Section title</a:t>
            </a:r>
          </a:p>
        </p:txBody>
      </p:sp>
      <p:sp>
        <p:nvSpPr>
          <p:cNvPr id="4" name="Date Placeholder 3"/>
          <p:cNvSpPr>
            <a:spLocks noGrp="1"/>
          </p:cNvSpPr>
          <p:nvPr>
            <p:ph type="dt" sz="half" idx="10"/>
          </p:nvPr>
        </p:nvSpPr>
        <p:spPr/>
        <p:txBody>
          <a:bodyPr/>
          <a:lstStyle/>
          <a:p>
            <a:r>
              <a:rPr lang="en-US"/>
              <a:t>9/8/2025</a:t>
            </a:r>
            <a:endParaRPr lang="en-US" dirty="0"/>
          </a:p>
        </p:txBody>
      </p:sp>
      <p:sp>
        <p:nvSpPr>
          <p:cNvPr id="5" name="Footer Placeholder 4"/>
          <p:cNvSpPr>
            <a:spLocks noGrp="1"/>
          </p:cNvSpPr>
          <p:nvPr>
            <p:ph type="ftr" sz="quarter" idx="11"/>
          </p:nvPr>
        </p:nvSpPr>
        <p:spPr/>
        <p:txBody>
          <a:bodyPr/>
          <a:lstStyle/>
          <a:p>
            <a:r>
              <a:rPr lang="en-US"/>
              <a:t>Urban County Policy Board</a:t>
            </a:r>
            <a:endParaRPr lang="en-US" dirty="0"/>
          </a:p>
        </p:txBody>
      </p:sp>
      <p:sp>
        <p:nvSpPr>
          <p:cNvPr id="6" name="Slide Number Placeholder 5"/>
          <p:cNvSpPr>
            <a:spLocks noGrp="1"/>
          </p:cNvSpPr>
          <p:nvPr>
            <p:ph type="sldNum" sz="quarter" idx="1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46919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ext Placeholder 2"/>
          <p:cNvSpPr>
            <a:spLocks noGrp="1"/>
          </p:cNvSpPr>
          <p:nvPr>
            <p:ph type="body" sz="quarter" idx="17" hasCustomPrompt="1"/>
          </p:nvPr>
        </p:nvSpPr>
        <p:spPr>
          <a:xfrm>
            <a:off x="1109197" y="3687730"/>
            <a:ext cx="10052711" cy="659493"/>
          </a:xfrm>
        </p:spPr>
        <p:txBody>
          <a:bodyPr anchor="b">
            <a:normAutofit/>
          </a:bodyPr>
          <a:lstStyle>
            <a:lvl1pPr marL="0" indent="0" algn="r">
              <a:buNone/>
              <a:defRPr sz="1800">
                <a:latin typeface="Garamond" charset="0"/>
                <a:ea typeface="Garamond" charset="0"/>
                <a:cs typeface="Garamond" charset="0"/>
              </a:defRPr>
            </a:lvl1pPr>
          </a:lstStyle>
          <a:p>
            <a:pPr lvl="0"/>
            <a:r>
              <a:rPr lang="en-US" dirty="0"/>
              <a:t>-Author</a:t>
            </a:r>
          </a:p>
        </p:txBody>
      </p:sp>
      <p:sp>
        <p:nvSpPr>
          <p:cNvPr id="5" name="Text Placeholder 4"/>
          <p:cNvSpPr>
            <a:spLocks noGrp="1"/>
          </p:cNvSpPr>
          <p:nvPr>
            <p:ph type="body" sz="quarter" idx="18" hasCustomPrompt="1"/>
          </p:nvPr>
        </p:nvSpPr>
        <p:spPr>
          <a:xfrm>
            <a:off x="1109197" y="693739"/>
            <a:ext cx="10051988" cy="2860734"/>
          </a:xfrm>
        </p:spPr>
        <p:txBody>
          <a:bodyPr anchor="b">
            <a:normAutofit/>
          </a:bodyPr>
          <a:lstStyle>
            <a:lvl1pPr marL="0" indent="0">
              <a:buNone/>
              <a:defRPr sz="3600" b="0" i="1">
                <a:latin typeface="Garamond" charset="0"/>
                <a:ea typeface="Garamond" charset="0"/>
                <a:cs typeface="Garamond"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“Quote”</a:t>
            </a:r>
          </a:p>
        </p:txBody>
      </p:sp>
      <p:sp>
        <p:nvSpPr>
          <p:cNvPr id="12" name="Date Placeholder 11"/>
          <p:cNvSpPr>
            <a:spLocks noGrp="1"/>
          </p:cNvSpPr>
          <p:nvPr>
            <p:ph type="dt" sz="half" idx="19"/>
          </p:nvPr>
        </p:nvSpPr>
        <p:spPr/>
        <p:txBody>
          <a:bodyPr/>
          <a:lstStyle/>
          <a:p>
            <a:r>
              <a:rPr lang="en-US"/>
              <a:t>9/8/2025</a:t>
            </a:r>
            <a:endParaRPr lang="en-US" dirty="0"/>
          </a:p>
        </p:txBody>
      </p:sp>
      <p:sp>
        <p:nvSpPr>
          <p:cNvPr id="13" name="Footer Placeholder 12"/>
          <p:cNvSpPr>
            <a:spLocks noGrp="1"/>
          </p:cNvSpPr>
          <p:nvPr>
            <p:ph type="ftr" sz="quarter" idx="20"/>
          </p:nvPr>
        </p:nvSpPr>
        <p:spPr/>
        <p:txBody>
          <a:bodyPr/>
          <a:lstStyle/>
          <a:p>
            <a:r>
              <a:rPr lang="en-US"/>
              <a:t>Urban County Policy Board</a:t>
            </a:r>
            <a:endParaRPr lang="en-US" dirty="0"/>
          </a:p>
        </p:txBody>
      </p:sp>
      <p:sp>
        <p:nvSpPr>
          <p:cNvPr id="14" name="Slide Number Placeholder 13"/>
          <p:cNvSpPr>
            <a:spLocks noGrp="1"/>
          </p:cNvSpPr>
          <p:nvPr>
            <p:ph type="sldNum" sz="quarter" idx="21"/>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828337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665504"/>
            <a:ext cx="9144000" cy="1531459"/>
          </a:xfrm>
          <a:prstGeom prst="rect">
            <a:avLst/>
          </a:prstGeom>
        </p:spPr>
        <p:txBody>
          <a:bodyPr anchor="b"/>
          <a:lstStyle>
            <a:lvl1pPr algn="l">
              <a:defRPr sz="6000" baseline="0"/>
            </a:lvl1pPr>
          </a:lstStyle>
          <a:p>
            <a:r>
              <a:rPr lang="en-US" dirty="0"/>
              <a:t>Final slide</a:t>
            </a:r>
          </a:p>
        </p:txBody>
      </p:sp>
      <p:sp>
        <p:nvSpPr>
          <p:cNvPr id="4" name="Date Placeholder 3"/>
          <p:cNvSpPr>
            <a:spLocks noGrp="1"/>
          </p:cNvSpPr>
          <p:nvPr>
            <p:ph type="dt" sz="half" idx="10"/>
          </p:nvPr>
        </p:nvSpPr>
        <p:spPr/>
        <p:txBody>
          <a:bodyPr/>
          <a:lstStyle/>
          <a:p>
            <a:r>
              <a:rPr lang="en-US"/>
              <a:t>9/8/2025</a:t>
            </a:r>
            <a:endParaRPr lang="en-US" dirty="0"/>
          </a:p>
        </p:txBody>
      </p:sp>
      <p:sp>
        <p:nvSpPr>
          <p:cNvPr id="5" name="Footer Placeholder 4"/>
          <p:cNvSpPr>
            <a:spLocks noGrp="1"/>
          </p:cNvSpPr>
          <p:nvPr>
            <p:ph type="ftr" sz="quarter" idx="11"/>
          </p:nvPr>
        </p:nvSpPr>
        <p:spPr/>
        <p:txBody>
          <a:bodyPr/>
          <a:lstStyle/>
          <a:p>
            <a:r>
              <a:rPr lang="en-US"/>
              <a:t>Urban County Policy Board</a:t>
            </a:r>
            <a:endParaRPr lang="en-US" dirty="0"/>
          </a:p>
        </p:txBody>
      </p:sp>
      <p:sp>
        <p:nvSpPr>
          <p:cNvPr id="6" name="Slide Number Placeholder 5"/>
          <p:cNvSpPr>
            <a:spLocks noGrp="1"/>
          </p:cNvSpPr>
          <p:nvPr>
            <p:ph type="sldNum" sz="quarter" idx="12"/>
          </p:nvPr>
        </p:nvSpPr>
        <p:spPr/>
        <p:txBody>
          <a:bodyPr/>
          <a:lstStyle/>
          <a:p>
            <a:fld id="{BD3A08C5-CC68-3947-88A8-A9E34C1A68A7}" type="slidenum">
              <a:rPr lang="en-US" smtClean="0"/>
              <a:pPr/>
              <a:t>‹#›</a:t>
            </a:fld>
            <a:endParaRPr lang="en-US" dirty="0"/>
          </a:p>
        </p:txBody>
      </p:sp>
      <p:sp>
        <p:nvSpPr>
          <p:cNvPr id="7" name="Text Placeholder 4"/>
          <p:cNvSpPr>
            <a:spLocks noGrp="1"/>
          </p:cNvSpPr>
          <p:nvPr>
            <p:ph type="body" sz="quarter" idx="18" hasCustomPrompt="1"/>
          </p:nvPr>
        </p:nvSpPr>
        <p:spPr>
          <a:xfrm>
            <a:off x="1524001" y="3262032"/>
            <a:ext cx="9168348" cy="756271"/>
          </a:xfrm>
        </p:spPr>
        <p:txBody>
          <a:bodyPr anchor="b">
            <a:normAutofit/>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en-US"/>
              <a:t>Subhead</a:t>
            </a:r>
            <a:endParaRPr lang="en-US" dirty="0"/>
          </a:p>
        </p:txBody>
      </p:sp>
      <p:sp>
        <p:nvSpPr>
          <p:cNvPr id="8" name="Text Placeholder 4"/>
          <p:cNvSpPr>
            <a:spLocks noGrp="1"/>
          </p:cNvSpPr>
          <p:nvPr>
            <p:ph type="body" sz="quarter" idx="19" hasCustomPrompt="1"/>
          </p:nvPr>
        </p:nvSpPr>
        <p:spPr>
          <a:xfrm>
            <a:off x="1524001" y="4018304"/>
            <a:ext cx="9168348" cy="1478165"/>
          </a:xfrm>
        </p:spPr>
        <p:txBody>
          <a:bodyPr anchor="b">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Additional info</a:t>
            </a:r>
          </a:p>
        </p:txBody>
      </p:sp>
    </p:spTree>
    <p:extLst>
      <p:ext uri="{BB962C8B-B14F-4D97-AF65-F5344CB8AC3E}">
        <p14:creationId xmlns:p14="http://schemas.microsoft.com/office/powerpoint/2010/main" val="1636122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 Column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94043" y="1127527"/>
            <a:ext cx="4885192" cy="5018888"/>
          </a:xfrm>
        </p:spPr>
        <p:txBody>
          <a:bodyPr/>
          <a:lstStyle>
            <a:lvl1pPr marL="285750" indent="-285750">
              <a:lnSpc>
                <a:spcPct val="100000"/>
              </a:lnSpc>
              <a:buFont typeface="Arial" charset="0"/>
              <a:buChar char="•"/>
              <a:defRPr baseline="0"/>
            </a:lvl1pPr>
            <a:lvl2pPr marL="342883" indent="0">
              <a:buFont typeface="Arial" charset="0"/>
              <a:buNone/>
              <a:defRPr/>
            </a:lvl2pPr>
            <a:lvl3pPr marL="685765" indent="0">
              <a:buFont typeface="Arial" charset="0"/>
              <a:buNone/>
              <a:defRPr/>
            </a:lvl3pPr>
            <a:lvl4pPr marL="1028648" indent="0">
              <a:buFont typeface="Arial" charset="0"/>
              <a:buNone/>
              <a:defRPr/>
            </a:lvl4pPr>
            <a:lvl5pPr marL="1371532" indent="0">
              <a:buFont typeface="Arial" charset="0"/>
              <a:buNone/>
              <a:defRPr/>
            </a:lvl5pPr>
          </a:lstStyle>
          <a:p>
            <a:pPr lvl="0"/>
            <a:r>
              <a:rPr lang="en-US" dirty="0"/>
              <a:t>Point 1</a:t>
            </a:r>
          </a:p>
          <a:p>
            <a:pPr lvl="0"/>
            <a:r>
              <a:rPr lang="en-US" dirty="0"/>
              <a:t>Point 2</a:t>
            </a:r>
          </a:p>
          <a:p>
            <a:pPr lvl="0"/>
            <a:r>
              <a:rPr lang="en-US" dirty="0"/>
              <a:t>Point 3</a:t>
            </a:r>
          </a:p>
        </p:txBody>
      </p:sp>
      <p:sp>
        <p:nvSpPr>
          <p:cNvPr id="10" name="Content Placeholder 2"/>
          <p:cNvSpPr>
            <a:spLocks noGrp="1"/>
          </p:cNvSpPr>
          <p:nvPr>
            <p:ph idx="13" hasCustomPrompt="1"/>
          </p:nvPr>
        </p:nvSpPr>
        <p:spPr>
          <a:xfrm>
            <a:off x="6344283" y="1127530"/>
            <a:ext cx="4885192" cy="5018887"/>
          </a:xfrm>
        </p:spPr>
        <p:txBody>
          <a:bodyPr/>
          <a:lstStyle>
            <a:lvl1pPr marL="285750" indent="-285750">
              <a:buFont typeface="Arial" charset="0"/>
              <a:buChar char="•"/>
              <a:defRPr/>
            </a:lvl1pPr>
          </a:lstStyle>
          <a:p>
            <a:pPr lvl="0"/>
            <a:r>
              <a:rPr lang="en-US" dirty="0"/>
              <a:t>Point 1</a:t>
            </a:r>
          </a:p>
          <a:p>
            <a:pPr lvl="0"/>
            <a:r>
              <a:rPr lang="en-US" dirty="0"/>
              <a:t>Point 2</a:t>
            </a:r>
          </a:p>
          <a:p>
            <a:pPr lvl="0"/>
            <a:r>
              <a:rPr lang="en-US" dirty="0"/>
              <a:t>Point 3</a:t>
            </a:r>
          </a:p>
          <a:p>
            <a:pPr lvl="0"/>
            <a:endParaRPr lang="en-US" dirty="0"/>
          </a:p>
        </p:txBody>
      </p:sp>
      <p:sp>
        <p:nvSpPr>
          <p:cNvPr id="11" name="Title 10"/>
          <p:cNvSpPr>
            <a:spLocks noGrp="1"/>
          </p:cNvSpPr>
          <p:nvPr>
            <p:ph type="title" hasCustomPrompt="1"/>
          </p:nvPr>
        </p:nvSpPr>
        <p:spPr/>
        <p:txBody>
          <a:bodyPr/>
          <a:lstStyle/>
          <a:p>
            <a:r>
              <a:rPr lang="en-US" dirty="0"/>
              <a:t>Slide title</a:t>
            </a:r>
          </a:p>
        </p:txBody>
      </p:sp>
      <p:cxnSp>
        <p:nvCxnSpPr>
          <p:cNvPr id="13" name="Straight Connector 12"/>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4"/>
          </p:nvPr>
        </p:nvSpPr>
        <p:spPr/>
        <p:txBody>
          <a:bodyPr/>
          <a:lstStyle/>
          <a:p>
            <a:r>
              <a:rPr lang="en-US"/>
              <a:t>9/8/2025</a:t>
            </a:r>
            <a:endParaRPr lang="en-US" dirty="0"/>
          </a:p>
        </p:txBody>
      </p:sp>
      <p:sp>
        <p:nvSpPr>
          <p:cNvPr id="14" name="Footer Placeholder 13"/>
          <p:cNvSpPr>
            <a:spLocks noGrp="1"/>
          </p:cNvSpPr>
          <p:nvPr>
            <p:ph type="ftr" sz="quarter" idx="15"/>
          </p:nvPr>
        </p:nvSpPr>
        <p:spPr/>
        <p:txBody>
          <a:bodyPr/>
          <a:lstStyle/>
          <a:p>
            <a:r>
              <a:rPr lang="en-US"/>
              <a:t>Urban County Policy Board</a:t>
            </a:r>
            <a:endParaRPr lang="en-US" dirty="0"/>
          </a:p>
        </p:txBody>
      </p:sp>
      <p:sp>
        <p:nvSpPr>
          <p:cNvPr id="15" name="Slide Number Placeholder 14"/>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40083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with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527" y="365125"/>
            <a:ext cx="10266948" cy="673029"/>
          </a:xfrm>
        </p:spPr>
        <p:txBody>
          <a:bodyPr/>
          <a:lstStyle/>
          <a:p>
            <a:r>
              <a:rPr lang="en-US" dirty="0"/>
              <a:t>Slide title</a:t>
            </a:r>
          </a:p>
        </p:txBody>
      </p:sp>
      <p:sp>
        <p:nvSpPr>
          <p:cNvPr id="3" name="Date Placeholder 2"/>
          <p:cNvSpPr>
            <a:spLocks noGrp="1"/>
          </p:cNvSpPr>
          <p:nvPr>
            <p:ph type="dt" sz="half" idx="10"/>
          </p:nvPr>
        </p:nvSpPr>
        <p:spPr/>
        <p:txBody>
          <a:bodyPr/>
          <a:lstStyle/>
          <a:p>
            <a:r>
              <a:rPr lang="en-US"/>
              <a:t>9/8/2025</a:t>
            </a:r>
            <a:endParaRPr lang="en-US" dirty="0"/>
          </a:p>
        </p:txBody>
      </p:sp>
      <p:sp>
        <p:nvSpPr>
          <p:cNvPr id="4" name="Footer Placeholder 3"/>
          <p:cNvSpPr>
            <a:spLocks noGrp="1"/>
          </p:cNvSpPr>
          <p:nvPr>
            <p:ph type="ftr" sz="quarter" idx="11"/>
          </p:nvPr>
        </p:nvSpPr>
        <p:spPr/>
        <p:txBody>
          <a:bodyPr/>
          <a:lstStyle/>
          <a:p>
            <a:r>
              <a:rPr lang="en-US"/>
              <a:t>Urban County Policy Board</a:t>
            </a:r>
            <a:endParaRPr lang="en-US" dirty="0"/>
          </a:p>
        </p:txBody>
      </p:sp>
      <p:sp>
        <p:nvSpPr>
          <p:cNvPr id="5" name="Slide Number Placeholder 4"/>
          <p:cNvSpPr>
            <a:spLocks noGrp="1"/>
          </p:cNvSpPr>
          <p:nvPr>
            <p:ph type="sldNum" sz="quarter" idx="12"/>
          </p:nvPr>
        </p:nvSpPr>
        <p:spPr/>
        <p:txBody>
          <a:bodyPr/>
          <a:lstStyle/>
          <a:p>
            <a:fld id="{BD3A08C5-CC68-3947-88A8-A9E34C1A68A7}" type="slidenum">
              <a:rPr lang="en-US" smtClean="0"/>
              <a:pPr/>
              <a:t>‹#›</a:t>
            </a:fld>
            <a:endParaRPr lang="en-US" dirty="0"/>
          </a:p>
        </p:txBody>
      </p:sp>
      <p:cxnSp>
        <p:nvCxnSpPr>
          <p:cNvPr id="6" name="Straight Connector 5"/>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202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with heading, short underlin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9/8/2025</a:t>
            </a:r>
            <a:endParaRPr lang="en-US" dirty="0"/>
          </a:p>
        </p:txBody>
      </p:sp>
      <p:sp>
        <p:nvSpPr>
          <p:cNvPr id="6" name="Footer Placeholder 5"/>
          <p:cNvSpPr>
            <a:spLocks noGrp="1"/>
          </p:cNvSpPr>
          <p:nvPr>
            <p:ph type="ftr" sz="quarter" idx="11"/>
          </p:nvPr>
        </p:nvSpPr>
        <p:spPr/>
        <p:txBody>
          <a:bodyPr/>
          <a:lstStyle/>
          <a:p>
            <a:r>
              <a:rPr lang="en-US"/>
              <a:t>Urban County Policy Board</a:t>
            </a:r>
            <a:endParaRPr lang="en-US" dirty="0"/>
          </a:p>
        </p:txBody>
      </p:sp>
      <p:sp>
        <p:nvSpPr>
          <p:cNvPr id="7" name="Slide Number Placeholder 6"/>
          <p:cNvSpPr>
            <a:spLocks noGrp="1"/>
          </p:cNvSpPr>
          <p:nvPr>
            <p:ph type="sldNum" sz="quarter" idx="12"/>
          </p:nvPr>
        </p:nvSpPr>
        <p:spPr/>
        <p:txBody>
          <a:bodyPr/>
          <a:lstStyle/>
          <a:p>
            <a:fld id="{BD3A08C5-CC68-3947-88A8-A9E34C1A68A7}" type="slidenum">
              <a:rPr lang="en-US" smtClean="0"/>
              <a:pPr/>
              <a:t>‹#›</a:t>
            </a:fld>
            <a:endParaRPr lang="en-US" dirty="0"/>
          </a:p>
        </p:txBody>
      </p:sp>
      <p:sp>
        <p:nvSpPr>
          <p:cNvPr id="8" name="Title 1"/>
          <p:cNvSpPr>
            <a:spLocks noGrp="1"/>
          </p:cNvSpPr>
          <p:nvPr>
            <p:ph type="title" hasCustomPrompt="1"/>
          </p:nvPr>
        </p:nvSpPr>
        <p:spPr>
          <a:xfrm>
            <a:off x="962527" y="365125"/>
            <a:ext cx="10266948" cy="673029"/>
          </a:xfrm>
        </p:spPr>
        <p:txBody>
          <a:bodyPr/>
          <a:lstStyle/>
          <a:p>
            <a:r>
              <a:rPr lang="en-US" dirty="0"/>
              <a:t>Slide title</a:t>
            </a:r>
          </a:p>
        </p:txBody>
      </p:sp>
      <p:cxnSp>
        <p:nvCxnSpPr>
          <p:cNvPr id="9" name="Straight Connector 8"/>
          <p:cNvCxnSpPr/>
          <p:nvPr userDrawn="1"/>
        </p:nvCxnSpPr>
        <p:spPr>
          <a:xfrm>
            <a:off x="962527" y="1038154"/>
            <a:ext cx="60432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600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9/8/2025</a:t>
            </a:r>
            <a:endParaRPr lang="en-US" dirty="0"/>
          </a:p>
        </p:txBody>
      </p:sp>
      <p:sp>
        <p:nvSpPr>
          <p:cNvPr id="4" name="Footer Placeholder 3"/>
          <p:cNvSpPr>
            <a:spLocks noGrp="1"/>
          </p:cNvSpPr>
          <p:nvPr>
            <p:ph type="ftr" sz="quarter" idx="11"/>
          </p:nvPr>
        </p:nvSpPr>
        <p:spPr/>
        <p:txBody>
          <a:bodyPr/>
          <a:lstStyle/>
          <a:p>
            <a:r>
              <a:rPr lang="en-US"/>
              <a:t>Urban County Policy Board</a:t>
            </a:r>
            <a:endParaRPr lang="en-US" dirty="0"/>
          </a:p>
        </p:txBody>
      </p:sp>
      <p:sp>
        <p:nvSpPr>
          <p:cNvPr id="5" name="Slide Number Placeholder 4"/>
          <p:cNvSpPr>
            <a:spLocks noGrp="1"/>
          </p:cNvSpPr>
          <p:nvPr>
            <p:ph type="sldNum" sz="quarter" idx="1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771260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photo slide, white footer">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858000"/>
          </a:xfrm>
          <a:prstGeom prst="rect">
            <a:avLst/>
          </a:prstGeom>
        </p:spPr>
        <p:txBody>
          <a:bodyPr anchor="ctr"/>
          <a:lstStyle>
            <a:lvl1pPr marL="0" indent="0">
              <a:buNone/>
              <a:defRPr sz="2400" baseline="0">
                <a:latin typeface="Arial" charset="0"/>
                <a:ea typeface="Arial" charset="0"/>
                <a:cs typeface="Arial" charset="0"/>
                <a:sym typeface="Wingdings"/>
              </a:defRPr>
            </a:lvl1pPr>
          </a:lstStyle>
          <a:p>
            <a:r>
              <a:rPr lang="en-US" dirty="0"/>
              <a:t>To place background image, click icon</a:t>
            </a:r>
          </a:p>
        </p:txBody>
      </p:sp>
      <p:sp>
        <p:nvSpPr>
          <p:cNvPr id="12" name="Picture Placeholder 11"/>
          <p:cNvSpPr>
            <a:spLocks noGrp="1"/>
          </p:cNvSpPr>
          <p:nvPr>
            <p:ph type="pic" sz="quarter" idx="14" hasCustomPrompt="1"/>
          </p:nvPr>
        </p:nvSpPr>
        <p:spPr>
          <a:xfrm>
            <a:off x="232142" y="5981332"/>
            <a:ext cx="676656" cy="612648"/>
          </a:xfrm>
          <a:prstGeom prst="rect">
            <a:avLst/>
          </a:prstGeom>
          <a:blipFill>
            <a:blip r:embed="rId2"/>
            <a:stretch>
              <a:fillRect/>
            </a:stretch>
          </a:blipFill>
          <a:ln>
            <a:noFill/>
          </a:ln>
        </p:spPr>
        <p:txBody>
          <a:bodyPr wrap="none"/>
          <a:lstStyle>
            <a:lvl1pPr marL="0" indent="0">
              <a:buNone/>
              <a:defRPr/>
            </a:lvl1pPr>
          </a:lstStyle>
          <a:p>
            <a:r>
              <a:rPr lang="en-US" dirty="0"/>
              <a:t> </a:t>
            </a:r>
          </a:p>
        </p:txBody>
      </p:sp>
      <p:sp>
        <p:nvSpPr>
          <p:cNvPr id="16" name="Date Placeholder 3"/>
          <p:cNvSpPr>
            <a:spLocks noGrp="1"/>
          </p:cNvSpPr>
          <p:nvPr>
            <p:ph type="dt" sz="half" idx="2"/>
          </p:nvPr>
        </p:nvSpPr>
        <p:spPr>
          <a:xfrm>
            <a:off x="10437016" y="6459484"/>
            <a:ext cx="968115" cy="365125"/>
          </a:xfrm>
          <a:prstGeom prst="rect">
            <a:avLst/>
          </a:prstGeom>
        </p:spPr>
        <p:txBody>
          <a:bodyPr vert="horz" lIns="91440" tIns="45720" rIns="91440" bIns="45720" rtlCol="0" anchor="ctr"/>
          <a:lstStyle>
            <a:lvl1pPr algn="r">
              <a:defRPr sz="900">
                <a:solidFill>
                  <a:schemeClr val="bg1"/>
                </a:solidFill>
                <a:latin typeface="Arial" charset="0"/>
                <a:ea typeface="Arial" charset="0"/>
                <a:cs typeface="Arial" charset="0"/>
              </a:defRPr>
            </a:lvl1pPr>
          </a:lstStyle>
          <a:p>
            <a:r>
              <a:rPr lang="en-US"/>
              <a:t>9/8/2025</a:t>
            </a:r>
            <a:endParaRPr lang="en-US" dirty="0"/>
          </a:p>
        </p:txBody>
      </p:sp>
      <p:sp>
        <p:nvSpPr>
          <p:cNvPr id="17" name="Footer Placeholder 4"/>
          <p:cNvSpPr>
            <a:spLocks noGrp="1"/>
          </p:cNvSpPr>
          <p:nvPr>
            <p:ph type="ftr" sz="quarter" idx="3"/>
          </p:nvPr>
        </p:nvSpPr>
        <p:spPr>
          <a:xfrm>
            <a:off x="3043416" y="6459484"/>
            <a:ext cx="7648931" cy="365125"/>
          </a:xfrm>
          <a:prstGeom prst="rect">
            <a:avLst/>
          </a:prstGeom>
        </p:spPr>
        <p:txBody>
          <a:bodyPr vert="horz" lIns="91440" tIns="45720" rIns="91440" bIns="45720" rtlCol="0" anchor="ctr"/>
          <a:lstStyle>
            <a:lvl1pPr algn="r">
              <a:defRPr sz="900" b="1">
                <a:solidFill>
                  <a:schemeClr val="bg1"/>
                </a:solidFill>
                <a:latin typeface="Arial" charset="0"/>
                <a:ea typeface="Arial" charset="0"/>
                <a:cs typeface="Arial" charset="0"/>
              </a:defRPr>
            </a:lvl1pPr>
          </a:lstStyle>
          <a:p>
            <a:r>
              <a:rPr lang="en-US"/>
              <a:t>Urban County Policy Board</a:t>
            </a:r>
            <a:endParaRPr lang="en-US" dirty="0"/>
          </a:p>
        </p:txBody>
      </p:sp>
      <p:sp>
        <p:nvSpPr>
          <p:cNvPr id="18" name="Slide Number Placeholder 5"/>
          <p:cNvSpPr>
            <a:spLocks noGrp="1"/>
          </p:cNvSpPr>
          <p:nvPr>
            <p:ph type="sldNum" sz="quarter" idx="4"/>
          </p:nvPr>
        </p:nvSpPr>
        <p:spPr>
          <a:xfrm>
            <a:off x="11436301" y="6459484"/>
            <a:ext cx="571500" cy="365125"/>
          </a:xfrm>
          <a:prstGeom prst="rect">
            <a:avLst/>
          </a:prstGeom>
        </p:spPr>
        <p:txBody>
          <a:bodyPr vert="horz" lIns="91440" tIns="45720" rIns="91440" bIns="45720" rtlCol="0" anchor="ctr"/>
          <a:lstStyle>
            <a:lvl1pPr algn="r">
              <a:defRPr sz="900" b="1" i="0">
                <a:solidFill>
                  <a:schemeClr val="bg1"/>
                </a:solidFill>
                <a:latin typeface="Arial" charset="0"/>
                <a:ea typeface="Arial" charset="0"/>
                <a:cs typeface="Arial" charset="0"/>
              </a:defRPr>
            </a:lvl1p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716973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4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full image, option 1">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858000"/>
          </a:xfrm>
          <a:prstGeom prst="rect">
            <a:avLst/>
          </a:prstGeom>
        </p:spPr>
        <p:txBody>
          <a:bodyPr anchor="ctr"/>
          <a:lstStyle>
            <a:lvl1pPr marL="0" indent="0" algn="l">
              <a:buNone/>
              <a:defRPr sz="2400" baseline="0">
                <a:latin typeface="Arial" charset="0"/>
                <a:ea typeface="Arial" charset="0"/>
                <a:cs typeface="Arial" charset="0"/>
                <a:sym typeface="Wingdings"/>
              </a:defRPr>
            </a:lvl1pPr>
          </a:lstStyle>
          <a:p>
            <a:r>
              <a:rPr lang="en-US" dirty="0"/>
              <a:t>To place background image, click icon</a:t>
            </a:r>
          </a:p>
        </p:txBody>
      </p:sp>
      <p:sp>
        <p:nvSpPr>
          <p:cNvPr id="16" name="Text Placeholder 2"/>
          <p:cNvSpPr>
            <a:spLocks noGrp="1"/>
          </p:cNvSpPr>
          <p:nvPr>
            <p:ph type="body" sz="quarter" idx="16" hasCustomPrompt="1"/>
          </p:nvPr>
        </p:nvSpPr>
        <p:spPr>
          <a:xfrm>
            <a:off x="406399" y="1594827"/>
            <a:ext cx="10259273" cy="476250"/>
          </a:xfrm>
          <a:prstGeom prst="rect">
            <a:avLst/>
          </a:prstGeom>
        </p:spPr>
        <p:txBody>
          <a:bodyPr/>
          <a:lstStyle>
            <a:lvl1pPr marL="0" indent="0">
              <a:buNone/>
              <a:defRPr sz="2800">
                <a:solidFill>
                  <a:srgbClr val="FFFFFF"/>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3" name="Text Placeholder 2"/>
          <p:cNvSpPr>
            <a:spLocks noGrp="1"/>
          </p:cNvSpPr>
          <p:nvPr>
            <p:ph type="body" sz="quarter" idx="15" hasCustomPrompt="1"/>
          </p:nvPr>
        </p:nvSpPr>
        <p:spPr>
          <a:xfrm>
            <a:off x="406399" y="572203"/>
            <a:ext cx="10259273" cy="1079500"/>
          </a:xfrm>
          <a:prstGeom prst="rect">
            <a:avLst/>
          </a:prstGeom>
        </p:spPr>
        <p:txBody>
          <a:bodyPr/>
          <a:lstStyle>
            <a:lvl1pPr marL="0" indent="0">
              <a:buNone/>
              <a:defRPr sz="6000" b="1" i="0">
                <a:solidFill>
                  <a:srgbClr val="FFFFFF"/>
                </a:solidFill>
                <a:latin typeface="Lato Bold" panose="020F0502020204030203" pitchFamily="34" charset="0"/>
                <a:ea typeface="Lato Bold" panose="020F0502020204030203" pitchFamily="34" charset="0"/>
                <a:cs typeface="Lato Bold"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12" name="Picture Placeholder 11"/>
          <p:cNvSpPr>
            <a:spLocks noGrp="1"/>
          </p:cNvSpPr>
          <p:nvPr>
            <p:ph type="pic" sz="quarter" idx="14" hasCustomPrompt="1"/>
          </p:nvPr>
        </p:nvSpPr>
        <p:spPr>
          <a:xfrm>
            <a:off x="232142" y="5981332"/>
            <a:ext cx="676656" cy="612648"/>
          </a:xfrm>
          <a:prstGeom prst="rect">
            <a:avLst/>
          </a:prstGeom>
          <a:blipFill>
            <a:blip r:embed="rId2"/>
            <a:stretch>
              <a:fillRect/>
            </a:stretch>
          </a:blipFill>
          <a:ln>
            <a:noFill/>
          </a:ln>
        </p:spPr>
        <p:txBody>
          <a:bodyPr wrap="none"/>
          <a:lstStyle>
            <a:lvl1pPr marL="0" indent="0">
              <a:buNone/>
              <a:defRPr/>
            </a:lvl1pPr>
          </a:lstStyle>
          <a:p>
            <a:r>
              <a:rPr lang="en-US" dirty="0"/>
              <a:t> </a:t>
            </a:r>
          </a:p>
        </p:txBody>
      </p:sp>
      <p:sp>
        <p:nvSpPr>
          <p:cNvPr id="8" name="Date Placeholder 3"/>
          <p:cNvSpPr>
            <a:spLocks noGrp="1"/>
          </p:cNvSpPr>
          <p:nvPr>
            <p:ph type="dt" sz="half" idx="2"/>
          </p:nvPr>
        </p:nvSpPr>
        <p:spPr>
          <a:xfrm>
            <a:off x="10437016" y="6459484"/>
            <a:ext cx="968115" cy="365125"/>
          </a:xfrm>
          <a:prstGeom prst="rect">
            <a:avLst/>
          </a:prstGeom>
        </p:spPr>
        <p:txBody>
          <a:bodyPr vert="horz" lIns="91440" tIns="45720" rIns="91440" bIns="45720" rtlCol="0" anchor="ctr"/>
          <a:lstStyle>
            <a:lvl1pPr algn="r">
              <a:defRPr sz="900">
                <a:solidFill>
                  <a:schemeClr val="bg1"/>
                </a:solidFill>
                <a:latin typeface="Arial" charset="0"/>
                <a:ea typeface="Arial" charset="0"/>
                <a:cs typeface="Arial" charset="0"/>
              </a:defRPr>
            </a:lvl1pPr>
          </a:lstStyle>
          <a:p>
            <a:r>
              <a:rPr lang="en-US"/>
              <a:t>9/8/2025</a:t>
            </a:r>
            <a:endParaRPr lang="en-US" dirty="0"/>
          </a:p>
        </p:txBody>
      </p:sp>
      <p:sp>
        <p:nvSpPr>
          <p:cNvPr id="10" name="Footer Placeholder 4"/>
          <p:cNvSpPr>
            <a:spLocks noGrp="1"/>
          </p:cNvSpPr>
          <p:nvPr>
            <p:ph type="ftr" sz="quarter" idx="3"/>
          </p:nvPr>
        </p:nvSpPr>
        <p:spPr>
          <a:xfrm>
            <a:off x="3043416" y="6459484"/>
            <a:ext cx="7648931" cy="365125"/>
          </a:xfrm>
          <a:prstGeom prst="rect">
            <a:avLst/>
          </a:prstGeom>
        </p:spPr>
        <p:txBody>
          <a:bodyPr vert="horz" lIns="91440" tIns="45720" rIns="91440" bIns="45720" rtlCol="0" anchor="ctr"/>
          <a:lstStyle>
            <a:lvl1pPr algn="r">
              <a:defRPr sz="900" b="1">
                <a:solidFill>
                  <a:schemeClr val="bg1"/>
                </a:solidFill>
                <a:latin typeface="Arial" charset="0"/>
                <a:ea typeface="Arial" charset="0"/>
                <a:cs typeface="Arial" charset="0"/>
              </a:defRPr>
            </a:lvl1pPr>
          </a:lstStyle>
          <a:p>
            <a:r>
              <a:rPr lang="en-US"/>
              <a:t>Urban County Policy Board</a:t>
            </a:r>
            <a:endParaRPr lang="en-US" dirty="0"/>
          </a:p>
        </p:txBody>
      </p:sp>
      <p:sp>
        <p:nvSpPr>
          <p:cNvPr id="11" name="Slide Number Placeholder 5"/>
          <p:cNvSpPr>
            <a:spLocks noGrp="1"/>
          </p:cNvSpPr>
          <p:nvPr>
            <p:ph type="sldNum" sz="quarter" idx="4"/>
          </p:nvPr>
        </p:nvSpPr>
        <p:spPr>
          <a:xfrm>
            <a:off x="11436301" y="6459484"/>
            <a:ext cx="571500" cy="365125"/>
          </a:xfrm>
          <a:prstGeom prst="rect">
            <a:avLst/>
          </a:prstGeom>
        </p:spPr>
        <p:txBody>
          <a:bodyPr vert="horz" lIns="91440" tIns="45720" rIns="91440" bIns="45720" rtlCol="0" anchor="ctr"/>
          <a:lstStyle>
            <a:lvl1pPr algn="r">
              <a:defRPr sz="900" b="1" i="0">
                <a:solidFill>
                  <a:schemeClr val="bg1"/>
                </a:solidFill>
                <a:latin typeface="Arial" charset="0"/>
                <a:ea typeface="Arial" charset="0"/>
                <a:cs typeface="Arial" charset="0"/>
              </a:defRPr>
            </a:lvl1p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582759199"/>
      </p:ext>
    </p:extLst>
  </p:cSld>
  <p:clrMapOvr>
    <a:masterClrMapping/>
  </p:clrMapOvr>
  <p:extLst>
    <p:ext uri="{DCECCB84-F9BA-43D5-87BE-67443E8EF086}">
      <p15:sldGuideLst xmlns:p15="http://schemas.microsoft.com/office/powerpoint/2012/main">
        <p15:guide id="1" orient="horz" pos="2160">
          <p15:clr>
            <a:srgbClr val="FBAE40"/>
          </p15:clr>
        </p15:guide>
        <p15:guide id="2" pos="1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Image with Capti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4097" y="5513902"/>
            <a:ext cx="10265395" cy="606090"/>
          </a:xfrm>
        </p:spPr>
        <p:txBody>
          <a:bodyPr anchor="t"/>
          <a:lstStyle>
            <a:lvl1pPr marL="0" indent="0">
              <a:buNone/>
              <a:defRPr sz="1800" b="0"/>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Image caption</a:t>
            </a:r>
          </a:p>
        </p:txBody>
      </p:sp>
      <p:sp>
        <p:nvSpPr>
          <p:cNvPr id="15" name="Picture Placeholder 14"/>
          <p:cNvSpPr>
            <a:spLocks noGrp="1"/>
          </p:cNvSpPr>
          <p:nvPr>
            <p:ph type="pic" sz="quarter" idx="13" hasCustomPrompt="1"/>
          </p:nvPr>
        </p:nvSpPr>
        <p:spPr>
          <a:xfrm>
            <a:off x="962527" y="1182534"/>
            <a:ext cx="10266947" cy="4228239"/>
          </a:xfrm>
          <a:solidFill>
            <a:schemeClr val="accent2">
              <a:alpha val="29804"/>
            </a:schemeClr>
          </a:solidFill>
        </p:spPr>
        <p:txBody>
          <a:bodyPr anchor="ctr">
            <a:normAutofit/>
          </a:bodyPr>
          <a:lstStyle>
            <a:lvl1pPr marL="0" indent="0">
              <a:buNone/>
              <a:defRPr sz="2400" baseline="0">
                <a:sym typeface="Wingdings"/>
              </a:defRPr>
            </a:lvl1pPr>
          </a:lstStyle>
          <a:p>
            <a:r>
              <a:rPr lang="en-US" dirty="0"/>
              <a:t>To insert image here, click icon </a:t>
            </a:r>
          </a:p>
        </p:txBody>
      </p:sp>
      <p:sp>
        <p:nvSpPr>
          <p:cNvPr id="4" name="Title 3"/>
          <p:cNvSpPr>
            <a:spLocks noGrp="1"/>
          </p:cNvSpPr>
          <p:nvPr>
            <p:ph type="title" hasCustomPrompt="1"/>
          </p:nvPr>
        </p:nvSpPr>
        <p:spPr/>
        <p:txBody>
          <a:bodyPr/>
          <a:lstStyle/>
          <a:p>
            <a:r>
              <a:rPr lang="en-US" dirty="0"/>
              <a:t>Slide title</a:t>
            </a:r>
          </a:p>
        </p:txBody>
      </p:sp>
      <p:cxnSp>
        <p:nvCxnSpPr>
          <p:cNvPr id="12" name="Straight Connector 11"/>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4"/>
          </p:nvPr>
        </p:nvSpPr>
        <p:spPr/>
        <p:txBody>
          <a:bodyPr/>
          <a:lstStyle/>
          <a:p>
            <a:r>
              <a:rPr lang="en-US"/>
              <a:t>9/8/2025</a:t>
            </a:r>
            <a:endParaRPr lang="en-US" dirty="0"/>
          </a:p>
        </p:txBody>
      </p:sp>
      <p:sp>
        <p:nvSpPr>
          <p:cNvPr id="7" name="Footer Placeholder 6"/>
          <p:cNvSpPr>
            <a:spLocks noGrp="1"/>
          </p:cNvSpPr>
          <p:nvPr>
            <p:ph type="ftr" sz="quarter" idx="15"/>
          </p:nvPr>
        </p:nvSpPr>
        <p:spPr/>
        <p:txBody>
          <a:bodyPr/>
          <a:lstStyle/>
          <a:p>
            <a:r>
              <a:rPr lang="en-US"/>
              <a:t>Urban County Policy Board</a:t>
            </a:r>
            <a:endParaRPr lang="en-US" dirty="0"/>
          </a:p>
        </p:txBody>
      </p:sp>
      <p:sp>
        <p:nvSpPr>
          <p:cNvPr id="11" name="Slide Number Placeholder 10"/>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080334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full image, option 2">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858000"/>
          </a:xfrm>
          <a:prstGeom prst="rect">
            <a:avLst/>
          </a:prstGeom>
        </p:spPr>
        <p:txBody>
          <a:bodyPr anchor="ctr"/>
          <a:lstStyle>
            <a:lvl1pPr marL="0" indent="0">
              <a:buNone/>
              <a:defRPr sz="2400" baseline="0">
                <a:latin typeface="Arial" charset="0"/>
                <a:ea typeface="Arial" charset="0"/>
                <a:cs typeface="Arial" charset="0"/>
                <a:sym typeface="Wingdings"/>
              </a:defRPr>
            </a:lvl1pPr>
          </a:lstStyle>
          <a:p>
            <a:r>
              <a:rPr lang="en-US" dirty="0"/>
              <a:t>To place background image, click icon</a:t>
            </a:r>
          </a:p>
        </p:txBody>
      </p:sp>
      <p:sp>
        <p:nvSpPr>
          <p:cNvPr id="16" name="Text Placeholder 2"/>
          <p:cNvSpPr>
            <a:spLocks noGrp="1"/>
          </p:cNvSpPr>
          <p:nvPr>
            <p:ph type="body" sz="quarter" idx="16" hasCustomPrompt="1"/>
          </p:nvPr>
        </p:nvSpPr>
        <p:spPr>
          <a:xfrm>
            <a:off x="406399" y="1594827"/>
            <a:ext cx="10259273" cy="476250"/>
          </a:xfrm>
          <a:prstGeom prst="rect">
            <a:avLst/>
          </a:prstGeom>
        </p:spPr>
        <p:txBody>
          <a:bodyPr/>
          <a:lstStyle>
            <a:lvl1pPr marL="0" indent="0">
              <a:buNone/>
              <a:defRPr sz="2800">
                <a:solidFill>
                  <a:schemeClr val="tx2"/>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3" name="Text Placeholder 2"/>
          <p:cNvSpPr>
            <a:spLocks noGrp="1"/>
          </p:cNvSpPr>
          <p:nvPr>
            <p:ph type="body" sz="quarter" idx="15" hasCustomPrompt="1"/>
          </p:nvPr>
        </p:nvSpPr>
        <p:spPr>
          <a:xfrm>
            <a:off x="406399" y="572203"/>
            <a:ext cx="10259273" cy="1079500"/>
          </a:xfrm>
          <a:prstGeom prst="rect">
            <a:avLst/>
          </a:prstGeom>
        </p:spPr>
        <p:txBody>
          <a:bodyPr/>
          <a:lstStyle>
            <a:lvl1pPr marL="0" indent="0">
              <a:buNone/>
              <a:defRPr sz="6000" b="1" i="0">
                <a:solidFill>
                  <a:schemeClr val="tx2"/>
                </a:solidFill>
                <a:latin typeface="Lato Bold" panose="020F0502020204030203" pitchFamily="34" charset="0"/>
                <a:ea typeface="Lato Bold" panose="020F0502020204030203" pitchFamily="34" charset="0"/>
                <a:cs typeface="Lato Bold"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12" name="Picture Placeholder 11"/>
          <p:cNvSpPr>
            <a:spLocks noGrp="1"/>
          </p:cNvSpPr>
          <p:nvPr>
            <p:ph type="pic" sz="quarter" idx="14" hasCustomPrompt="1"/>
          </p:nvPr>
        </p:nvSpPr>
        <p:spPr>
          <a:xfrm>
            <a:off x="232142" y="5981332"/>
            <a:ext cx="676656" cy="612648"/>
          </a:xfrm>
          <a:prstGeom prst="rect">
            <a:avLst/>
          </a:prstGeom>
          <a:blipFill>
            <a:blip r:embed="rId2"/>
            <a:stretch>
              <a:fillRect/>
            </a:stretch>
          </a:blipFill>
          <a:ln>
            <a:noFill/>
          </a:ln>
        </p:spPr>
        <p:txBody>
          <a:bodyPr wrap="none"/>
          <a:lstStyle>
            <a:lvl1pPr marL="0" indent="0">
              <a:buNone/>
              <a:defRPr/>
            </a:lvl1pPr>
          </a:lstStyle>
          <a:p>
            <a:r>
              <a:rPr lang="en-US" dirty="0"/>
              <a:t> </a:t>
            </a:r>
          </a:p>
        </p:txBody>
      </p:sp>
      <p:sp>
        <p:nvSpPr>
          <p:cNvPr id="4" name="Content Placeholder 3"/>
          <p:cNvSpPr>
            <a:spLocks noGrp="1"/>
          </p:cNvSpPr>
          <p:nvPr>
            <p:ph sz="quarter" idx="19" hasCustomPrompt="1"/>
          </p:nvPr>
        </p:nvSpPr>
        <p:spPr>
          <a:xfrm>
            <a:off x="0" y="6254496"/>
            <a:ext cx="12188952" cy="603504"/>
          </a:xfrm>
          <a:prstGeom prst="rect">
            <a:avLst/>
          </a:prstGeom>
          <a:blipFill>
            <a:blip r:embed="rId3"/>
            <a:stretch>
              <a:fillRect/>
            </a:stretch>
          </a:blipFill>
        </p:spPr>
        <p:txBody>
          <a:bodyPr/>
          <a:lstStyle>
            <a:lvl1pPr marL="0" indent="0">
              <a:buNone/>
              <a:defRPr baseline="0"/>
            </a:lvl1pPr>
          </a:lstStyle>
          <a:p>
            <a:pPr lvl="0"/>
            <a:r>
              <a:rPr lang="en-US" dirty="0"/>
              <a:t> </a:t>
            </a:r>
          </a:p>
        </p:txBody>
      </p:sp>
      <p:sp>
        <p:nvSpPr>
          <p:cNvPr id="10" name="Date Placeholder 3"/>
          <p:cNvSpPr>
            <a:spLocks noGrp="1"/>
          </p:cNvSpPr>
          <p:nvPr>
            <p:ph type="dt" sz="half" idx="2"/>
          </p:nvPr>
        </p:nvSpPr>
        <p:spPr>
          <a:xfrm>
            <a:off x="10437016" y="6459484"/>
            <a:ext cx="968115" cy="365125"/>
          </a:xfrm>
          <a:prstGeom prst="rect">
            <a:avLst/>
          </a:prstGeom>
        </p:spPr>
        <p:txBody>
          <a:bodyPr vert="horz" lIns="91440" tIns="45720" rIns="91440" bIns="45720" rtlCol="0" anchor="ctr"/>
          <a:lstStyle>
            <a:lvl1pPr algn="r">
              <a:defRPr sz="900">
                <a:solidFill>
                  <a:schemeClr val="bg1"/>
                </a:solidFill>
                <a:latin typeface="Arial" charset="0"/>
                <a:ea typeface="Arial" charset="0"/>
                <a:cs typeface="Arial" charset="0"/>
              </a:defRPr>
            </a:lvl1pPr>
          </a:lstStyle>
          <a:p>
            <a:r>
              <a:rPr lang="en-US"/>
              <a:t>9/8/2025</a:t>
            </a:r>
            <a:endParaRPr lang="en-US" dirty="0"/>
          </a:p>
        </p:txBody>
      </p:sp>
      <p:sp>
        <p:nvSpPr>
          <p:cNvPr id="11" name="Footer Placeholder 4"/>
          <p:cNvSpPr>
            <a:spLocks noGrp="1"/>
          </p:cNvSpPr>
          <p:nvPr>
            <p:ph type="ftr" sz="quarter" idx="3"/>
          </p:nvPr>
        </p:nvSpPr>
        <p:spPr>
          <a:xfrm>
            <a:off x="3043416" y="6459484"/>
            <a:ext cx="7648931" cy="365125"/>
          </a:xfrm>
          <a:prstGeom prst="rect">
            <a:avLst/>
          </a:prstGeom>
        </p:spPr>
        <p:txBody>
          <a:bodyPr vert="horz" lIns="91440" tIns="45720" rIns="91440" bIns="45720" rtlCol="0" anchor="ctr"/>
          <a:lstStyle>
            <a:lvl1pPr algn="r">
              <a:defRPr sz="900" b="1">
                <a:solidFill>
                  <a:schemeClr val="bg1"/>
                </a:solidFill>
                <a:latin typeface="Arial" charset="0"/>
                <a:ea typeface="Arial" charset="0"/>
                <a:cs typeface="Arial" charset="0"/>
              </a:defRPr>
            </a:lvl1pPr>
          </a:lstStyle>
          <a:p>
            <a:r>
              <a:rPr lang="en-US"/>
              <a:t>Urban County Policy Board</a:t>
            </a:r>
            <a:endParaRPr lang="en-US" dirty="0"/>
          </a:p>
        </p:txBody>
      </p:sp>
      <p:sp>
        <p:nvSpPr>
          <p:cNvPr id="13" name="Slide Number Placeholder 5"/>
          <p:cNvSpPr>
            <a:spLocks noGrp="1"/>
          </p:cNvSpPr>
          <p:nvPr>
            <p:ph type="sldNum" sz="quarter" idx="4"/>
          </p:nvPr>
        </p:nvSpPr>
        <p:spPr>
          <a:xfrm>
            <a:off x="11436301" y="6459484"/>
            <a:ext cx="571500" cy="365125"/>
          </a:xfrm>
          <a:prstGeom prst="rect">
            <a:avLst/>
          </a:prstGeom>
        </p:spPr>
        <p:txBody>
          <a:bodyPr vert="horz" lIns="91440" tIns="45720" rIns="91440" bIns="45720" rtlCol="0" anchor="ctr"/>
          <a:lstStyle>
            <a:lvl1pPr algn="r">
              <a:defRPr sz="900" b="1" i="0">
                <a:solidFill>
                  <a:schemeClr val="bg1"/>
                </a:solidFill>
                <a:latin typeface="Arial" charset="0"/>
                <a:ea typeface="Arial" charset="0"/>
                <a:cs typeface="Arial" charset="0"/>
              </a:defRPr>
            </a:lvl1p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103756850"/>
      </p:ext>
    </p:extLst>
  </p:cSld>
  <p:clrMapOvr>
    <a:masterClrMapping/>
  </p:clrMapOvr>
  <p:extLst>
    <p:ext uri="{DCECCB84-F9BA-43D5-87BE-67443E8EF086}">
      <p15:sldGuideLst xmlns:p15="http://schemas.microsoft.com/office/powerpoint/2012/main">
        <p15:guide id="1" orient="horz" pos="2160">
          <p15:clr>
            <a:srgbClr val="FBAE40"/>
          </p15:clr>
        </p15:guide>
        <p15:guide id="2" pos="1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157102"/>
          </a:xfrm>
          <a:prstGeom prst="rect">
            <a:avLst/>
          </a:prstGeom>
        </p:spPr>
        <p:txBody>
          <a:bodyPr anchor="b"/>
          <a:lstStyle>
            <a:lvl1pPr algn="l">
              <a:defRPr sz="6000"/>
            </a:lvl1pPr>
          </a:lstStyle>
          <a:p>
            <a:r>
              <a:rPr lang="en-US" dirty="0"/>
              <a:t>Presentation title</a:t>
            </a:r>
          </a:p>
        </p:txBody>
      </p:sp>
      <p:sp>
        <p:nvSpPr>
          <p:cNvPr id="3" name="Subtitle 2"/>
          <p:cNvSpPr>
            <a:spLocks noGrp="1"/>
          </p:cNvSpPr>
          <p:nvPr>
            <p:ph type="subTitle" idx="1" hasCustomPrompt="1"/>
          </p:nvPr>
        </p:nvSpPr>
        <p:spPr>
          <a:xfrm>
            <a:off x="1524000" y="3375157"/>
            <a:ext cx="9144000" cy="481824"/>
          </a:xfrm>
          <a:prstGeom prst="rect">
            <a:avLst/>
          </a:prstGeom>
        </p:spPr>
        <p:txBody>
          <a:bodyPr anchor="b">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8" name="Text Placeholder 7"/>
          <p:cNvSpPr>
            <a:spLocks noGrp="1"/>
          </p:cNvSpPr>
          <p:nvPr>
            <p:ph type="body" sz="quarter" idx="13" hasCustomPrompt="1"/>
          </p:nvPr>
        </p:nvSpPr>
        <p:spPr>
          <a:xfrm>
            <a:off x="1524000" y="3946525"/>
            <a:ext cx="9144000" cy="384843"/>
          </a:xfrm>
        </p:spPr>
        <p:txBody>
          <a:bodyPr anchor="b">
            <a:normAutofit/>
          </a:bodyPr>
          <a:lstStyle>
            <a:lvl1pPr marL="0" indent="0">
              <a:buNone/>
              <a:defRPr sz="2000"/>
            </a:lvl1pPr>
          </a:lstStyle>
          <a:p>
            <a:pPr lvl="0"/>
            <a:r>
              <a:rPr lang="en-US"/>
              <a:t>Presenter</a:t>
            </a:r>
            <a:endParaRPr lang="en-US" dirty="0"/>
          </a:p>
        </p:txBody>
      </p:sp>
      <p:cxnSp>
        <p:nvCxnSpPr>
          <p:cNvPr id="9" name="Straight Connector 8"/>
          <p:cNvCxnSpPr/>
          <p:nvPr userDrawn="1"/>
        </p:nvCxnSpPr>
        <p:spPr>
          <a:xfrm>
            <a:off x="1524000" y="3279465"/>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7"/>
          <p:cNvSpPr>
            <a:spLocks noGrp="1"/>
          </p:cNvSpPr>
          <p:nvPr>
            <p:ph type="body" sz="quarter" idx="14" hasCustomPrompt="1"/>
          </p:nvPr>
        </p:nvSpPr>
        <p:spPr>
          <a:xfrm>
            <a:off x="1524000" y="4420913"/>
            <a:ext cx="9144000" cy="384843"/>
          </a:xfrm>
        </p:spPr>
        <p:txBody>
          <a:bodyPr anchor="b">
            <a:normAutofit/>
          </a:bodyPr>
          <a:lstStyle>
            <a:lvl1pPr marL="0" indent="0">
              <a:buNone/>
              <a:defRPr sz="2000"/>
            </a:lvl1pPr>
          </a:lstStyle>
          <a:p>
            <a:pPr lvl="0"/>
            <a:r>
              <a:rPr lang="en-US" dirty="0"/>
              <a:t>Date</a:t>
            </a:r>
          </a:p>
        </p:txBody>
      </p:sp>
    </p:spTree>
    <p:extLst>
      <p:ext uri="{BB962C8B-B14F-4D97-AF65-F5344CB8AC3E}">
        <p14:creationId xmlns:p14="http://schemas.microsoft.com/office/powerpoint/2010/main" val="3730012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962527" y="1120846"/>
            <a:ext cx="10266947" cy="5039322"/>
          </a:xfrm>
        </p:spPr>
        <p:txBody>
          <a:bodyPr>
            <a:normAutofit/>
          </a:bodyPr>
          <a:lstStyle>
            <a:lvl1pPr>
              <a:defRPr sz="2800"/>
            </a:lvl1pPr>
          </a:lstStyle>
          <a:p>
            <a:pPr lvl="0"/>
            <a:r>
              <a:rPr lang="en-US" dirty="0"/>
              <a:t>Point 1</a:t>
            </a:r>
          </a:p>
          <a:p>
            <a:pPr lvl="0"/>
            <a:r>
              <a:rPr lang="en-US" dirty="0"/>
              <a:t>Point 2</a:t>
            </a:r>
          </a:p>
          <a:p>
            <a:pPr lvl="0"/>
            <a:r>
              <a:rPr lang="en-US" dirty="0"/>
              <a:t>Point 3</a:t>
            </a:r>
          </a:p>
        </p:txBody>
      </p:sp>
      <p:cxnSp>
        <p:nvCxnSpPr>
          <p:cNvPr id="20" name="Straight Connector 19"/>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p>
            <a:r>
              <a:rPr lang="en-US" dirty="0"/>
              <a:t>Slide title</a:t>
            </a:r>
          </a:p>
        </p:txBody>
      </p:sp>
      <p:sp>
        <p:nvSpPr>
          <p:cNvPr id="12" name="Date Placeholder 11"/>
          <p:cNvSpPr>
            <a:spLocks noGrp="1"/>
          </p:cNvSpPr>
          <p:nvPr>
            <p:ph type="dt" sz="half" idx="14"/>
          </p:nvPr>
        </p:nvSpPr>
        <p:spPr/>
        <p:txBody>
          <a:bodyPr/>
          <a:lstStyle/>
          <a:p>
            <a:r>
              <a:rPr lang="en-US"/>
              <a:t>9/8/2025</a:t>
            </a:r>
            <a:endParaRPr lang="en-US" dirty="0"/>
          </a:p>
        </p:txBody>
      </p:sp>
      <p:sp>
        <p:nvSpPr>
          <p:cNvPr id="13" name="Footer Placeholder 12"/>
          <p:cNvSpPr>
            <a:spLocks noGrp="1"/>
          </p:cNvSpPr>
          <p:nvPr>
            <p:ph type="ftr" sz="quarter" idx="15"/>
          </p:nvPr>
        </p:nvSpPr>
        <p:spPr/>
        <p:txBody>
          <a:bodyPr/>
          <a:lstStyle/>
          <a:p>
            <a:r>
              <a:rPr lang="en-US"/>
              <a:t>Urban County Policy Board</a:t>
            </a:r>
            <a:endParaRPr lang="en-US" dirty="0"/>
          </a:p>
        </p:txBody>
      </p:sp>
      <p:sp>
        <p:nvSpPr>
          <p:cNvPr id="14" name="Slide Number Placeholder 13"/>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083056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ngle Image with Capti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4097" y="5513902"/>
            <a:ext cx="10265395" cy="606090"/>
          </a:xfrm>
        </p:spPr>
        <p:txBody>
          <a:bodyPr anchor="t"/>
          <a:lstStyle>
            <a:lvl1pPr marL="0" indent="0">
              <a:buNone/>
              <a:defRPr sz="1800" b="0"/>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Image caption</a:t>
            </a:r>
          </a:p>
        </p:txBody>
      </p:sp>
      <p:sp>
        <p:nvSpPr>
          <p:cNvPr id="15" name="Picture Placeholder 14"/>
          <p:cNvSpPr>
            <a:spLocks noGrp="1"/>
          </p:cNvSpPr>
          <p:nvPr>
            <p:ph type="pic" sz="quarter" idx="13" hasCustomPrompt="1"/>
          </p:nvPr>
        </p:nvSpPr>
        <p:spPr>
          <a:xfrm>
            <a:off x="962527" y="1182534"/>
            <a:ext cx="10266947" cy="4228239"/>
          </a:xfrm>
          <a:solidFill>
            <a:schemeClr val="accent2">
              <a:alpha val="29804"/>
            </a:schemeClr>
          </a:solidFill>
        </p:spPr>
        <p:txBody>
          <a:bodyPr anchor="ctr">
            <a:normAutofit/>
          </a:bodyPr>
          <a:lstStyle>
            <a:lvl1pPr marL="0" indent="0">
              <a:buNone/>
              <a:defRPr sz="2400" baseline="0">
                <a:sym typeface="Wingdings"/>
              </a:defRPr>
            </a:lvl1pPr>
          </a:lstStyle>
          <a:p>
            <a:r>
              <a:rPr lang="en-US" dirty="0"/>
              <a:t>To insert image here, click icon </a:t>
            </a:r>
          </a:p>
        </p:txBody>
      </p:sp>
      <p:sp>
        <p:nvSpPr>
          <p:cNvPr id="4" name="Title 3"/>
          <p:cNvSpPr>
            <a:spLocks noGrp="1"/>
          </p:cNvSpPr>
          <p:nvPr>
            <p:ph type="title" hasCustomPrompt="1"/>
          </p:nvPr>
        </p:nvSpPr>
        <p:spPr/>
        <p:txBody>
          <a:bodyPr/>
          <a:lstStyle/>
          <a:p>
            <a:r>
              <a:rPr lang="en-US" dirty="0"/>
              <a:t>Slide title</a:t>
            </a:r>
          </a:p>
        </p:txBody>
      </p:sp>
      <p:cxnSp>
        <p:nvCxnSpPr>
          <p:cNvPr id="12" name="Straight Connector 11"/>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4"/>
          </p:nvPr>
        </p:nvSpPr>
        <p:spPr/>
        <p:txBody>
          <a:bodyPr/>
          <a:lstStyle/>
          <a:p>
            <a:r>
              <a:rPr lang="en-US"/>
              <a:t>9/8/2025</a:t>
            </a:r>
            <a:endParaRPr lang="en-US" dirty="0"/>
          </a:p>
        </p:txBody>
      </p:sp>
      <p:sp>
        <p:nvSpPr>
          <p:cNvPr id="7" name="Footer Placeholder 6"/>
          <p:cNvSpPr>
            <a:spLocks noGrp="1"/>
          </p:cNvSpPr>
          <p:nvPr>
            <p:ph type="ftr" sz="quarter" idx="15"/>
          </p:nvPr>
        </p:nvSpPr>
        <p:spPr/>
        <p:txBody>
          <a:bodyPr/>
          <a:lstStyle/>
          <a:p>
            <a:r>
              <a:rPr lang="en-US"/>
              <a:t>Urban County Policy Board</a:t>
            </a:r>
            <a:endParaRPr lang="en-US" dirty="0"/>
          </a:p>
        </p:txBody>
      </p:sp>
      <p:sp>
        <p:nvSpPr>
          <p:cNvPr id="11" name="Slide Number Placeholder 10"/>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701261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Table Placeholder 4"/>
          <p:cNvSpPr>
            <a:spLocks noGrp="1"/>
          </p:cNvSpPr>
          <p:nvPr>
            <p:ph type="tbl" sz="quarter" idx="13" hasCustomPrompt="1"/>
          </p:nvPr>
        </p:nvSpPr>
        <p:spPr>
          <a:xfrm>
            <a:off x="962528" y="1155031"/>
            <a:ext cx="10254245" cy="4950135"/>
          </a:xfrm>
        </p:spPr>
        <p:txBody>
          <a:bodyPr anchor="ctr"/>
          <a:lstStyle>
            <a:lvl1pPr marL="0" indent="0">
              <a:buNone/>
              <a:defRPr baseline="0">
                <a:sym typeface="Wingdings"/>
              </a:defRPr>
            </a:lvl1pPr>
          </a:lstStyle>
          <a:p>
            <a:r>
              <a:rPr lang="en-US" dirty="0"/>
              <a:t>Click icon to create table </a:t>
            </a:r>
          </a:p>
        </p:txBody>
      </p:sp>
      <p:sp>
        <p:nvSpPr>
          <p:cNvPr id="7" name="Title 6"/>
          <p:cNvSpPr>
            <a:spLocks noGrp="1"/>
          </p:cNvSpPr>
          <p:nvPr>
            <p:ph type="title" hasCustomPrompt="1"/>
          </p:nvPr>
        </p:nvSpPr>
        <p:spPr/>
        <p:txBody>
          <a:bodyPr/>
          <a:lstStyle/>
          <a:p>
            <a:r>
              <a:rPr lang="en-US" dirty="0"/>
              <a:t>Slide title</a:t>
            </a:r>
          </a:p>
        </p:txBody>
      </p:sp>
      <p:cxnSp>
        <p:nvCxnSpPr>
          <p:cNvPr id="14" name="Straight Connector 13"/>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4"/>
          </p:nvPr>
        </p:nvSpPr>
        <p:spPr/>
        <p:txBody>
          <a:bodyPr/>
          <a:lstStyle/>
          <a:p>
            <a:r>
              <a:rPr lang="en-US"/>
              <a:t>9/8/2025</a:t>
            </a:r>
            <a:endParaRPr lang="en-US" dirty="0"/>
          </a:p>
        </p:txBody>
      </p:sp>
      <p:sp>
        <p:nvSpPr>
          <p:cNvPr id="12" name="Footer Placeholder 11"/>
          <p:cNvSpPr>
            <a:spLocks noGrp="1"/>
          </p:cNvSpPr>
          <p:nvPr>
            <p:ph type="ftr" sz="quarter" idx="15"/>
          </p:nvPr>
        </p:nvSpPr>
        <p:spPr/>
        <p:txBody>
          <a:bodyPr/>
          <a:lstStyle/>
          <a:p>
            <a:r>
              <a:rPr lang="en-US"/>
              <a:t>Urban County Policy Board</a:t>
            </a:r>
            <a:endParaRPr lang="en-US" dirty="0"/>
          </a:p>
        </p:txBody>
      </p:sp>
      <p:sp>
        <p:nvSpPr>
          <p:cNvPr id="16" name="Slide Number Placeholder 15"/>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514603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with Text Below">
    <p:spTree>
      <p:nvGrpSpPr>
        <p:cNvPr id="1" name=""/>
        <p:cNvGrpSpPr/>
        <p:nvPr/>
      </p:nvGrpSpPr>
      <p:grpSpPr>
        <a:xfrm>
          <a:off x="0" y="0"/>
          <a:ext cx="0" cy="0"/>
          <a:chOff x="0" y="0"/>
          <a:chExt cx="0" cy="0"/>
        </a:xfrm>
      </p:grpSpPr>
      <p:sp>
        <p:nvSpPr>
          <p:cNvPr id="5" name="Table Placeholder 4"/>
          <p:cNvSpPr>
            <a:spLocks noGrp="1"/>
          </p:cNvSpPr>
          <p:nvPr>
            <p:ph type="tbl" sz="quarter" idx="13"/>
          </p:nvPr>
        </p:nvSpPr>
        <p:spPr>
          <a:xfrm>
            <a:off x="962527" y="1182531"/>
            <a:ext cx="10266947" cy="3650725"/>
          </a:xfrm>
        </p:spPr>
        <p:txBody>
          <a:bodyPr anchor="ctr"/>
          <a:lstStyle>
            <a:lvl1pPr marL="0" marR="0" indent="0" algn="l" defTabSz="914400" rtl="0" eaLnBrk="1" fontAlgn="auto" latinLnBrk="0" hangingPunct="1">
              <a:lnSpc>
                <a:spcPct val="90000"/>
              </a:lnSpc>
              <a:spcBef>
                <a:spcPts val="1000"/>
              </a:spcBef>
              <a:spcAft>
                <a:spcPts val="0"/>
              </a:spcAft>
              <a:buClrTx/>
              <a:buSzTx/>
              <a:buFont typeface="Arial"/>
              <a:buNone/>
              <a:tabLst/>
              <a:defRPr baseline="0">
                <a:sym typeface="Wingdings"/>
              </a:defRPr>
            </a:lvl1pPr>
          </a:lstStyle>
          <a:p>
            <a:endParaRPr lang="en-US" dirty="0"/>
          </a:p>
          <a:p>
            <a:r>
              <a:rPr lang="en-US" dirty="0"/>
              <a:t>Click icon to create table  </a:t>
            </a:r>
          </a:p>
          <a:p>
            <a:endParaRPr lang="en-US" dirty="0"/>
          </a:p>
        </p:txBody>
      </p:sp>
      <p:sp>
        <p:nvSpPr>
          <p:cNvPr id="4" name="Text Placeholder 3"/>
          <p:cNvSpPr>
            <a:spLocks noGrp="1"/>
          </p:cNvSpPr>
          <p:nvPr>
            <p:ph type="body" sz="quarter" idx="14" hasCustomPrompt="1"/>
          </p:nvPr>
        </p:nvSpPr>
        <p:spPr>
          <a:xfrm>
            <a:off x="962528" y="5012013"/>
            <a:ext cx="10254245" cy="1100221"/>
          </a:xfrm>
        </p:spPr>
        <p:txBody>
          <a:bodyPr/>
          <a:lstStyle>
            <a:lvl1pPr marL="0" indent="0">
              <a:buNone/>
              <a:defRPr/>
            </a:lvl1pPr>
          </a:lstStyle>
          <a:p>
            <a:pPr lvl="0"/>
            <a:r>
              <a:rPr lang="en-US" dirty="0"/>
              <a:t>Text</a:t>
            </a:r>
          </a:p>
        </p:txBody>
      </p:sp>
      <p:sp>
        <p:nvSpPr>
          <p:cNvPr id="6" name="Title 5"/>
          <p:cNvSpPr>
            <a:spLocks noGrp="1"/>
          </p:cNvSpPr>
          <p:nvPr>
            <p:ph type="title" hasCustomPrompt="1"/>
          </p:nvPr>
        </p:nvSpPr>
        <p:spPr/>
        <p:txBody>
          <a:bodyPr/>
          <a:lstStyle/>
          <a:p>
            <a:r>
              <a:rPr lang="en-US" dirty="0"/>
              <a:t>Slide title</a:t>
            </a:r>
          </a:p>
        </p:txBody>
      </p:sp>
      <p:cxnSp>
        <p:nvCxnSpPr>
          <p:cNvPr id="11" name="Straight Connector 10"/>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5"/>
          </p:nvPr>
        </p:nvSpPr>
        <p:spPr/>
        <p:txBody>
          <a:bodyPr/>
          <a:lstStyle/>
          <a:p>
            <a:r>
              <a:rPr lang="en-US"/>
              <a:t>9/8/2025</a:t>
            </a:r>
            <a:endParaRPr lang="en-US" dirty="0"/>
          </a:p>
        </p:txBody>
      </p:sp>
      <p:sp>
        <p:nvSpPr>
          <p:cNvPr id="12" name="Footer Placeholder 11"/>
          <p:cNvSpPr>
            <a:spLocks noGrp="1"/>
          </p:cNvSpPr>
          <p:nvPr>
            <p:ph type="ftr" sz="quarter" idx="16"/>
          </p:nvPr>
        </p:nvSpPr>
        <p:spPr/>
        <p:txBody>
          <a:bodyPr/>
          <a:lstStyle/>
          <a:p>
            <a:r>
              <a:rPr lang="en-US"/>
              <a:t>Urban County Policy Board</a:t>
            </a:r>
            <a:endParaRPr lang="en-US" dirty="0"/>
          </a:p>
        </p:txBody>
      </p:sp>
      <p:sp>
        <p:nvSpPr>
          <p:cNvPr id="14" name="Slide Number Placeholder 13"/>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4895315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7" name="Picture Placeholder 2"/>
          <p:cNvSpPr>
            <a:spLocks noGrp="1"/>
          </p:cNvSpPr>
          <p:nvPr>
            <p:ph type="pic" idx="14"/>
          </p:nvPr>
        </p:nvSpPr>
        <p:spPr>
          <a:xfrm>
            <a:off x="962527" y="1230658"/>
            <a:ext cx="3190088" cy="4895133"/>
          </a:xfrm>
          <a:solidFill>
            <a:schemeClr val="accent2">
              <a:alpha val="29804"/>
            </a:schemeClr>
          </a:solidFill>
        </p:spPr>
        <p:txBody>
          <a:bodyPr anchor="ctr">
            <a:normAutofit/>
          </a:bodyPr>
          <a:lstStyle>
            <a:lvl1pPr marL="0" indent="0">
              <a:buNone/>
              <a:defRPr sz="1400" spc="0" baseline="0">
                <a:sym typeface="Wingdings"/>
              </a:defRPr>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dirty="0"/>
          </a:p>
        </p:txBody>
      </p:sp>
      <p:sp>
        <p:nvSpPr>
          <p:cNvPr id="20" name="Picture Placeholder 2"/>
          <p:cNvSpPr>
            <a:spLocks noGrp="1"/>
          </p:cNvSpPr>
          <p:nvPr>
            <p:ph type="pic" idx="15"/>
          </p:nvPr>
        </p:nvSpPr>
        <p:spPr>
          <a:xfrm>
            <a:off x="4500956" y="1230658"/>
            <a:ext cx="3190088" cy="4895133"/>
          </a:xfrm>
          <a:solidFill>
            <a:schemeClr val="accent2">
              <a:alpha val="29804"/>
            </a:schemeClr>
          </a:solidFill>
        </p:spPr>
        <p:txBody>
          <a:bodyPr anchor="ctr">
            <a:normAutofit/>
          </a:bodyPr>
          <a:lstStyle>
            <a:lvl1pPr marL="0" indent="0">
              <a:buNone/>
              <a:defRPr sz="1400">
                <a:sym typeface="Wingdings"/>
              </a:defRPr>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dirty="0"/>
          </a:p>
        </p:txBody>
      </p:sp>
      <p:sp>
        <p:nvSpPr>
          <p:cNvPr id="21" name="Picture Placeholder 2"/>
          <p:cNvSpPr>
            <a:spLocks noGrp="1"/>
          </p:cNvSpPr>
          <p:nvPr>
            <p:ph type="pic" idx="16"/>
          </p:nvPr>
        </p:nvSpPr>
        <p:spPr>
          <a:xfrm>
            <a:off x="8039385" y="1230650"/>
            <a:ext cx="3190088" cy="4895133"/>
          </a:xfrm>
          <a:solidFill>
            <a:schemeClr val="accent2">
              <a:alpha val="29804"/>
            </a:schemeClr>
          </a:solidFill>
        </p:spPr>
        <p:txBody>
          <a:bodyPr anchor="ctr">
            <a:normAutofit/>
          </a:bodyPr>
          <a:lstStyle>
            <a:lvl1pPr marL="0" indent="0">
              <a:buNone/>
              <a:defRPr sz="1400">
                <a:sym typeface="Wingdings"/>
              </a:defRPr>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dirty="0"/>
          </a:p>
        </p:txBody>
      </p:sp>
      <p:sp>
        <p:nvSpPr>
          <p:cNvPr id="10" name="Title 9"/>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7"/>
          </p:nvPr>
        </p:nvSpPr>
        <p:spPr/>
        <p:txBody>
          <a:bodyPr/>
          <a:lstStyle/>
          <a:p>
            <a:r>
              <a:rPr lang="en-US"/>
              <a:t>9/8/2025</a:t>
            </a:r>
            <a:endParaRPr lang="en-US" dirty="0"/>
          </a:p>
        </p:txBody>
      </p:sp>
      <p:sp>
        <p:nvSpPr>
          <p:cNvPr id="13" name="Footer Placeholder 12"/>
          <p:cNvSpPr>
            <a:spLocks noGrp="1"/>
          </p:cNvSpPr>
          <p:nvPr>
            <p:ph type="ftr" sz="quarter" idx="18"/>
          </p:nvPr>
        </p:nvSpPr>
        <p:spPr/>
        <p:txBody>
          <a:bodyPr/>
          <a:lstStyle/>
          <a:p>
            <a:r>
              <a:rPr lang="en-US"/>
              <a:t>Urban County Policy Board</a:t>
            </a:r>
            <a:endParaRPr lang="en-US" dirty="0"/>
          </a:p>
        </p:txBody>
      </p:sp>
      <p:sp>
        <p:nvSpPr>
          <p:cNvPr id="14" name="Slide Number Placeholder 13"/>
          <p:cNvSpPr>
            <a:spLocks noGrp="1"/>
          </p:cNvSpPr>
          <p:nvPr>
            <p:ph type="sldNum" sz="quarter" idx="19"/>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9324976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lumn-1 text, 2 image">
    <p:spTree>
      <p:nvGrpSpPr>
        <p:cNvPr id="1" name=""/>
        <p:cNvGrpSpPr/>
        <p:nvPr/>
      </p:nvGrpSpPr>
      <p:grpSpPr>
        <a:xfrm>
          <a:off x="0" y="0"/>
          <a:ext cx="0" cy="0"/>
          <a:chOff x="0" y="0"/>
          <a:chExt cx="0" cy="0"/>
        </a:xfrm>
      </p:grpSpPr>
      <p:sp>
        <p:nvSpPr>
          <p:cNvPr id="20" name="Picture Placeholder 2"/>
          <p:cNvSpPr>
            <a:spLocks noGrp="1"/>
          </p:cNvSpPr>
          <p:nvPr>
            <p:ph type="pic" idx="15"/>
          </p:nvPr>
        </p:nvSpPr>
        <p:spPr>
          <a:xfrm>
            <a:off x="4414095" y="1230658"/>
            <a:ext cx="3276949" cy="4881383"/>
          </a:xfrm>
          <a:solidFill>
            <a:schemeClr val="accent2">
              <a:alpha val="29804"/>
            </a:schemeClr>
          </a:solidFill>
        </p:spPr>
        <p:txBody>
          <a:bodyPr anchor="ctr">
            <a:normAutofit/>
          </a:bodyPr>
          <a:lstStyle>
            <a:lvl1pPr marL="0" indent="0">
              <a:buNone/>
              <a:defRPr sz="1400">
                <a:sym typeface="Wingdings"/>
              </a:defRPr>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dirty="0"/>
          </a:p>
        </p:txBody>
      </p:sp>
      <p:sp>
        <p:nvSpPr>
          <p:cNvPr id="21" name="Picture Placeholder 2"/>
          <p:cNvSpPr>
            <a:spLocks noGrp="1"/>
          </p:cNvSpPr>
          <p:nvPr>
            <p:ph type="pic" idx="16"/>
          </p:nvPr>
        </p:nvSpPr>
        <p:spPr>
          <a:xfrm>
            <a:off x="7952524" y="1230650"/>
            <a:ext cx="3276949" cy="4881383"/>
          </a:xfrm>
          <a:solidFill>
            <a:schemeClr val="accent2">
              <a:alpha val="29804"/>
            </a:schemeClr>
          </a:solidFill>
        </p:spPr>
        <p:txBody>
          <a:bodyPr anchor="ctr">
            <a:normAutofit/>
          </a:bodyPr>
          <a:lstStyle>
            <a:lvl1pPr marL="0" indent="0">
              <a:buNone/>
              <a:defRPr sz="1400">
                <a:sym typeface="Wingdings"/>
              </a:defRPr>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dirty="0"/>
          </a:p>
        </p:txBody>
      </p:sp>
      <p:sp>
        <p:nvSpPr>
          <p:cNvPr id="10" name="Title 9"/>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7"/>
          </p:nvPr>
        </p:nvSpPr>
        <p:spPr/>
        <p:txBody>
          <a:bodyPr/>
          <a:lstStyle/>
          <a:p>
            <a:r>
              <a:rPr lang="en-US"/>
              <a:t>9/8/2025</a:t>
            </a:r>
            <a:endParaRPr lang="en-US" dirty="0"/>
          </a:p>
        </p:txBody>
      </p:sp>
      <p:sp>
        <p:nvSpPr>
          <p:cNvPr id="13" name="Footer Placeholder 12"/>
          <p:cNvSpPr>
            <a:spLocks noGrp="1"/>
          </p:cNvSpPr>
          <p:nvPr>
            <p:ph type="ftr" sz="quarter" idx="18"/>
          </p:nvPr>
        </p:nvSpPr>
        <p:spPr/>
        <p:txBody>
          <a:bodyPr/>
          <a:lstStyle/>
          <a:p>
            <a:r>
              <a:rPr lang="en-US"/>
              <a:t>Urban County Policy Board</a:t>
            </a:r>
            <a:endParaRPr lang="en-US" dirty="0"/>
          </a:p>
        </p:txBody>
      </p:sp>
      <p:sp>
        <p:nvSpPr>
          <p:cNvPr id="14" name="Slide Number Placeholder 13"/>
          <p:cNvSpPr>
            <a:spLocks noGrp="1"/>
          </p:cNvSpPr>
          <p:nvPr>
            <p:ph type="sldNum" sz="quarter" idx="19"/>
          </p:nvPr>
        </p:nvSpPr>
        <p:spPr/>
        <p:txBody>
          <a:bodyPr/>
          <a:lstStyle/>
          <a:p>
            <a:fld id="{BD3A08C5-CC68-3947-88A8-A9E34C1A68A7}" type="slidenum">
              <a:rPr lang="en-US" smtClean="0"/>
              <a:pPr/>
              <a:t>‹#›</a:t>
            </a:fld>
            <a:endParaRPr lang="en-US" dirty="0"/>
          </a:p>
        </p:txBody>
      </p:sp>
      <p:sp>
        <p:nvSpPr>
          <p:cNvPr id="3" name="Text Placeholder 2"/>
          <p:cNvSpPr>
            <a:spLocks noGrp="1"/>
          </p:cNvSpPr>
          <p:nvPr>
            <p:ph type="body" sz="quarter" idx="20" hasCustomPrompt="1"/>
          </p:nvPr>
        </p:nvSpPr>
        <p:spPr>
          <a:xfrm>
            <a:off x="962528" y="1230651"/>
            <a:ext cx="3135340" cy="4881864"/>
          </a:xfrm>
        </p:spPr>
        <p:txBody>
          <a:bodyPr>
            <a:normAutofit/>
          </a:bodyPr>
          <a:lstStyle>
            <a:lvl1pPr marL="0" indent="0">
              <a:buNone/>
              <a:defRPr sz="2000"/>
            </a:lvl1pPr>
          </a:lstStyle>
          <a:p>
            <a:pPr lvl="0"/>
            <a:r>
              <a:rPr lang="en-US" dirty="0"/>
              <a:t>Text</a:t>
            </a:r>
          </a:p>
        </p:txBody>
      </p:sp>
    </p:spTree>
    <p:extLst>
      <p:ext uri="{BB962C8B-B14F-4D97-AF65-F5344CB8AC3E}">
        <p14:creationId xmlns:p14="http://schemas.microsoft.com/office/powerpoint/2010/main" val="1825773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962527" y="1120845"/>
            <a:ext cx="10266947" cy="5018697"/>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cxnSp>
        <p:nvCxnSpPr>
          <p:cNvPr id="20" name="Straight Connector 19"/>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p:txBody>
          <a:bodyPr/>
          <a:lstStyle/>
          <a:p>
            <a:r>
              <a:rPr lang="en-US" dirty="0"/>
              <a:t>Slide title</a:t>
            </a:r>
          </a:p>
        </p:txBody>
      </p:sp>
      <p:sp>
        <p:nvSpPr>
          <p:cNvPr id="12" name="Date Placeholder 11"/>
          <p:cNvSpPr>
            <a:spLocks noGrp="1"/>
          </p:cNvSpPr>
          <p:nvPr>
            <p:ph type="dt" sz="half" idx="14"/>
          </p:nvPr>
        </p:nvSpPr>
        <p:spPr/>
        <p:txBody>
          <a:bodyPr/>
          <a:lstStyle/>
          <a:p>
            <a:r>
              <a:rPr lang="en-US"/>
              <a:t>9/8/2025</a:t>
            </a:r>
            <a:endParaRPr lang="en-US" dirty="0"/>
          </a:p>
        </p:txBody>
      </p:sp>
      <p:sp>
        <p:nvSpPr>
          <p:cNvPr id="13" name="Footer Placeholder 12"/>
          <p:cNvSpPr>
            <a:spLocks noGrp="1"/>
          </p:cNvSpPr>
          <p:nvPr>
            <p:ph type="ftr" sz="quarter" idx="15"/>
          </p:nvPr>
        </p:nvSpPr>
        <p:spPr/>
        <p:txBody>
          <a:bodyPr/>
          <a:lstStyle/>
          <a:p>
            <a:r>
              <a:rPr lang="en-US"/>
              <a:t>Urban County Policy Board</a:t>
            </a:r>
            <a:endParaRPr lang="en-US" dirty="0"/>
          </a:p>
        </p:txBody>
      </p:sp>
      <p:sp>
        <p:nvSpPr>
          <p:cNvPr id="14" name="Slide Number Placeholder 13"/>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472809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94043" y="1127527"/>
            <a:ext cx="4885192" cy="5018888"/>
          </a:xfrm>
        </p:spPr>
        <p:txBody>
          <a:bodyPr/>
          <a:lstStyle>
            <a:lvl1pPr marL="285750" indent="-285750">
              <a:lnSpc>
                <a:spcPct val="100000"/>
              </a:lnSpc>
              <a:buFont typeface="Arial" charset="0"/>
              <a:buChar char="•"/>
              <a:defRPr baseline="0"/>
            </a:lvl1pPr>
            <a:lvl2pPr marL="342883" indent="0">
              <a:buFont typeface="Arial" charset="0"/>
              <a:buNone/>
              <a:defRPr/>
            </a:lvl2pPr>
            <a:lvl3pPr marL="685765" indent="0">
              <a:buFont typeface="Arial" charset="0"/>
              <a:buNone/>
              <a:defRPr/>
            </a:lvl3pPr>
            <a:lvl4pPr marL="1028648" indent="0">
              <a:buFont typeface="Arial" charset="0"/>
              <a:buNone/>
              <a:defRPr/>
            </a:lvl4pPr>
            <a:lvl5pPr marL="1371532" indent="0">
              <a:buFont typeface="Arial" charset="0"/>
              <a:buNone/>
              <a:defRPr/>
            </a:lvl5pPr>
          </a:lstStyle>
          <a:p>
            <a:pPr lvl="0"/>
            <a:r>
              <a:rPr lang="en-US" dirty="0"/>
              <a:t>Point 1</a:t>
            </a:r>
          </a:p>
          <a:p>
            <a:pPr lvl="0"/>
            <a:r>
              <a:rPr lang="en-US" dirty="0"/>
              <a:t>Point 2</a:t>
            </a:r>
          </a:p>
          <a:p>
            <a:pPr lvl="0"/>
            <a:r>
              <a:rPr lang="en-US" dirty="0"/>
              <a:t>Point 3</a:t>
            </a:r>
          </a:p>
        </p:txBody>
      </p:sp>
      <p:sp>
        <p:nvSpPr>
          <p:cNvPr id="10" name="Content Placeholder 2"/>
          <p:cNvSpPr>
            <a:spLocks noGrp="1"/>
          </p:cNvSpPr>
          <p:nvPr>
            <p:ph idx="13" hasCustomPrompt="1"/>
          </p:nvPr>
        </p:nvSpPr>
        <p:spPr>
          <a:xfrm>
            <a:off x="6344283" y="1127530"/>
            <a:ext cx="4885192" cy="5018887"/>
          </a:xfrm>
        </p:spPr>
        <p:txBody>
          <a:bodyPr/>
          <a:lstStyle>
            <a:lvl1pPr marL="285750" indent="-285750">
              <a:buFont typeface="Arial" charset="0"/>
              <a:buChar char="•"/>
              <a:defRPr/>
            </a:lvl1pPr>
          </a:lstStyle>
          <a:p>
            <a:pPr lvl="0"/>
            <a:r>
              <a:rPr lang="en-US" dirty="0"/>
              <a:t>Point 1</a:t>
            </a:r>
          </a:p>
          <a:p>
            <a:pPr lvl="0"/>
            <a:r>
              <a:rPr lang="en-US" dirty="0"/>
              <a:t>Point 2</a:t>
            </a:r>
          </a:p>
          <a:p>
            <a:pPr lvl="0"/>
            <a:r>
              <a:rPr lang="en-US" dirty="0"/>
              <a:t>Point 3</a:t>
            </a:r>
          </a:p>
          <a:p>
            <a:pPr lvl="0"/>
            <a:endParaRPr lang="en-US" dirty="0"/>
          </a:p>
        </p:txBody>
      </p:sp>
      <p:sp>
        <p:nvSpPr>
          <p:cNvPr id="11" name="Title 10"/>
          <p:cNvSpPr>
            <a:spLocks noGrp="1"/>
          </p:cNvSpPr>
          <p:nvPr>
            <p:ph type="title" hasCustomPrompt="1"/>
          </p:nvPr>
        </p:nvSpPr>
        <p:spPr/>
        <p:txBody>
          <a:bodyPr/>
          <a:lstStyle/>
          <a:p>
            <a:r>
              <a:rPr lang="en-US" dirty="0"/>
              <a:t>Slide title</a:t>
            </a:r>
          </a:p>
        </p:txBody>
      </p:sp>
      <p:cxnSp>
        <p:nvCxnSpPr>
          <p:cNvPr id="13" name="Straight Connector 12"/>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4"/>
          </p:nvPr>
        </p:nvSpPr>
        <p:spPr/>
        <p:txBody>
          <a:bodyPr/>
          <a:lstStyle/>
          <a:p>
            <a:r>
              <a:rPr lang="en-US"/>
              <a:t>9/8/2025</a:t>
            </a:r>
            <a:endParaRPr lang="en-US" dirty="0"/>
          </a:p>
        </p:txBody>
      </p:sp>
      <p:sp>
        <p:nvSpPr>
          <p:cNvPr id="14" name="Footer Placeholder 13"/>
          <p:cNvSpPr>
            <a:spLocks noGrp="1"/>
          </p:cNvSpPr>
          <p:nvPr>
            <p:ph type="ftr" sz="quarter" idx="15"/>
          </p:nvPr>
        </p:nvSpPr>
        <p:spPr/>
        <p:txBody>
          <a:bodyPr/>
          <a:lstStyle/>
          <a:p>
            <a:r>
              <a:rPr lang="en-US"/>
              <a:t>Urban County Policy Board</a:t>
            </a:r>
            <a:endParaRPr lang="en-US" dirty="0"/>
          </a:p>
        </p:txBody>
      </p:sp>
      <p:sp>
        <p:nvSpPr>
          <p:cNvPr id="15" name="Slide Number Placeholder 14"/>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47470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Table Placeholder 4"/>
          <p:cNvSpPr>
            <a:spLocks noGrp="1"/>
          </p:cNvSpPr>
          <p:nvPr>
            <p:ph type="tbl" sz="quarter" idx="13" hasCustomPrompt="1"/>
          </p:nvPr>
        </p:nvSpPr>
        <p:spPr>
          <a:xfrm>
            <a:off x="962528" y="1155031"/>
            <a:ext cx="10254245" cy="4950135"/>
          </a:xfrm>
        </p:spPr>
        <p:txBody>
          <a:bodyPr anchor="ctr"/>
          <a:lstStyle>
            <a:lvl1pPr marL="0" indent="0">
              <a:buNone/>
              <a:defRPr baseline="0">
                <a:sym typeface="Wingdings"/>
              </a:defRPr>
            </a:lvl1pPr>
          </a:lstStyle>
          <a:p>
            <a:r>
              <a:rPr lang="en-US" dirty="0"/>
              <a:t>Click icon to create table </a:t>
            </a:r>
          </a:p>
        </p:txBody>
      </p:sp>
      <p:sp>
        <p:nvSpPr>
          <p:cNvPr id="7" name="Title 6"/>
          <p:cNvSpPr>
            <a:spLocks noGrp="1"/>
          </p:cNvSpPr>
          <p:nvPr>
            <p:ph type="title" hasCustomPrompt="1"/>
          </p:nvPr>
        </p:nvSpPr>
        <p:spPr/>
        <p:txBody>
          <a:bodyPr/>
          <a:lstStyle/>
          <a:p>
            <a:r>
              <a:rPr lang="en-US" dirty="0"/>
              <a:t>Slide title</a:t>
            </a:r>
          </a:p>
        </p:txBody>
      </p:sp>
      <p:cxnSp>
        <p:nvCxnSpPr>
          <p:cNvPr id="14" name="Straight Connector 13"/>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4"/>
          </p:nvPr>
        </p:nvSpPr>
        <p:spPr/>
        <p:txBody>
          <a:bodyPr/>
          <a:lstStyle/>
          <a:p>
            <a:r>
              <a:rPr lang="en-US"/>
              <a:t>9/8/2025</a:t>
            </a:r>
            <a:endParaRPr lang="en-US" dirty="0"/>
          </a:p>
        </p:txBody>
      </p:sp>
      <p:sp>
        <p:nvSpPr>
          <p:cNvPr id="12" name="Footer Placeholder 11"/>
          <p:cNvSpPr>
            <a:spLocks noGrp="1"/>
          </p:cNvSpPr>
          <p:nvPr>
            <p:ph type="ftr" sz="quarter" idx="15"/>
          </p:nvPr>
        </p:nvSpPr>
        <p:spPr/>
        <p:txBody>
          <a:bodyPr/>
          <a:lstStyle/>
          <a:p>
            <a:r>
              <a:rPr lang="en-US"/>
              <a:t>Urban County Policy Board</a:t>
            </a:r>
            <a:endParaRPr lang="en-US" dirty="0"/>
          </a:p>
        </p:txBody>
      </p:sp>
      <p:sp>
        <p:nvSpPr>
          <p:cNvPr id="16" name="Slide Number Placeholder 15"/>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1491929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Column with Chart/Graph">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962527" y="1100032"/>
            <a:ext cx="4688973" cy="5060782"/>
          </a:xfrm>
        </p:spPr>
        <p:txBody>
          <a:bodyPr/>
          <a:lstStyle>
            <a:lvl1pPr marL="0" indent="0">
              <a:buNone/>
              <a:defRPr/>
            </a:lvl1pPr>
          </a:lstStyle>
          <a:p>
            <a:pPr lvl="0"/>
            <a:r>
              <a:rPr lang="en-US" dirty="0"/>
              <a:t>Text</a:t>
            </a:r>
          </a:p>
        </p:txBody>
      </p:sp>
      <p:sp>
        <p:nvSpPr>
          <p:cNvPr id="8" name="Chart Placeholder 7"/>
          <p:cNvSpPr>
            <a:spLocks noGrp="1"/>
          </p:cNvSpPr>
          <p:nvPr>
            <p:ph type="chart" sz="quarter" idx="19"/>
          </p:nvPr>
        </p:nvSpPr>
        <p:spPr>
          <a:xfrm>
            <a:off x="6040999" y="1583134"/>
            <a:ext cx="5364132" cy="4331368"/>
          </a:xfrm>
        </p:spPr>
        <p:txBody>
          <a:bodyPr anchor="ctr"/>
          <a:lstStyle>
            <a:lvl1pPr marL="0" indent="0">
              <a:buNone/>
              <a:defRPr sz="2400" baseline="0">
                <a:sym typeface="Wingdings"/>
              </a:defRPr>
            </a:lvl1pPr>
          </a:lstStyle>
          <a:p>
            <a:endParaRPr lang="en-US" dirty="0"/>
          </a:p>
        </p:txBody>
      </p:sp>
      <p:sp>
        <p:nvSpPr>
          <p:cNvPr id="17" name="Title 16"/>
          <p:cNvSpPr>
            <a:spLocks noGrp="1"/>
          </p:cNvSpPr>
          <p:nvPr>
            <p:ph type="title" hasCustomPrompt="1"/>
          </p:nvPr>
        </p:nvSpPr>
        <p:spPr>
          <a:xfrm>
            <a:off x="962527" y="365130"/>
            <a:ext cx="10442604" cy="673024"/>
          </a:xfrm>
        </p:spPr>
        <p:txBody>
          <a:bodyPr/>
          <a:lstStyle/>
          <a:p>
            <a:r>
              <a:rPr lang="en-US" dirty="0"/>
              <a:t>Slide title</a:t>
            </a:r>
          </a:p>
        </p:txBody>
      </p:sp>
      <p:cxnSp>
        <p:nvCxnSpPr>
          <p:cNvPr id="19" name="Straight Connector 18"/>
          <p:cNvCxnSpPr/>
          <p:nvPr userDrawn="1"/>
        </p:nvCxnSpPr>
        <p:spPr>
          <a:xfrm>
            <a:off x="962527" y="1038154"/>
            <a:ext cx="1044260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1"/>
          </p:nvPr>
        </p:nvSpPr>
        <p:spPr/>
        <p:txBody>
          <a:bodyPr/>
          <a:lstStyle/>
          <a:p>
            <a:r>
              <a:rPr lang="en-US"/>
              <a:t>9/8/2025</a:t>
            </a:r>
            <a:endParaRPr lang="en-US" dirty="0"/>
          </a:p>
        </p:txBody>
      </p:sp>
      <p:sp>
        <p:nvSpPr>
          <p:cNvPr id="21" name="Footer Placeholder 20"/>
          <p:cNvSpPr>
            <a:spLocks noGrp="1"/>
          </p:cNvSpPr>
          <p:nvPr>
            <p:ph type="ftr" sz="quarter" idx="22"/>
          </p:nvPr>
        </p:nvSpPr>
        <p:spPr/>
        <p:txBody>
          <a:bodyPr/>
          <a:lstStyle/>
          <a:p>
            <a:r>
              <a:rPr lang="en-US"/>
              <a:t>Urban County Policy Board</a:t>
            </a:r>
            <a:endParaRPr lang="en-US" dirty="0"/>
          </a:p>
        </p:txBody>
      </p:sp>
      <p:sp>
        <p:nvSpPr>
          <p:cNvPr id="22" name="Slide Number Placeholder 21"/>
          <p:cNvSpPr>
            <a:spLocks noGrp="1"/>
          </p:cNvSpPr>
          <p:nvPr>
            <p:ph type="sldNum" sz="quarter" idx="23"/>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4003582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Graph with Text Below">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962527" y="5607892"/>
            <a:ext cx="10266947" cy="508764"/>
          </a:xfrm>
        </p:spPr>
        <p:txBody>
          <a:bodyPr/>
          <a:lstStyle>
            <a:lvl1pPr marL="0" indent="0">
              <a:buNone/>
              <a:defRPr/>
            </a:lvl1pPr>
          </a:lstStyle>
          <a:p>
            <a:pPr lvl="0"/>
            <a:r>
              <a:rPr lang="en-US" dirty="0"/>
              <a:t>Caption</a:t>
            </a:r>
          </a:p>
        </p:txBody>
      </p:sp>
      <p:sp>
        <p:nvSpPr>
          <p:cNvPr id="8" name="Chart Placeholder 7"/>
          <p:cNvSpPr>
            <a:spLocks noGrp="1"/>
          </p:cNvSpPr>
          <p:nvPr>
            <p:ph type="chart" sz="quarter" idx="19" hasCustomPrompt="1"/>
          </p:nvPr>
        </p:nvSpPr>
        <p:spPr>
          <a:xfrm>
            <a:off x="962527" y="1132146"/>
            <a:ext cx="10266947" cy="4374880"/>
          </a:xfrm>
        </p:spPr>
        <p:txBody>
          <a:bodyPr anchor="ctr">
            <a:normAutofit/>
          </a:bodyPr>
          <a:lstStyle>
            <a:lvl1pPr marL="0" indent="0">
              <a:buNone/>
              <a:defRPr sz="2400" baseline="0">
                <a:sym typeface="Wingdings"/>
              </a:defRPr>
            </a:lvl1pPr>
          </a:lstStyle>
          <a:p>
            <a:r>
              <a:rPr lang="en-US" dirty="0"/>
              <a:t>Click icon to create a chart/graph </a:t>
            </a:r>
          </a:p>
        </p:txBody>
      </p:sp>
      <p:sp>
        <p:nvSpPr>
          <p:cNvPr id="3" name="Title 2"/>
          <p:cNvSpPr>
            <a:spLocks noGrp="1"/>
          </p:cNvSpPr>
          <p:nvPr>
            <p:ph type="title" hasCustomPrompt="1"/>
          </p:nvPr>
        </p:nvSpPr>
        <p:spPr/>
        <p:txBody>
          <a:bodyPr/>
          <a:lstStyle/>
          <a:p>
            <a:r>
              <a:rPr lang="en-US" dirty="0"/>
              <a:t>Slide title</a:t>
            </a:r>
          </a:p>
        </p:txBody>
      </p:sp>
      <p:cxnSp>
        <p:nvCxnSpPr>
          <p:cNvPr id="12" name="Straight Connector 11"/>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20"/>
          </p:nvPr>
        </p:nvSpPr>
        <p:spPr/>
        <p:txBody>
          <a:bodyPr/>
          <a:lstStyle/>
          <a:p>
            <a:r>
              <a:rPr lang="en-US"/>
              <a:t>9/8/2025</a:t>
            </a:r>
            <a:endParaRPr lang="en-US" dirty="0"/>
          </a:p>
        </p:txBody>
      </p:sp>
      <p:sp>
        <p:nvSpPr>
          <p:cNvPr id="9" name="Footer Placeholder 8"/>
          <p:cNvSpPr>
            <a:spLocks noGrp="1"/>
          </p:cNvSpPr>
          <p:nvPr>
            <p:ph type="ftr" sz="quarter" idx="21"/>
          </p:nvPr>
        </p:nvSpPr>
        <p:spPr/>
        <p:txBody>
          <a:bodyPr/>
          <a:lstStyle/>
          <a:p>
            <a:r>
              <a:rPr lang="en-US"/>
              <a:t>Urban County Policy Board</a:t>
            </a:r>
            <a:endParaRPr lang="en-US" dirty="0"/>
          </a:p>
        </p:txBody>
      </p:sp>
      <p:sp>
        <p:nvSpPr>
          <p:cNvPr id="11" name="Slide Number Placeholder 10"/>
          <p:cNvSpPr>
            <a:spLocks noGrp="1"/>
          </p:cNvSpPr>
          <p:nvPr>
            <p:ph type="sldNum" sz="quarter" idx="2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741089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Images with Captio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4107" y="5244885"/>
            <a:ext cx="4919524" cy="868233"/>
          </a:xfrm>
        </p:spPr>
        <p:txBody>
          <a:bodyPr anchor="t"/>
          <a:lstStyle>
            <a:lvl1pPr marL="0" indent="0">
              <a:buNone/>
              <a:defRPr sz="1800" b="0"/>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Image caption</a:t>
            </a:r>
          </a:p>
        </p:txBody>
      </p:sp>
      <p:sp>
        <p:nvSpPr>
          <p:cNvPr id="5" name="Text Placeholder 4"/>
          <p:cNvSpPr>
            <a:spLocks noGrp="1"/>
          </p:cNvSpPr>
          <p:nvPr>
            <p:ph type="body" sz="quarter" idx="3" hasCustomPrompt="1"/>
          </p:nvPr>
        </p:nvSpPr>
        <p:spPr>
          <a:xfrm>
            <a:off x="6296676" y="5244885"/>
            <a:ext cx="4943752" cy="868233"/>
          </a:xfrm>
        </p:spPr>
        <p:txBody>
          <a:bodyPr anchor="t"/>
          <a:lstStyle>
            <a:lvl1pPr marL="0" indent="0">
              <a:buNone/>
              <a:defRPr sz="1800" b="0"/>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Image caption</a:t>
            </a:r>
          </a:p>
        </p:txBody>
      </p:sp>
      <p:sp>
        <p:nvSpPr>
          <p:cNvPr id="15" name="Picture Placeholder 14"/>
          <p:cNvSpPr>
            <a:spLocks noGrp="1"/>
          </p:cNvSpPr>
          <p:nvPr>
            <p:ph type="pic" sz="quarter" idx="13"/>
          </p:nvPr>
        </p:nvSpPr>
        <p:spPr>
          <a:xfrm>
            <a:off x="962527" y="1148158"/>
            <a:ext cx="4921040" cy="3960107"/>
          </a:xfrm>
          <a:solidFill>
            <a:schemeClr val="accent2">
              <a:alpha val="29804"/>
            </a:schemeClr>
          </a:solidFill>
        </p:spPr>
        <p:txBody>
          <a:bodyPr anchor="ctr">
            <a:normAutofit/>
          </a:bodyPr>
          <a:lstStyle>
            <a:lvl1pPr marL="0" indent="0">
              <a:buNone/>
              <a:defRPr sz="2500">
                <a:sym typeface="Wingdings"/>
              </a:defRPr>
            </a:lvl1pPr>
          </a:lstStyle>
          <a:p>
            <a:endParaRPr lang="en-US" dirty="0"/>
          </a:p>
        </p:txBody>
      </p:sp>
      <p:sp>
        <p:nvSpPr>
          <p:cNvPr id="16" name="Picture Placeholder 14"/>
          <p:cNvSpPr>
            <a:spLocks noGrp="1"/>
          </p:cNvSpPr>
          <p:nvPr>
            <p:ph type="pic" sz="quarter" idx="14"/>
          </p:nvPr>
        </p:nvSpPr>
        <p:spPr>
          <a:xfrm>
            <a:off x="6308435" y="1148158"/>
            <a:ext cx="4921040" cy="3960107"/>
          </a:xfrm>
          <a:solidFill>
            <a:schemeClr val="accent2">
              <a:alpha val="29804"/>
            </a:schemeClr>
          </a:solidFill>
        </p:spPr>
        <p:txBody>
          <a:bodyPr anchor="ctr">
            <a:normAutofit/>
          </a:bodyPr>
          <a:lstStyle>
            <a:lvl1pPr marL="0" indent="0">
              <a:buNone/>
              <a:defRPr sz="2500">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t>9/8/2025</a:t>
            </a:r>
            <a:endParaRPr lang="en-US" dirty="0"/>
          </a:p>
        </p:txBody>
      </p:sp>
      <p:sp>
        <p:nvSpPr>
          <p:cNvPr id="20" name="Footer Placeholder 19"/>
          <p:cNvSpPr>
            <a:spLocks noGrp="1"/>
          </p:cNvSpPr>
          <p:nvPr>
            <p:ph type="ftr" sz="quarter" idx="16"/>
          </p:nvPr>
        </p:nvSpPr>
        <p:spPr/>
        <p:txBody>
          <a:bodyPr/>
          <a:lstStyle/>
          <a:p>
            <a:r>
              <a:rPr lang="en-US"/>
              <a:t>Urban County Policy Board</a:t>
            </a:r>
            <a:endParaRPr lang="en-US" dirty="0"/>
          </a:p>
        </p:txBody>
      </p:sp>
      <p:sp>
        <p:nvSpPr>
          <p:cNvPr id="21" name="Slide Number Placeholder 20"/>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048180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lumn-image and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4107" y="1127532"/>
            <a:ext cx="4919524" cy="5060137"/>
          </a:xfrm>
        </p:spPr>
        <p:txBody>
          <a:bodyPr anchor="t"/>
          <a:lstStyle>
            <a:lvl1pPr marL="0" indent="0">
              <a:buNone/>
              <a:defRPr sz="1800" b="0"/>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Image caption</a:t>
            </a:r>
          </a:p>
        </p:txBody>
      </p:sp>
      <p:sp>
        <p:nvSpPr>
          <p:cNvPr id="16" name="Picture Placeholder 14"/>
          <p:cNvSpPr>
            <a:spLocks noGrp="1"/>
          </p:cNvSpPr>
          <p:nvPr>
            <p:ph type="pic" sz="quarter" idx="14"/>
          </p:nvPr>
        </p:nvSpPr>
        <p:spPr>
          <a:xfrm>
            <a:off x="6308435" y="1127532"/>
            <a:ext cx="4921040" cy="5060137"/>
          </a:xfrm>
          <a:solidFill>
            <a:schemeClr val="accent2">
              <a:alpha val="29804"/>
            </a:schemeClr>
          </a:solidFill>
        </p:spPr>
        <p:txBody>
          <a:bodyPr anchor="ctr">
            <a:normAutofit/>
          </a:bodyPr>
          <a:lstStyle>
            <a:lvl1pPr marL="0" indent="0">
              <a:buNone/>
              <a:defRPr sz="2500" baseline="0">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t>9/8/2025</a:t>
            </a:r>
            <a:endParaRPr lang="en-US" dirty="0"/>
          </a:p>
        </p:txBody>
      </p:sp>
      <p:sp>
        <p:nvSpPr>
          <p:cNvPr id="20" name="Footer Placeholder 19"/>
          <p:cNvSpPr>
            <a:spLocks noGrp="1"/>
          </p:cNvSpPr>
          <p:nvPr>
            <p:ph type="ftr" sz="quarter" idx="16"/>
          </p:nvPr>
        </p:nvSpPr>
        <p:spPr/>
        <p:txBody>
          <a:bodyPr/>
          <a:lstStyle/>
          <a:p>
            <a:r>
              <a:rPr lang="en-US"/>
              <a:t>Urban County Policy Board</a:t>
            </a:r>
            <a:endParaRPr lang="en-US" dirty="0"/>
          </a:p>
        </p:txBody>
      </p:sp>
      <p:sp>
        <p:nvSpPr>
          <p:cNvPr id="21" name="Slide Number Placeholder 20"/>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8872522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with 3 Imag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62528" y="1237535"/>
            <a:ext cx="6892323" cy="4833256"/>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sp>
        <p:nvSpPr>
          <p:cNvPr id="21" name="Picture Placeholder 10"/>
          <p:cNvSpPr>
            <a:spLocks noGrp="1"/>
          </p:cNvSpPr>
          <p:nvPr>
            <p:ph type="pic" sz="quarter" idx="15"/>
          </p:nvPr>
        </p:nvSpPr>
        <p:spPr>
          <a:xfrm>
            <a:off x="8039387" y="4537647"/>
            <a:ext cx="3190087" cy="1512986"/>
          </a:xfrm>
          <a:solidFill>
            <a:schemeClr val="accent2">
              <a:alpha val="29804"/>
            </a:schemeClr>
          </a:solidFill>
        </p:spPr>
        <p:txBody>
          <a:bodyPr anchor="ctr">
            <a:normAutofit/>
          </a:bodyPr>
          <a:lstStyle>
            <a:lvl1pPr marL="0" indent="0">
              <a:buNone/>
              <a:defRPr sz="1350">
                <a:sym typeface="Wingdings"/>
              </a:defRPr>
            </a:lvl1pPr>
          </a:lstStyle>
          <a:p>
            <a:endParaRPr lang="en-US" dirty="0"/>
          </a:p>
        </p:txBody>
      </p:sp>
      <p:sp>
        <p:nvSpPr>
          <p:cNvPr id="12" name="Title 11"/>
          <p:cNvSpPr>
            <a:spLocks noGrp="1"/>
          </p:cNvSpPr>
          <p:nvPr>
            <p:ph type="title" hasCustomPrompt="1"/>
          </p:nvPr>
        </p:nvSpPr>
        <p:spPr/>
        <p:txBody>
          <a:bodyPr/>
          <a:lstStyle/>
          <a:p>
            <a:r>
              <a:rPr lang="en-US" dirty="0"/>
              <a:t>Slide title</a:t>
            </a:r>
          </a:p>
        </p:txBody>
      </p:sp>
      <p:cxnSp>
        <p:nvCxnSpPr>
          <p:cNvPr id="16" name="Straight Connector 15"/>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6"/>
          </p:nvPr>
        </p:nvSpPr>
        <p:spPr/>
        <p:txBody>
          <a:bodyPr/>
          <a:lstStyle/>
          <a:p>
            <a:r>
              <a:rPr lang="en-US"/>
              <a:t>9/8/2025</a:t>
            </a:r>
            <a:endParaRPr lang="en-US" dirty="0"/>
          </a:p>
        </p:txBody>
      </p:sp>
      <p:sp>
        <p:nvSpPr>
          <p:cNvPr id="14" name="Footer Placeholder 13"/>
          <p:cNvSpPr>
            <a:spLocks noGrp="1"/>
          </p:cNvSpPr>
          <p:nvPr>
            <p:ph type="ftr" sz="quarter" idx="17"/>
          </p:nvPr>
        </p:nvSpPr>
        <p:spPr/>
        <p:txBody>
          <a:bodyPr/>
          <a:lstStyle/>
          <a:p>
            <a:r>
              <a:rPr lang="en-US"/>
              <a:t>Urban County Policy Board</a:t>
            </a:r>
            <a:endParaRPr lang="en-US" dirty="0"/>
          </a:p>
        </p:txBody>
      </p:sp>
      <p:sp>
        <p:nvSpPr>
          <p:cNvPr id="15" name="Slide Number Placeholder 14"/>
          <p:cNvSpPr>
            <a:spLocks noGrp="1"/>
          </p:cNvSpPr>
          <p:nvPr>
            <p:ph type="sldNum" sz="quarter" idx="18"/>
          </p:nvPr>
        </p:nvSpPr>
        <p:spPr/>
        <p:txBody>
          <a:bodyPr/>
          <a:lstStyle/>
          <a:p>
            <a:fld id="{BD3A08C5-CC68-3947-88A8-A9E34C1A68A7}" type="slidenum">
              <a:rPr lang="en-US" smtClean="0"/>
              <a:pPr/>
              <a:t>‹#›</a:t>
            </a:fld>
            <a:endParaRPr lang="en-US" dirty="0"/>
          </a:p>
        </p:txBody>
      </p:sp>
      <p:sp>
        <p:nvSpPr>
          <p:cNvPr id="17" name="Picture Placeholder 10"/>
          <p:cNvSpPr>
            <a:spLocks noGrp="1"/>
          </p:cNvSpPr>
          <p:nvPr>
            <p:ph type="pic" sz="quarter" idx="19"/>
          </p:nvPr>
        </p:nvSpPr>
        <p:spPr>
          <a:xfrm>
            <a:off x="8039387" y="2890700"/>
            <a:ext cx="3190087" cy="1512986"/>
          </a:xfrm>
          <a:solidFill>
            <a:schemeClr val="accent2">
              <a:alpha val="29804"/>
            </a:schemeClr>
          </a:solidFill>
        </p:spPr>
        <p:txBody>
          <a:bodyPr anchor="ctr">
            <a:normAutofit/>
          </a:bodyPr>
          <a:lstStyle>
            <a:lvl1pPr marL="0" indent="0">
              <a:buNone/>
              <a:defRPr sz="1350">
                <a:sym typeface="Wingdings"/>
              </a:defRPr>
            </a:lvl1pPr>
          </a:lstStyle>
          <a:p>
            <a:endParaRPr lang="en-US" dirty="0"/>
          </a:p>
        </p:txBody>
      </p:sp>
      <p:sp>
        <p:nvSpPr>
          <p:cNvPr id="18" name="Picture Placeholder 10"/>
          <p:cNvSpPr>
            <a:spLocks noGrp="1"/>
          </p:cNvSpPr>
          <p:nvPr>
            <p:ph type="pic" sz="quarter" idx="20"/>
          </p:nvPr>
        </p:nvSpPr>
        <p:spPr>
          <a:xfrm>
            <a:off x="8039387" y="1243754"/>
            <a:ext cx="3190087" cy="1512986"/>
          </a:xfrm>
          <a:solidFill>
            <a:schemeClr val="accent2">
              <a:alpha val="29804"/>
            </a:schemeClr>
          </a:solidFill>
        </p:spPr>
        <p:txBody>
          <a:bodyPr anchor="ctr">
            <a:normAutofit/>
          </a:bodyPr>
          <a:lstStyle>
            <a:lvl1pPr marL="0" indent="0">
              <a:buNone/>
              <a:defRPr sz="1350">
                <a:sym typeface="Wingdings"/>
              </a:defRPr>
            </a:lvl1pPr>
          </a:lstStyle>
          <a:p>
            <a:endParaRPr lang="en-US" dirty="0"/>
          </a:p>
        </p:txBody>
      </p:sp>
    </p:spTree>
    <p:extLst>
      <p:ext uri="{BB962C8B-B14F-4D97-AF65-F5344CB8AC3E}">
        <p14:creationId xmlns:p14="http://schemas.microsoft.com/office/powerpoint/2010/main" val="2008515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with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527" y="365125"/>
            <a:ext cx="10266948" cy="673029"/>
          </a:xfrm>
        </p:spPr>
        <p:txBody>
          <a:bodyPr/>
          <a:lstStyle/>
          <a:p>
            <a:r>
              <a:rPr lang="en-US" dirty="0"/>
              <a:t>Slide title</a:t>
            </a:r>
          </a:p>
        </p:txBody>
      </p:sp>
      <p:sp>
        <p:nvSpPr>
          <p:cNvPr id="3" name="Date Placeholder 2"/>
          <p:cNvSpPr>
            <a:spLocks noGrp="1"/>
          </p:cNvSpPr>
          <p:nvPr>
            <p:ph type="dt" sz="half" idx="10"/>
          </p:nvPr>
        </p:nvSpPr>
        <p:spPr/>
        <p:txBody>
          <a:bodyPr/>
          <a:lstStyle/>
          <a:p>
            <a:r>
              <a:rPr lang="en-US"/>
              <a:t>9/8/2025</a:t>
            </a:r>
            <a:endParaRPr lang="en-US" dirty="0"/>
          </a:p>
        </p:txBody>
      </p:sp>
      <p:sp>
        <p:nvSpPr>
          <p:cNvPr id="4" name="Footer Placeholder 3"/>
          <p:cNvSpPr>
            <a:spLocks noGrp="1"/>
          </p:cNvSpPr>
          <p:nvPr>
            <p:ph type="ftr" sz="quarter" idx="11"/>
          </p:nvPr>
        </p:nvSpPr>
        <p:spPr/>
        <p:txBody>
          <a:bodyPr/>
          <a:lstStyle/>
          <a:p>
            <a:r>
              <a:rPr lang="en-US"/>
              <a:t>Urban County Policy Board</a:t>
            </a:r>
            <a:endParaRPr lang="en-US" dirty="0"/>
          </a:p>
        </p:txBody>
      </p:sp>
      <p:sp>
        <p:nvSpPr>
          <p:cNvPr id="5" name="Slide Number Placeholder 4"/>
          <p:cNvSpPr>
            <a:spLocks noGrp="1"/>
          </p:cNvSpPr>
          <p:nvPr>
            <p:ph type="sldNum" sz="quarter" idx="12"/>
          </p:nvPr>
        </p:nvSpPr>
        <p:spPr/>
        <p:txBody>
          <a:bodyPr/>
          <a:lstStyle/>
          <a:p>
            <a:fld id="{BD3A08C5-CC68-3947-88A8-A9E34C1A68A7}" type="slidenum">
              <a:rPr lang="en-US" smtClean="0"/>
              <a:pPr/>
              <a:t>‹#›</a:t>
            </a:fld>
            <a:endParaRPr lang="en-US" dirty="0"/>
          </a:p>
        </p:txBody>
      </p:sp>
      <p:cxnSp>
        <p:nvCxnSpPr>
          <p:cNvPr id="6" name="Straight Connector 5"/>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994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with heading, short underlin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9/8/2025</a:t>
            </a:r>
            <a:endParaRPr lang="en-US" dirty="0"/>
          </a:p>
        </p:txBody>
      </p:sp>
      <p:sp>
        <p:nvSpPr>
          <p:cNvPr id="6" name="Footer Placeholder 5"/>
          <p:cNvSpPr>
            <a:spLocks noGrp="1"/>
          </p:cNvSpPr>
          <p:nvPr>
            <p:ph type="ftr" sz="quarter" idx="11"/>
          </p:nvPr>
        </p:nvSpPr>
        <p:spPr/>
        <p:txBody>
          <a:bodyPr/>
          <a:lstStyle/>
          <a:p>
            <a:r>
              <a:rPr lang="en-US"/>
              <a:t>Urban County Policy Board</a:t>
            </a:r>
            <a:endParaRPr lang="en-US" dirty="0"/>
          </a:p>
        </p:txBody>
      </p:sp>
      <p:sp>
        <p:nvSpPr>
          <p:cNvPr id="7" name="Slide Number Placeholder 6"/>
          <p:cNvSpPr>
            <a:spLocks noGrp="1"/>
          </p:cNvSpPr>
          <p:nvPr>
            <p:ph type="sldNum" sz="quarter" idx="12"/>
          </p:nvPr>
        </p:nvSpPr>
        <p:spPr/>
        <p:txBody>
          <a:bodyPr/>
          <a:lstStyle/>
          <a:p>
            <a:fld id="{BD3A08C5-CC68-3947-88A8-A9E34C1A68A7}" type="slidenum">
              <a:rPr lang="en-US" smtClean="0"/>
              <a:pPr/>
              <a:t>‹#›</a:t>
            </a:fld>
            <a:endParaRPr lang="en-US" dirty="0"/>
          </a:p>
        </p:txBody>
      </p:sp>
      <p:sp>
        <p:nvSpPr>
          <p:cNvPr id="8" name="Title 1"/>
          <p:cNvSpPr>
            <a:spLocks noGrp="1"/>
          </p:cNvSpPr>
          <p:nvPr>
            <p:ph type="title" hasCustomPrompt="1"/>
          </p:nvPr>
        </p:nvSpPr>
        <p:spPr>
          <a:xfrm>
            <a:off x="962527" y="365125"/>
            <a:ext cx="10266948" cy="673029"/>
          </a:xfrm>
        </p:spPr>
        <p:txBody>
          <a:bodyPr/>
          <a:lstStyle/>
          <a:p>
            <a:r>
              <a:rPr lang="en-US" dirty="0"/>
              <a:t>Slide title</a:t>
            </a:r>
          </a:p>
        </p:txBody>
      </p:sp>
      <p:cxnSp>
        <p:nvCxnSpPr>
          <p:cNvPr id="9" name="Straight Connector 8"/>
          <p:cNvCxnSpPr/>
          <p:nvPr userDrawn="1"/>
        </p:nvCxnSpPr>
        <p:spPr>
          <a:xfrm>
            <a:off x="962527" y="1038154"/>
            <a:ext cx="60432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6825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9/8/2025</a:t>
            </a:r>
            <a:endParaRPr lang="en-US" dirty="0"/>
          </a:p>
        </p:txBody>
      </p:sp>
      <p:sp>
        <p:nvSpPr>
          <p:cNvPr id="4" name="Footer Placeholder 3"/>
          <p:cNvSpPr>
            <a:spLocks noGrp="1"/>
          </p:cNvSpPr>
          <p:nvPr>
            <p:ph type="ftr" sz="quarter" idx="11"/>
          </p:nvPr>
        </p:nvSpPr>
        <p:spPr/>
        <p:txBody>
          <a:bodyPr/>
          <a:lstStyle/>
          <a:p>
            <a:r>
              <a:rPr lang="en-US"/>
              <a:t>Urban County Policy Board</a:t>
            </a:r>
            <a:endParaRPr lang="en-US" dirty="0"/>
          </a:p>
        </p:txBody>
      </p:sp>
      <p:sp>
        <p:nvSpPr>
          <p:cNvPr id="5" name="Slide Number Placeholder 4"/>
          <p:cNvSpPr>
            <a:spLocks noGrp="1"/>
          </p:cNvSpPr>
          <p:nvPr>
            <p:ph type="sldNum" sz="quarter" idx="1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8444781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ext with 3 Imag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62529" y="1237536"/>
            <a:ext cx="6892323" cy="4494671"/>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sp>
        <p:nvSpPr>
          <p:cNvPr id="12" name="Title 11"/>
          <p:cNvSpPr>
            <a:spLocks noGrp="1"/>
          </p:cNvSpPr>
          <p:nvPr>
            <p:ph type="title" hasCustomPrompt="1"/>
          </p:nvPr>
        </p:nvSpPr>
        <p:spPr/>
        <p:txBody>
          <a:bodyPr/>
          <a:lstStyle/>
          <a:p>
            <a:r>
              <a:rPr lang="en-US" dirty="0"/>
              <a:t>Slide title</a:t>
            </a:r>
          </a:p>
        </p:txBody>
      </p:sp>
      <p:cxnSp>
        <p:nvCxnSpPr>
          <p:cNvPr id="16" name="Straight Connector 15"/>
          <p:cNvCxnSpPr/>
          <p:nvPr userDrawn="1"/>
        </p:nvCxnSpPr>
        <p:spPr>
          <a:xfrm>
            <a:off x="962528" y="1038154"/>
            <a:ext cx="10266947" cy="0"/>
          </a:xfrm>
          <a:prstGeom prst="line">
            <a:avLst/>
          </a:prstGeom>
          <a:ln w="38100">
            <a:solidFill>
              <a:srgbClr val="D8872A"/>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6"/>
          </p:nvPr>
        </p:nvSpPr>
        <p:spPr/>
        <p:txBody>
          <a:bodyPr/>
          <a:lstStyle/>
          <a:p>
            <a:r>
              <a:rPr lang="en-US"/>
              <a:t>9/8/2025</a:t>
            </a:r>
            <a:endParaRPr lang="en-US" dirty="0"/>
          </a:p>
        </p:txBody>
      </p:sp>
      <p:sp>
        <p:nvSpPr>
          <p:cNvPr id="14" name="Footer Placeholder 13"/>
          <p:cNvSpPr>
            <a:spLocks noGrp="1"/>
          </p:cNvSpPr>
          <p:nvPr>
            <p:ph type="ftr" sz="quarter" idx="17"/>
          </p:nvPr>
        </p:nvSpPr>
        <p:spPr/>
        <p:txBody>
          <a:bodyPr/>
          <a:lstStyle/>
          <a:p>
            <a:r>
              <a:rPr lang="en-US"/>
              <a:t>Urban County Policy Board</a:t>
            </a:r>
            <a:endParaRPr lang="en-US" dirty="0"/>
          </a:p>
        </p:txBody>
      </p:sp>
      <p:sp>
        <p:nvSpPr>
          <p:cNvPr id="15" name="Slide Number Placeholder 14"/>
          <p:cNvSpPr>
            <a:spLocks noGrp="1"/>
          </p:cNvSpPr>
          <p:nvPr>
            <p:ph type="sldNum" sz="quarter" idx="18"/>
          </p:nvPr>
        </p:nvSpPr>
        <p:spPr/>
        <p:txBody>
          <a:bodyPr/>
          <a:lstStyle/>
          <a:p>
            <a:fld id="{BD3A08C5-CC68-3947-88A8-A9E34C1A68A7}" type="slidenum">
              <a:rPr lang="en-US" smtClean="0"/>
              <a:pPr/>
              <a:t>‹#›</a:t>
            </a:fld>
            <a:endParaRPr lang="en-US" dirty="0"/>
          </a:p>
        </p:txBody>
      </p:sp>
      <p:sp>
        <p:nvSpPr>
          <p:cNvPr id="18" name="Picture Placeholder 10"/>
          <p:cNvSpPr>
            <a:spLocks noGrp="1"/>
          </p:cNvSpPr>
          <p:nvPr>
            <p:ph type="pic" sz="quarter" idx="20"/>
          </p:nvPr>
        </p:nvSpPr>
        <p:spPr>
          <a:xfrm>
            <a:off x="8039389" y="1243753"/>
            <a:ext cx="3190087"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
        <p:nvSpPr>
          <p:cNvPr id="20" name="Picture Placeholder 10"/>
          <p:cNvSpPr>
            <a:spLocks noGrp="1"/>
          </p:cNvSpPr>
          <p:nvPr>
            <p:ph type="pic" sz="quarter" idx="21"/>
          </p:nvPr>
        </p:nvSpPr>
        <p:spPr>
          <a:xfrm>
            <a:off x="8039389" y="2787417"/>
            <a:ext cx="3190087"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
        <p:nvSpPr>
          <p:cNvPr id="22" name="Picture Placeholder 10"/>
          <p:cNvSpPr>
            <a:spLocks noGrp="1"/>
          </p:cNvSpPr>
          <p:nvPr>
            <p:ph type="pic" sz="quarter" idx="22"/>
          </p:nvPr>
        </p:nvSpPr>
        <p:spPr>
          <a:xfrm>
            <a:off x="8039389" y="4331082"/>
            <a:ext cx="3190087" cy="1401124"/>
          </a:xfrm>
          <a:solidFill>
            <a:srgbClr val="D8872A">
              <a:alpha val="29804"/>
            </a:srgbClr>
          </a:solidFill>
        </p:spPr>
        <p:txBody>
          <a:bodyPr anchor="ctr">
            <a:normAutofit/>
          </a:bodyPr>
          <a:lstStyle>
            <a:lvl1pPr marL="0" indent="0">
              <a:buNone/>
              <a:defRPr sz="1013">
                <a:sym typeface="Wingdings"/>
              </a:defRPr>
            </a:lvl1pPr>
          </a:lstStyle>
          <a:p>
            <a:endParaRPr lang="en-US" dirty="0"/>
          </a:p>
        </p:txBody>
      </p:sp>
    </p:spTree>
    <p:extLst>
      <p:ext uri="{BB962C8B-B14F-4D97-AF65-F5344CB8AC3E}">
        <p14:creationId xmlns:p14="http://schemas.microsoft.com/office/powerpoint/2010/main" val="16567353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665503"/>
            <a:ext cx="9144000" cy="2157102"/>
          </a:xfrm>
          <a:prstGeom prst="rect">
            <a:avLst/>
          </a:prstGeom>
        </p:spPr>
        <p:txBody>
          <a:bodyPr anchor="b"/>
          <a:lstStyle>
            <a:lvl1pPr algn="l">
              <a:defRPr sz="6000"/>
            </a:lvl1pPr>
          </a:lstStyle>
          <a:p>
            <a:r>
              <a:rPr lang="en-US" dirty="0"/>
              <a:t>Section title</a:t>
            </a:r>
          </a:p>
        </p:txBody>
      </p:sp>
      <p:sp>
        <p:nvSpPr>
          <p:cNvPr id="4" name="Date Placeholder 3"/>
          <p:cNvSpPr>
            <a:spLocks noGrp="1"/>
          </p:cNvSpPr>
          <p:nvPr>
            <p:ph type="dt" sz="half" idx="10"/>
          </p:nvPr>
        </p:nvSpPr>
        <p:spPr/>
        <p:txBody>
          <a:bodyPr/>
          <a:lstStyle/>
          <a:p>
            <a:r>
              <a:rPr lang="en-US"/>
              <a:t>9/8/2025</a:t>
            </a:r>
            <a:endParaRPr lang="en-US" dirty="0"/>
          </a:p>
        </p:txBody>
      </p:sp>
      <p:sp>
        <p:nvSpPr>
          <p:cNvPr id="5" name="Footer Placeholder 4"/>
          <p:cNvSpPr>
            <a:spLocks noGrp="1"/>
          </p:cNvSpPr>
          <p:nvPr>
            <p:ph type="ftr" sz="quarter" idx="11"/>
          </p:nvPr>
        </p:nvSpPr>
        <p:spPr/>
        <p:txBody>
          <a:bodyPr/>
          <a:lstStyle/>
          <a:p>
            <a:r>
              <a:rPr lang="en-US"/>
              <a:t>Urban County Policy Board</a:t>
            </a:r>
            <a:endParaRPr lang="en-US" dirty="0"/>
          </a:p>
        </p:txBody>
      </p:sp>
      <p:sp>
        <p:nvSpPr>
          <p:cNvPr id="6" name="Slide Number Placeholder 5"/>
          <p:cNvSpPr>
            <a:spLocks noGrp="1"/>
          </p:cNvSpPr>
          <p:nvPr>
            <p:ph type="sldNum" sz="quarter" idx="1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775515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with Text Below">
    <p:spTree>
      <p:nvGrpSpPr>
        <p:cNvPr id="1" name=""/>
        <p:cNvGrpSpPr/>
        <p:nvPr/>
      </p:nvGrpSpPr>
      <p:grpSpPr>
        <a:xfrm>
          <a:off x="0" y="0"/>
          <a:ext cx="0" cy="0"/>
          <a:chOff x="0" y="0"/>
          <a:chExt cx="0" cy="0"/>
        </a:xfrm>
      </p:grpSpPr>
      <p:sp>
        <p:nvSpPr>
          <p:cNvPr id="5" name="Table Placeholder 4"/>
          <p:cNvSpPr>
            <a:spLocks noGrp="1"/>
          </p:cNvSpPr>
          <p:nvPr>
            <p:ph type="tbl" sz="quarter" idx="13"/>
          </p:nvPr>
        </p:nvSpPr>
        <p:spPr>
          <a:xfrm>
            <a:off x="962527" y="1182531"/>
            <a:ext cx="10266947" cy="3650725"/>
          </a:xfrm>
        </p:spPr>
        <p:txBody>
          <a:bodyPr anchor="ctr"/>
          <a:lstStyle>
            <a:lvl1pPr marL="0" marR="0" indent="0" algn="l" defTabSz="914400" rtl="0" eaLnBrk="1" fontAlgn="auto" latinLnBrk="0" hangingPunct="1">
              <a:lnSpc>
                <a:spcPct val="90000"/>
              </a:lnSpc>
              <a:spcBef>
                <a:spcPts val="1000"/>
              </a:spcBef>
              <a:spcAft>
                <a:spcPts val="0"/>
              </a:spcAft>
              <a:buClrTx/>
              <a:buSzTx/>
              <a:buFont typeface="Arial"/>
              <a:buNone/>
              <a:tabLst/>
              <a:defRPr baseline="0">
                <a:sym typeface="Wingdings"/>
              </a:defRPr>
            </a:lvl1pPr>
          </a:lstStyle>
          <a:p>
            <a:endParaRPr lang="en-US" dirty="0"/>
          </a:p>
          <a:p>
            <a:r>
              <a:rPr lang="en-US" dirty="0"/>
              <a:t>Click icon to create table  </a:t>
            </a:r>
          </a:p>
          <a:p>
            <a:endParaRPr lang="en-US" dirty="0"/>
          </a:p>
        </p:txBody>
      </p:sp>
      <p:sp>
        <p:nvSpPr>
          <p:cNvPr id="4" name="Text Placeholder 3"/>
          <p:cNvSpPr>
            <a:spLocks noGrp="1"/>
          </p:cNvSpPr>
          <p:nvPr>
            <p:ph type="body" sz="quarter" idx="14" hasCustomPrompt="1"/>
          </p:nvPr>
        </p:nvSpPr>
        <p:spPr>
          <a:xfrm>
            <a:off x="962528" y="5012013"/>
            <a:ext cx="10254245" cy="1100221"/>
          </a:xfrm>
        </p:spPr>
        <p:txBody>
          <a:bodyPr/>
          <a:lstStyle>
            <a:lvl1pPr marL="0" indent="0">
              <a:buNone/>
              <a:defRPr/>
            </a:lvl1pPr>
          </a:lstStyle>
          <a:p>
            <a:pPr lvl="0"/>
            <a:r>
              <a:rPr lang="en-US" dirty="0"/>
              <a:t>Text</a:t>
            </a:r>
          </a:p>
        </p:txBody>
      </p:sp>
      <p:sp>
        <p:nvSpPr>
          <p:cNvPr id="6" name="Title 5"/>
          <p:cNvSpPr>
            <a:spLocks noGrp="1"/>
          </p:cNvSpPr>
          <p:nvPr>
            <p:ph type="title" hasCustomPrompt="1"/>
          </p:nvPr>
        </p:nvSpPr>
        <p:spPr/>
        <p:txBody>
          <a:bodyPr/>
          <a:lstStyle/>
          <a:p>
            <a:r>
              <a:rPr lang="en-US" dirty="0"/>
              <a:t>Slide title</a:t>
            </a:r>
          </a:p>
        </p:txBody>
      </p:sp>
      <p:cxnSp>
        <p:nvCxnSpPr>
          <p:cNvPr id="11" name="Straight Connector 10"/>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5"/>
          </p:nvPr>
        </p:nvSpPr>
        <p:spPr/>
        <p:txBody>
          <a:bodyPr/>
          <a:lstStyle/>
          <a:p>
            <a:r>
              <a:rPr lang="en-US"/>
              <a:t>9/8/2025</a:t>
            </a:r>
            <a:endParaRPr lang="en-US" dirty="0"/>
          </a:p>
        </p:txBody>
      </p:sp>
      <p:sp>
        <p:nvSpPr>
          <p:cNvPr id="12" name="Footer Placeholder 11"/>
          <p:cNvSpPr>
            <a:spLocks noGrp="1"/>
          </p:cNvSpPr>
          <p:nvPr>
            <p:ph type="ftr" sz="quarter" idx="16"/>
          </p:nvPr>
        </p:nvSpPr>
        <p:spPr/>
        <p:txBody>
          <a:bodyPr/>
          <a:lstStyle/>
          <a:p>
            <a:r>
              <a:rPr lang="en-US"/>
              <a:t>Urban County Policy Board</a:t>
            </a:r>
            <a:endParaRPr lang="en-US" dirty="0"/>
          </a:p>
        </p:txBody>
      </p:sp>
      <p:sp>
        <p:nvSpPr>
          <p:cNvPr id="14" name="Slide Number Placeholder 13"/>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02820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ext Placeholder 2"/>
          <p:cNvSpPr>
            <a:spLocks noGrp="1"/>
          </p:cNvSpPr>
          <p:nvPr>
            <p:ph type="body" sz="quarter" idx="17" hasCustomPrompt="1"/>
          </p:nvPr>
        </p:nvSpPr>
        <p:spPr>
          <a:xfrm>
            <a:off x="1109197" y="3687730"/>
            <a:ext cx="10052711" cy="659493"/>
          </a:xfrm>
        </p:spPr>
        <p:txBody>
          <a:bodyPr anchor="b">
            <a:normAutofit/>
          </a:bodyPr>
          <a:lstStyle>
            <a:lvl1pPr marL="0" indent="0" algn="r">
              <a:buNone/>
              <a:defRPr sz="1800">
                <a:latin typeface="Garamond" charset="0"/>
                <a:ea typeface="Garamond" charset="0"/>
                <a:cs typeface="Garamond" charset="0"/>
              </a:defRPr>
            </a:lvl1pPr>
          </a:lstStyle>
          <a:p>
            <a:pPr lvl="0"/>
            <a:r>
              <a:rPr lang="en-US" dirty="0"/>
              <a:t>-Author</a:t>
            </a:r>
          </a:p>
        </p:txBody>
      </p:sp>
      <p:sp>
        <p:nvSpPr>
          <p:cNvPr id="5" name="Text Placeholder 4"/>
          <p:cNvSpPr>
            <a:spLocks noGrp="1"/>
          </p:cNvSpPr>
          <p:nvPr>
            <p:ph type="body" sz="quarter" idx="18" hasCustomPrompt="1"/>
          </p:nvPr>
        </p:nvSpPr>
        <p:spPr>
          <a:xfrm>
            <a:off x="1109197" y="693739"/>
            <a:ext cx="10051988" cy="2860734"/>
          </a:xfrm>
        </p:spPr>
        <p:txBody>
          <a:bodyPr anchor="b">
            <a:normAutofit/>
          </a:bodyPr>
          <a:lstStyle>
            <a:lvl1pPr marL="0" indent="0">
              <a:buNone/>
              <a:defRPr sz="3600" b="0" i="1">
                <a:latin typeface="Garamond" charset="0"/>
                <a:ea typeface="Garamond" charset="0"/>
                <a:cs typeface="Garamond"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“Quote”</a:t>
            </a:r>
          </a:p>
        </p:txBody>
      </p:sp>
      <p:sp>
        <p:nvSpPr>
          <p:cNvPr id="12" name="Date Placeholder 11"/>
          <p:cNvSpPr>
            <a:spLocks noGrp="1"/>
          </p:cNvSpPr>
          <p:nvPr>
            <p:ph type="dt" sz="half" idx="19"/>
          </p:nvPr>
        </p:nvSpPr>
        <p:spPr/>
        <p:txBody>
          <a:bodyPr/>
          <a:lstStyle/>
          <a:p>
            <a:r>
              <a:rPr lang="en-US"/>
              <a:t>9/8/2025</a:t>
            </a:r>
            <a:endParaRPr lang="en-US" dirty="0"/>
          </a:p>
        </p:txBody>
      </p:sp>
      <p:sp>
        <p:nvSpPr>
          <p:cNvPr id="13" name="Footer Placeholder 12"/>
          <p:cNvSpPr>
            <a:spLocks noGrp="1"/>
          </p:cNvSpPr>
          <p:nvPr>
            <p:ph type="ftr" sz="quarter" idx="20"/>
          </p:nvPr>
        </p:nvSpPr>
        <p:spPr/>
        <p:txBody>
          <a:bodyPr/>
          <a:lstStyle/>
          <a:p>
            <a:r>
              <a:rPr lang="en-US"/>
              <a:t>Urban County Policy Board</a:t>
            </a:r>
            <a:endParaRPr lang="en-US" dirty="0"/>
          </a:p>
        </p:txBody>
      </p:sp>
      <p:sp>
        <p:nvSpPr>
          <p:cNvPr id="14" name="Slide Number Placeholder 13"/>
          <p:cNvSpPr>
            <a:spLocks noGrp="1"/>
          </p:cNvSpPr>
          <p:nvPr>
            <p:ph type="sldNum" sz="quarter" idx="21"/>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4387977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665504"/>
            <a:ext cx="9144000" cy="1531459"/>
          </a:xfrm>
          <a:prstGeom prst="rect">
            <a:avLst/>
          </a:prstGeom>
        </p:spPr>
        <p:txBody>
          <a:bodyPr anchor="b"/>
          <a:lstStyle>
            <a:lvl1pPr algn="l">
              <a:defRPr sz="6000" baseline="0"/>
            </a:lvl1pPr>
          </a:lstStyle>
          <a:p>
            <a:r>
              <a:rPr lang="en-US" dirty="0"/>
              <a:t>Final slide</a:t>
            </a:r>
          </a:p>
        </p:txBody>
      </p:sp>
      <p:sp>
        <p:nvSpPr>
          <p:cNvPr id="4" name="Date Placeholder 3"/>
          <p:cNvSpPr>
            <a:spLocks noGrp="1"/>
          </p:cNvSpPr>
          <p:nvPr>
            <p:ph type="dt" sz="half" idx="10"/>
          </p:nvPr>
        </p:nvSpPr>
        <p:spPr/>
        <p:txBody>
          <a:bodyPr/>
          <a:lstStyle/>
          <a:p>
            <a:r>
              <a:rPr lang="en-US"/>
              <a:t>9/8/2025</a:t>
            </a:r>
            <a:endParaRPr lang="en-US" dirty="0"/>
          </a:p>
        </p:txBody>
      </p:sp>
      <p:sp>
        <p:nvSpPr>
          <p:cNvPr id="5" name="Footer Placeholder 4"/>
          <p:cNvSpPr>
            <a:spLocks noGrp="1"/>
          </p:cNvSpPr>
          <p:nvPr>
            <p:ph type="ftr" sz="quarter" idx="11"/>
          </p:nvPr>
        </p:nvSpPr>
        <p:spPr/>
        <p:txBody>
          <a:bodyPr/>
          <a:lstStyle/>
          <a:p>
            <a:r>
              <a:rPr lang="en-US"/>
              <a:t>Urban County Policy Board</a:t>
            </a:r>
            <a:endParaRPr lang="en-US" dirty="0"/>
          </a:p>
        </p:txBody>
      </p:sp>
      <p:sp>
        <p:nvSpPr>
          <p:cNvPr id="6" name="Slide Number Placeholder 5"/>
          <p:cNvSpPr>
            <a:spLocks noGrp="1"/>
          </p:cNvSpPr>
          <p:nvPr>
            <p:ph type="sldNum" sz="quarter" idx="12"/>
          </p:nvPr>
        </p:nvSpPr>
        <p:spPr/>
        <p:txBody>
          <a:bodyPr/>
          <a:lstStyle/>
          <a:p>
            <a:fld id="{BD3A08C5-CC68-3947-88A8-A9E34C1A68A7}" type="slidenum">
              <a:rPr lang="en-US" smtClean="0"/>
              <a:pPr/>
              <a:t>‹#›</a:t>
            </a:fld>
            <a:endParaRPr lang="en-US" dirty="0"/>
          </a:p>
        </p:txBody>
      </p:sp>
      <p:sp>
        <p:nvSpPr>
          <p:cNvPr id="7" name="Text Placeholder 4"/>
          <p:cNvSpPr>
            <a:spLocks noGrp="1"/>
          </p:cNvSpPr>
          <p:nvPr>
            <p:ph type="body" sz="quarter" idx="18" hasCustomPrompt="1"/>
          </p:nvPr>
        </p:nvSpPr>
        <p:spPr>
          <a:xfrm>
            <a:off x="1524001" y="3262032"/>
            <a:ext cx="9168348" cy="756271"/>
          </a:xfrm>
        </p:spPr>
        <p:txBody>
          <a:bodyPr anchor="b">
            <a:normAutofit/>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en-US"/>
              <a:t>Subhead</a:t>
            </a:r>
            <a:endParaRPr lang="en-US" dirty="0"/>
          </a:p>
        </p:txBody>
      </p:sp>
      <p:sp>
        <p:nvSpPr>
          <p:cNvPr id="8" name="Text Placeholder 4"/>
          <p:cNvSpPr>
            <a:spLocks noGrp="1"/>
          </p:cNvSpPr>
          <p:nvPr>
            <p:ph type="body" sz="quarter" idx="19" hasCustomPrompt="1"/>
          </p:nvPr>
        </p:nvSpPr>
        <p:spPr>
          <a:xfrm>
            <a:off x="1524001" y="4018304"/>
            <a:ext cx="9168348" cy="1478165"/>
          </a:xfrm>
        </p:spPr>
        <p:txBody>
          <a:bodyPr anchor="b">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Additional info</a:t>
            </a:r>
          </a:p>
        </p:txBody>
      </p:sp>
    </p:spTree>
    <p:extLst>
      <p:ext uri="{BB962C8B-B14F-4D97-AF65-F5344CB8AC3E}">
        <p14:creationId xmlns:p14="http://schemas.microsoft.com/office/powerpoint/2010/main" val="24244287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157102"/>
          </a:xfrm>
          <a:prstGeom prst="rect">
            <a:avLst/>
          </a:prstGeom>
        </p:spPr>
        <p:txBody>
          <a:bodyPr anchor="b"/>
          <a:lstStyle>
            <a:lvl1pPr algn="l">
              <a:defRPr sz="4500"/>
            </a:lvl1pPr>
          </a:lstStyle>
          <a:p>
            <a:r>
              <a:rPr lang="en-US" dirty="0"/>
              <a:t>Presentation title</a:t>
            </a:r>
          </a:p>
        </p:txBody>
      </p:sp>
      <p:sp>
        <p:nvSpPr>
          <p:cNvPr id="3" name="Subtitle 2"/>
          <p:cNvSpPr>
            <a:spLocks noGrp="1"/>
          </p:cNvSpPr>
          <p:nvPr>
            <p:ph type="subTitle" idx="1" hasCustomPrompt="1"/>
          </p:nvPr>
        </p:nvSpPr>
        <p:spPr>
          <a:xfrm>
            <a:off x="1524000" y="3375157"/>
            <a:ext cx="9144000" cy="481824"/>
          </a:xfrm>
          <a:prstGeom prst="rect">
            <a:avLst/>
          </a:prstGeom>
        </p:spPr>
        <p:txBody>
          <a:bodyPr anchor="b">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8" name="Text Placeholder 7"/>
          <p:cNvSpPr>
            <a:spLocks noGrp="1"/>
          </p:cNvSpPr>
          <p:nvPr>
            <p:ph type="body" sz="quarter" idx="13" hasCustomPrompt="1"/>
          </p:nvPr>
        </p:nvSpPr>
        <p:spPr>
          <a:xfrm>
            <a:off x="1524000" y="3946525"/>
            <a:ext cx="9144000" cy="384843"/>
          </a:xfrm>
        </p:spPr>
        <p:txBody>
          <a:bodyPr anchor="b">
            <a:normAutofit/>
          </a:bodyPr>
          <a:lstStyle>
            <a:lvl1pPr marL="0" indent="0">
              <a:buNone/>
              <a:defRPr sz="1500"/>
            </a:lvl1pPr>
          </a:lstStyle>
          <a:p>
            <a:pPr lvl="0"/>
            <a:r>
              <a:rPr lang="en-US"/>
              <a:t>Presenter</a:t>
            </a:r>
            <a:endParaRPr lang="en-US" dirty="0"/>
          </a:p>
        </p:txBody>
      </p:sp>
      <p:cxnSp>
        <p:nvCxnSpPr>
          <p:cNvPr id="9" name="Straight Connector 8"/>
          <p:cNvCxnSpPr/>
          <p:nvPr userDrawn="1"/>
        </p:nvCxnSpPr>
        <p:spPr>
          <a:xfrm>
            <a:off x="1524000" y="3279465"/>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7"/>
          <p:cNvSpPr>
            <a:spLocks noGrp="1"/>
          </p:cNvSpPr>
          <p:nvPr>
            <p:ph type="body" sz="quarter" idx="14" hasCustomPrompt="1"/>
          </p:nvPr>
        </p:nvSpPr>
        <p:spPr>
          <a:xfrm>
            <a:off x="1524000" y="4420915"/>
            <a:ext cx="9144000" cy="384843"/>
          </a:xfrm>
        </p:spPr>
        <p:txBody>
          <a:bodyPr anchor="b">
            <a:normAutofit/>
          </a:bodyPr>
          <a:lstStyle>
            <a:lvl1pPr marL="0" indent="0">
              <a:buNone/>
              <a:defRPr sz="1500"/>
            </a:lvl1pPr>
          </a:lstStyle>
          <a:p>
            <a:pPr lvl="0"/>
            <a:r>
              <a:rPr lang="en-US" dirty="0"/>
              <a:t>Date</a:t>
            </a:r>
          </a:p>
        </p:txBody>
      </p:sp>
    </p:spTree>
    <p:extLst>
      <p:ext uri="{BB962C8B-B14F-4D97-AF65-F5344CB8AC3E}">
        <p14:creationId xmlns:p14="http://schemas.microsoft.com/office/powerpoint/2010/main" val="2451956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962528" y="1120846"/>
            <a:ext cx="10266947" cy="4739180"/>
          </a:xfrm>
        </p:spPr>
        <p:txBody>
          <a:bodyPr>
            <a:normAutofit/>
          </a:bodyPr>
          <a:lstStyle>
            <a:lvl1pPr>
              <a:lnSpc>
                <a:spcPct val="100000"/>
              </a:lnSpc>
              <a:spcBef>
                <a:spcPts val="0"/>
              </a:spcBef>
              <a:spcAft>
                <a:spcPts val="1000"/>
              </a:spcAft>
              <a:defRPr sz="2100" baseline="0"/>
            </a:lvl1pPr>
            <a:lvl3pPr>
              <a:defRPr/>
            </a:lvl3pPr>
          </a:lstStyle>
          <a:p>
            <a:pPr lvl="0"/>
            <a:r>
              <a:rPr lang="en-US" dirty="0"/>
              <a:t>Point 1</a:t>
            </a:r>
          </a:p>
          <a:p>
            <a:pPr lvl="0"/>
            <a:r>
              <a:rPr lang="en-US" dirty="0"/>
              <a:t>Point 2</a:t>
            </a:r>
          </a:p>
          <a:p>
            <a:pPr lvl="0"/>
            <a:r>
              <a:rPr lang="en-US" dirty="0"/>
              <a:t>Point 3</a:t>
            </a:r>
          </a:p>
        </p:txBody>
      </p:sp>
      <p:cxnSp>
        <p:nvCxnSpPr>
          <p:cNvPr id="20" name="Straight Connector 19"/>
          <p:cNvCxnSpPr/>
          <p:nvPr userDrawn="1"/>
        </p:nvCxnSpPr>
        <p:spPr>
          <a:xfrm>
            <a:off x="962528"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p>
            <a:r>
              <a:rPr lang="en-US" dirty="0"/>
              <a:t>Slide title</a:t>
            </a:r>
          </a:p>
        </p:txBody>
      </p:sp>
      <p:sp>
        <p:nvSpPr>
          <p:cNvPr id="12" name="Date Placeholder 11"/>
          <p:cNvSpPr>
            <a:spLocks noGrp="1"/>
          </p:cNvSpPr>
          <p:nvPr>
            <p:ph type="dt" sz="half" idx="14"/>
          </p:nvPr>
        </p:nvSpPr>
        <p:spPr/>
        <p:txBody>
          <a:bodyPr/>
          <a:lstStyle/>
          <a:p>
            <a:r>
              <a:rPr lang="en-US"/>
              <a:t>9/8/2025</a:t>
            </a:r>
            <a:endParaRPr lang="en-US" dirty="0"/>
          </a:p>
        </p:txBody>
      </p:sp>
      <p:sp>
        <p:nvSpPr>
          <p:cNvPr id="13" name="Footer Placeholder 12"/>
          <p:cNvSpPr>
            <a:spLocks noGrp="1"/>
          </p:cNvSpPr>
          <p:nvPr>
            <p:ph type="ftr" sz="quarter" idx="15"/>
          </p:nvPr>
        </p:nvSpPr>
        <p:spPr/>
        <p:txBody>
          <a:bodyPr/>
          <a:lstStyle/>
          <a:p>
            <a:r>
              <a:rPr lang="en-US"/>
              <a:t>Urban County Policy Board</a:t>
            </a:r>
            <a:endParaRPr lang="en-US" dirty="0"/>
          </a:p>
        </p:txBody>
      </p:sp>
      <p:sp>
        <p:nvSpPr>
          <p:cNvPr id="14" name="Slide Number Placeholder 13"/>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2235343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ngle Image with Capti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4097" y="5318791"/>
            <a:ext cx="10265395" cy="606090"/>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5" name="Picture Placeholder 14"/>
          <p:cNvSpPr>
            <a:spLocks noGrp="1"/>
          </p:cNvSpPr>
          <p:nvPr>
            <p:ph type="pic" sz="quarter" idx="13" hasCustomPrompt="1"/>
          </p:nvPr>
        </p:nvSpPr>
        <p:spPr>
          <a:xfrm>
            <a:off x="962528" y="1182536"/>
            <a:ext cx="10266947" cy="3991874"/>
          </a:xfrm>
          <a:solidFill>
            <a:schemeClr val="accent2">
              <a:alpha val="29804"/>
            </a:schemeClr>
          </a:solidFill>
        </p:spPr>
        <p:txBody>
          <a:bodyPr anchor="ctr">
            <a:normAutofit/>
          </a:bodyPr>
          <a:lstStyle>
            <a:lvl1pPr marL="0" indent="0">
              <a:buNone/>
              <a:defRPr sz="1800" baseline="0">
                <a:sym typeface="Wingdings"/>
              </a:defRPr>
            </a:lvl1pPr>
          </a:lstStyle>
          <a:p>
            <a:r>
              <a:rPr lang="en-US" dirty="0"/>
              <a:t>To insert image here, click icon </a:t>
            </a:r>
          </a:p>
        </p:txBody>
      </p:sp>
      <p:sp>
        <p:nvSpPr>
          <p:cNvPr id="4" name="Title 3"/>
          <p:cNvSpPr>
            <a:spLocks noGrp="1"/>
          </p:cNvSpPr>
          <p:nvPr>
            <p:ph type="title" hasCustomPrompt="1"/>
          </p:nvPr>
        </p:nvSpPr>
        <p:spPr/>
        <p:txBody>
          <a:bodyPr/>
          <a:lstStyle/>
          <a:p>
            <a:r>
              <a:rPr lang="en-US" dirty="0"/>
              <a:t>Slide title</a:t>
            </a:r>
          </a:p>
        </p:txBody>
      </p:sp>
      <p:cxnSp>
        <p:nvCxnSpPr>
          <p:cNvPr id="12" name="Straight Connector 11"/>
          <p:cNvCxnSpPr/>
          <p:nvPr userDrawn="1"/>
        </p:nvCxnSpPr>
        <p:spPr>
          <a:xfrm>
            <a:off x="962528"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4"/>
          </p:nvPr>
        </p:nvSpPr>
        <p:spPr/>
        <p:txBody>
          <a:bodyPr/>
          <a:lstStyle/>
          <a:p>
            <a:r>
              <a:rPr lang="en-US"/>
              <a:t>9/8/2025</a:t>
            </a:r>
            <a:endParaRPr lang="en-US" dirty="0"/>
          </a:p>
        </p:txBody>
      </p:sp>
      <p:sp>
        <p:nvSpPr>
          <p:cNvPr id="7" name="Footer Placeholder 6"/>
          <p:cNvSpPr>
            <a:spLocks noGrp="1"/>
          </p:cNvSpPr>
          <p:nvPr>
            <p:ph type="ftr" sz="quarter" idx="15"/>
          </p:nvPr>
        </p:nvSpPr>
        <p:spPr/>
        <p:txBody>
          <a:bodyPr/>
          <a:lstStyle/>
          <a:p>
            <a:r>
              <a:rPr lang="en-US"/>
              <a:t>Urban County Policy Board</a:t>
            </a:r>
            <a:endParaRPr lang="en-US" dirty="0"/>
          </a:p>
        </p:txBody>
      </p:sp>
      <p:sp>
        <p:nvSpPr>
          <p:cNvPr id="11" name="Slide Number Placeholder 10"/>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72666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Table Placeholder 4"/>
          <p:cNvSpPr>
            <a:spLocks noGrp="1"/>
          </p:cNvSpPr>
          <p:nvPr>
            <p:ph type="tbl" sz="quarter" idx="13" hasCustomPrompt="1"/>
          </p:nvPr>
        </p:nvSpPr>
        <p:spPr>
          <a:xfrm>
            <a:off x="962528" y="1155033"/>
            <a:ext cx="10254245" cy="4734491"/>
          </a:xfrm>
        </p:spPr>
        <p:txBody>
          <a:bodyPr anchor="ctr"/>
          <a:lstStyle>
            <a:lvl1pPr marL="0" indent="0">
              <a:buNone/>
              <a:defRPr baseline="0">
                <a:sym typeface="Wingdings"/>
              </a:defRPr>
            </a:lvl1pPr>
          </a:lstStyle>
          <a:p>
            <a:r>
              <a:rPr lang="en-US" dirty="0"/>
              <a:t>Click icon to create table </a:t>
            </a:r>
          </a:p>
        </p:txBody>
      </p:sp>
      <p:sp>
        <p:nvSpPr>
          <p:cNvPr id="7" name="Title 6"/>
          <p:cNvSpPr>
            <a:spLocks noGrp="1"/>
          </p:cNvSpPr>
          <p:nvPr>
            <p:ph type="title" hasCustomPrompt="1"/>
          </p:nvPr>
        </p:nvSpPr>
        <p:spPr/>
        <p:txBody>
          <a:bodyPr/>
          <a:lstStyle/>
          <a:p>
            <a:r>
              <a:rPr lang="en-US" dirty="0"/>
              <a:t>Slide title</a:t>
            </a:r>
          </a:p>
        </p:txBody>
      </p:sp>
      <p:cxnSp>
        <p:nvCxnSpPr>
          <p:cNvPr id="14" name="Straight Connector 13"/>
          <p:cNvCxnSpPr/>
          <p:nvPr userDrawn="1"/>
        </p:nvCxnSpPr>
        <p:spPr>
          <a:xfrm>
            <a:off x="962528"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4"/>
          </p:nvPr>
        </p:nvSpPr>
        <p:spPr/>
        <p:txBody>
          <a:bodyPr/>
          <a:lstStyle/>
          <a:p>
            <a:r>
              <a:rPr lang="en-US"/>
              <a:t>9/8/2025</a:t>
            </a:r>
            <a:endParaRPr lang="en-US" dirty="0"/>
          </a:p>
        </p:txBody>
      </p:sp>
      <p:sp>
        <p:nvSpPr>
          <p:cNvPr id="12" name="Footer Placeholder 11"/>
          <p:cNvSpPr>
            <a:spLocks noGrp="1"/>
          </p:cNvSpPr>
          <p:nvPr>
            <p:ph type="ftr" sz="quarter" idx="15"/>
          </p:nvPr>
        </p:nvSpPr>
        <p:spPr/>
        <p:txBody>
          <a:bodyPr/>
          <a:lstStyle/>
          <a:p>
            <a:r>
              <a:rPr lang="en-US"/>
              <a:t>Urban County Policy Board</a:t>
            </a:r>
            <a:endParaRPr lang="en-US" dirty="0"/>
          </a:p>
        </p:txBody>
      </p:sp>
      <p:sp>
        <p:nvSpPr>
          <p:cNvPr id="16" name="Slide Number Placeholder 15"/>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612771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 with Text Below">
    <p:spTree>
      <p:nvGrpSpPr>
        <p:cNvPr id="1" name=""/>
        <p:cNvGrpSpPr/>
        <p:nvPr/>
      </p:nvGrpSpPr>
      <p:grpSpPr>
        <a:xfrm>
          <a:off x="0" y="0"/>
          <a:ext cx="0" cy="0"/>
          <a:chOff x="0" y="0"/>
          <a:chExt cx="0" cy="0"/>
        </a:xfrm>
      </p:grpSpPr>
      <p:sp>
        <p:nvSpPr>
          <p:cNvPr id="5" name="Table Placeholder 4"/>
          <p:cNvSpPr>
            <a:spLocks noGrp="1"/>
          </p:cNvSpPr>
          <p:nvPr>
            <p:ph type="tbl" sz="quarter" idx="13"/>
          </p:nvPr>
        </p:nvSpPr>
        <p:spPr>
          <a:xfrm>
            <a:off x="962528" y="1182533"/>
            <a:ext cx="10266947" cy="3650725"/>
          </a:xfrm>
        </p:spPr>
        <p:txBody>
          <a:bodyPr anchor="ctr"/>
          <a:lstStyle>
            <a:lvl1pPr marL="0" marR="0" indent="0" algn="l" defTabSz="685800" rtl="0" eaLnBrk="1" fontAlgn="auto" latinLnBrk="0" hangingPunct="1">
              <a:lnSpc>
                <a:spcPct val="90000"/>
              </a:lnSpc>
              <a:spcBef>
                <a:spcPts val="750"/>
              </a:spcBef>
              <a:spcAft>
                <a:spcPts val="0"/>
              </a:spcAft>
              <a:buClrTx/>
              <a:buSzTx/>
              <a:buFont typeface="Arial"/>
              <a:buNone/>
              <a:tabLst/>
              <a:defRPr baseline="0">
                <a:sym typeface="Wingdings"/>
              </a:defRPr>
            </a:lvl1pPr>
          </a:lstStyle>
          <a:p>
            <a:endParaRPr lang="en-US" dirty="0"/>
          </a:p>
          <a:p>
            <a:r>
              <a:rPr lang="en-US" dirty="0"/>
              <a:t>Click icon to create table  </a:t>
            </a:r>
          </a:p>
          <a:p>
            <a:endParaRPr lang="en-US" dirty="0"/>
          </a:p>
        </p:txBody>
      </p:sp>
      <p:sp>
        <p:nvSpPr>
          <p:cNvPr id="4" name="Text Placeholder 3"/>
          <p:cNvSpPr>
            <a:spLocks noGrp="1"/>
          </p:cNvSpPr>
          <p:nvPr>
            <p:ph type="body" sz="quarter" idx="14" hasCustomPrompt="1"/>
          </p:nvPr>
        </p:nvSpPr>
        <p:spPr>
          <a:xfrm>
            <a:off x="962528" y="5012015"/>
            <a:ext cx="10254245" cy="877509"/>
          </a:xfrm>
        </p:spPr>
        <p:txBody>
          <a:bodyPr/>
          <a:lstStyle>
            <a:lvl1pPr marL="0" indent="0">
              <a:buNone/>
              <a:defRPr/>
            </a:lvl1pPr>
          </a:lstStyle>
          <a:p>
            <a:pPr lvl="0"/>
            <a:r>
              <a:rPr lang="en-US" dirty="0"/>
              <a:t>Text</a:t>
            </a:r>
          </a:p>
        </p:txBody>
      </p:sp>
      <p:sp>
        <p:nvSpPr>
          <p:cNvPr id="6" name="Title 5"/>
          <p:cNvSpPr>
            <a:spLocks noGrp="1"/>
          </p:cNvSpPr>
          <p:nvPr>
            <p:ph type="title" hasCustomPrompt="1"/>
          </p:nvPr>
        </p:nvSpPr>
        <p:spPr/>
        <p:txBody>
          <a:bodyPr/>
          <a:lstStyle/>
          <a:p>
            <a:r>
              <a:rPr lang="en-US" dirty="0"/>
              <a:t>Slide title</a:t>
            </a:r>
          </a:p>
        </p:txBody>
      </p:sp>
      <p:cxnSp>
        <p:nvCxnSpPr>
          <p:cNvPr id="11" name="Straight Connector 10"/>
          <p:cNvCxnSpPr/>
          <p:nvPr userDrawn="1"/>
        </p:nvCxnSpPr>
        <p:spPr>
          <a:xfrm>
            <a:off x="962528"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5"/>
          </p:nvPr>
        </p:nvSpPr>
        <p:spPr/>
        <p:txBody>
          <a:bodyPr/>
          <a:lstStyle/>
          <a:p>
            <a:r>
              <a:rPr lang="en-US"/>
              <a:t>9/8/2025</a:t>
            </a:r>
            <a:endParaRPr lang="en-US" dirty="0"/>
          </a:p>
        </p:txBody>
      </p:sp>
      <p:sp>
        <p:nvSpPr>
          <p:cNvPr id="12" name="Footer Placeholder 11"/>
          <p:cNvSpPr>
            <a:spLocks noGrp="1"/>
          </p:cNvSpPr>
          <p:nvPr>
            <p:ph type="ftr" sz="quarter" idx="16"/>
          </p:nvPr>
        </p:nvSpPr>
        <p:spPr/>
        <p:txBody>
          <a:bodyPr/>
          <a:lstStyle/>
          <a:p>
            <a:r>
              <a:rPr lang="en-US"/>
              <a:t>Urban County Policy Board</a:t>
            </a:r>
            <a:endParaRPr lang="en-US" dirty="0"/>
          </a:p>
        </p:txBody>
      </p:sp>
      <p:sp>
        <p:nvSpPr>
          <p:cNvPr id="14" name="Slide Number Placeholder 13"/>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777351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7" name="Picture Placeholder 2"/>
          <p:cNvSpPr>
            <a:spLocks noGrp="1"/>
          </p:cNvSpPr>
          <p:nvPr>
            <p:ph type="pic" idx="14"/>
          </p:nvPr>
        </p:nvSpPr>
        <p:spPr>
          <a:xfrm>
            <a:off x="962527" y="1230660"/>
            <a:ext cx="3190088" cy="4590038"/>
          </a:xfrm>
          <a:solidFill>
            <a:schemeClr val="accent2">
              <a:alpha val="29804"/>
            </a:schemeClr>
          </a:solidFill>
        </p:spPr>
        <p:txBody>
          <a:bodyPr anchor="ctr">
            <a:normAutofit/>
          </a:bodyPr>
          <a:lstStyle>
            <a:lvl1pPr marL="0" indent="0">
              <a:buNone/>
              <a:defRPr sz="1050" spc="0" baseline="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0" name="Picture Placeholder 2"/>
          <p:cNvSpPr>
            <a:spLocks noGrp="1"/>
          </p:cNvSpPr>
          <p:nvPr>
            <p:ph type="pic" idx="15"/>
          </p:nvPr>
        </p:nvSpPr>
        <p:spPr>
          <a:xfrm>
            <a:off x="4500956" y="1230660"/>
            <a:ext cx="3190088" cy="4590038"/>
          </a:xfrm>
          <a:solidFill>
            <a:schemeClr val="accent2">
              <a:alpha val="29804"/>
            </a:scheme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1" name="Picture Placeholder 2"/>
          <p:cNvSpPr>
            <a:spLocks noGrp="1"/>
          </p:cNvSpPr>
          <p:nvPr>
            <p:ph type="pic" idx="16"/>
          </p:nvPr>
        </p:nvSpPr>
        <p:spPr>
          <a:xfrm>
            <a:off x="8039385" y="1230651"/>
            <a:ext cx="3190088" cy="4590038"/>
          </a:xfrm>
          <a:solidFill>
            <a:schemeClr val="accent2">
              <a:alpha val="29804"/>
            </a:scheme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10" name="Title 9"/>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962528"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7"/>
          </p:nvPr>
        </p:nvSpPr>
        <p:spPr/>
        <p:txBody>
          <a:bodyPr/>
          <a:lstStyle/>
          <a:p>
            <a:r>
              <a:rPr lang="en-US"/>
              <a:t>9/8/2025</a:t>
            </a:r>
            <a:endParaRPr lang="en-US" dirty="0"/>
          </a:p>
        </p:txBody>
      </p:sp>
      <p:sp>
        <p:nvSpPr>
          <p:cNvPr id="13" name="Footer Placeholder 12"/>
          <p:cNvSpPr>
            <a:spLocks noGrp="1"/>
          </p:cNvSpPr>
          <p:nvPr>
            <p:ph type="ftr" sz="quarter" idx="18"/>
          </p:nvPr>
        </p:nvSpPr>
        <p:spPr/>
        <p:txBody>
          <a:bodyPr/>
          <a:lstStyle/>
          <a:p>
            <a:r>
              <a:rPr lang="en-US"/>
              <a:t>Urban County Policy Board</a:t>
            </a:r>
            <a:endParaRPr lang="en-US" dirty="0"/>
          </a:p>
        </p:txBody>
      </p:sp>
      <p:sp>
        <p:nvSpPr>
          <p:cNvPr id="14" name="Slide Number Placeholder 13"/>
          <p:cNvSpPr>
            <a:spLocks noGrp="1"/>
          </p:cNvSpPr>
          <p:nvPr>
            <p:ph type="sldNum" sz="quarter" idx="19"/>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7305903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column-1 text, 2 image">
    <p:spTree>
      <p:nvGrpSpPr>
        <p:cNvPr id="1" name=""/>
        <p:cNvGrpSpPr/>
        <p:nvPr/>
      </p:nvGrpSpPr>
      <p:grpSpPr>
        <a:xfrm>
          <a:off x="0" y="0"/>
          <a:ext cx="0" cy="0"/>
          <a:chOff x="0" y="0"/>
          <a:chExt cx="0" cy="0"/>
        </a:xfrm>
      </p:grpSpPr>
      <p:sp>
        <p:nvSpPr>
          <p:cNvPr id="20" name="Picture Placeholder 2"/>
          <p:cNvSpPr>
            <a:spLocks noGrp="1"/>
          </p:cNvSpPr>
          <p:nvPr>
            <p:ph type="pic" idx="15"/>
          </p:nvPr>
        </p:nvSpPr>
        <p:spPr>
          <a:xfrm>
            <a:off x="4414097" y="1230660"/>
            <a:ext cx="3276948" cy="4609702"/>
          </a:xfrm>
          <a:solidFill>
            <a:schemeClr val="accent2">
              <a:alpha val="29804"/>
            </a:scheme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21" name="Picture Placeholder 2"/>
          <p:cNvSpPr>
            <a:spLocks noGrp="1"/>
          </p:cNvSpPr>
          <p:nvPr>
            <p:ph type="pic" idx="16"/>
          </p:nvPr>
        </p:nvSpPr>
        <p:spPr>
          <a:xfrm>
            <a:off x="7952526" y="1230652"/>
            <a:ext cx="3276948" cy="4609702"/>
          </a:xfrm>
          <a:solidFill>
            <a:schemeClr val="accent2">
              <a:alpha val="29804"/>
            </a:schemeClr>
          </a:solidFill>
        </p:spPr>
        <p:txBody>
          <a:bodyPr anchor="ctr">
            <a:normAutofit/>
          </a:bodyPr>
          <a:lstStyle>
            <a:lvl1pPr marL="0" indent="0">
              <a:buNone/>
              <a:defRPr sz="1050">
                <a:sym typeface="Wingdings"/>
              </a:defRPr>
            </a:lvl1pPr>
            <a:lvl2pPr marL="257163" indent="0">
              <a:buNone/>
              <a:defRPr sz="1575"/>
            </a:lvl2pPr>
            <a:lvl3pPr marL="514325" indent="0">
              <a:buNone/>
              <a:defRPr sz="1350"/>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8" indent="0">
              <a:buNone/>
              <a:defRPr sz="1125"/>
            </a:lvl9pPr>
          </a:lstStyle>
          <a:p>
            <a:endParaRPr lang="en-US" dirty="0"/>
          </a:p>
        </p:txBody>
      </p:sp>
      <p:sp>
        <p:nvSpPr>
          <p:cNvPr id="10" name="Title 9"/>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962528"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7"/>
          </p:nvPr>
        </p:nvSpPr>
        <p:spPr/>
        <p:txBody>
          <a:bodyPr/>
          <a:lstStyle/>
          <a:p>
            <a:r>
              <a:rPr lang="en-US"/>
              <a:t>9/8/2025</a:t>
            </a:r>
            <a:endParaRPr lang="en-US" dirty="0"/>
          </a:p>
        </p:txBody>
      </p:sp>
      <p:sp>
        <p:nvSpPr>
          <p:cNvPr id="13" name="Footer Placeholder 12"/>
          <p:cNvSpPr>
            <a:spLocks noGrp="1"/>
          </p:cNvSpPr>
          <p:nvPr>
            <p:ph type="ftr" sz="quarter" idx="18"/>
          </p:nvPr>
        </p:nvSpPr>
        <p:spPr/>
        <p:txBody>
          <a:bodyPr/>
          <a:lstStyle/>
          <a:p>
            <a:r>
              <a:rPr lang="en-US"/>
              <a:t>Urban County Policy Board</a:t>
            </a:r>
            <a:endParaRPr lang="en-US" dirty="0"/>
          </a:p>
        </p:txBody>
      </p:sp>
      <p:sp>
        <p:nvSpPr>
          <p:cNvPr id="14" name="Slide Number Placeholder 13"/>
          <p:cNvSpPr>
            <a:spLocks noGrp="1"/>
          </p:cNvSpPr>
          <p:nvPr>
            <p:ph type="sldNum" sz="quarter" idx="19"/>
          </p:nvPr>
        </p:nvSpPr>
        <p:spPr/>
        <p:txBody>
          <a:bodyPr/>
          <a:lstStyle/>
          <a:p>
            <a:fld id="{BD3A08C5-CC68-3947-88A8-A9E34C1A68A7}" type="slidenum">
              <a:rPr lang="en-US" smtClean="0"/>
              <a:pPr/>
              <a:t>‹#›</a:t>
            </a:fld>
            <a:endParaRPr lang="en-US" dirty="0"/>
          </a:p>
        </p:txBody>
      </p:sp>
      <p:sp>
        <p:nvSpPr>
          <p:cNvPr id="3" name="Text Placeholder 2"/>
          <p:cNvSpPr>
            <a:spLocks noGrp="1"/>
          </p:cNvSpPr>
          <p:nvPr>
            <p:ph type="body" sz="quarter" idx="20" hasCustomPrompt="1"/>
          </p:nvPr>
        </p:nvSpPr>
        <p:spPr>
          <a:xfrm>
            <a:off x="962529" y="1230651"/>
            <a:ext cx="3135340" cy="4610156"/>
          </a:xfrm>
        </p:spPr>
        <p:txBody>
          <a:bodyPr>
            <a:normAutofit/>
          </a:bodyPr>
          <a:lstStyle>
            <a:lvl1pPr marL="0" indent="0">
              <a:buNone/>
              <a:defRPr sz="1500"/>
            </a:lvl1pPr>
          </a:lstStyle>
          <a:p>
            <a:pPr lvl="0"/>
            <a:r>
              <a:rPr lang="en-US" dirty="0"/>
              <a:t>Text</a:t>
            </a:r>
          </a:p>
        </p:txBody>
      </p:sp>
    </p:spTree>
    <p:extLst>
      <p:ext uri="{BB962C8B-B14F-4D97-AF65-F5344CB8AC3E}">
        <p14:creationId xmlns:p14="http://schemas.microsoft.com/office/powerpoint/2010/main" val="36372660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962528" y="1120847"/>
            <a:ext cx="10266947" cy="4729348"/>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cxnSp>
        <p:nvCxnSpPr>
          <p:cNvPr id="20" name="Straight Connector 19"/>
          <p:cNvCxnSpPr/>
          <p:nvPr userDrawn="1"/>
        </p:nvCxnSpPr>
        <p:spPr>
          <a:xfrm>
            <a:off x="962528"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p:txBody>
          <a:bodyPr/>
          <a:lstStyle/>
          <a:p>
            <a:r>
              <a:rPr lang="en-US" dirty="0"/>
              <a:t>Slide title</a:t>
            </a:r>
          </a:p>
        </p:txBody>
      </p:sp>
      <p:sp>
        <p:nvSpPr>
          <p:cNvPr id="12" name="Date Placeholder 11"/>
          <p:cNvSpPr>
            <a:spLocks noGrp="1"/>
          </p:cNvSpPr>
          <p:nvPr>
            <p:ph type="dt" sz="half" idx="14"/>
          </p:nvPr>
        </p:nvSpPr>
        <p:spPr/>
        <p:txBody>
          <a:bodyPr/>
          <a:lstStyle/>
          <a:p>
            <a:r>
              <a:rPr lang="en-US"/>
              <a:t>9/8/2025</a:t>
            </a:r>
            <a:endParaRPr lang="en-US" dirty="0"/>
          </a:p>
        </p:txBody>
      </p:sp>
      <p:sp>
        <p:nvSpPr>
          <p:cNvPr id="13" name="Footer Placeholder 12"/>
          <p:cNvSpPr>
            <a:spLocks noGrp="1"/>
          </p:cNvSpPr>
          <p:nvPr>
            <p:ph type="ftr" sz="quarter" idx="15"/>
          </p:nvPr>
        </p:nvSpPr>
        <p:spPr/>
        <p:txBody>
          <a:bodyPr/>
          <a:lstStyle/>
          <a:p>
            <a:r>
              <a:rPr lang="en-US"/>
              <a:t>Urban County Policy Board</a:t>
            </a:r>
            <a:endParaRPr lang="en-US" dirty="0"/>
          </a:p>
        </p:txBody>
      </p:sp>
      <p:sp>
        <p:nvSpPr>
          <p:cNvPr id="14" name="Slide Number Placeholder 13"/>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706868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7" name="Picture Placeholder 2"/>
          <p:cNvSpPr>
            <a:spLocks noGrp="1"/>
          </p:cNvSpPr>
          <p:nvPr>
            <p:ph type="pic" idx="14"/>
          </p:nvPr>
        </p:nvSpPr>
        <p:spPr>
          <a:xfrm>
            <a:off x="962527" y="1230658"/>
            <a:ext cx="3190088" cy="4895133"/>
          </a:xfrm>
          <a:solidFill>
            <a:schemeClr val="accent2">
              <a:alpha val="29804"/>
            </a:schemeClr>
          </a:solidFill>
        </p:spPr>
        <p:txBody>
          <a:bodyPr anchor="ctr">
            <a:normAutofit/>
          </a:bodyPr>
          <a:lstStyle>
            <a:lvl1pPr marL="0" indent="0">
              <a:buNone/>
              <a:defRPr sz="1400" spc="0" baseline="0">
                <a:sym typeface="Wingdings"/>
              </a:defRPr>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dirty="0"/>
          </a:p>
        </p:txBody>
      </p:sp>
      <p:sp>
        <p:nvSpPr>
          <p:cNvPr id="20" name="Picture Placeholder 2"/>
          <p:cNvSpPr>
            <a:spLocks noGrp="1"/>
          </p:cNvSpPr>
          <p:nvPr>
            <p:ph type="pic" idx="15"/>
          </p:nvPr>
        </p:nvSpPr>
        <p:spPr>
          <a:xfrm>
            <a:off x="4500956" y="1230658"/>
            <a:ext cx="3190088" cy="4895133"/>
          </a:xfrm>
          <a:solidFill>
            <a:schemeClr val="accent2">
              <a:alpha val="29804"/>
            </a:schemeClr>
          </a:solidFill>
        </p:spPr>
        <p:txBody>
          <a:bodyPr anchor="ctr">
            <a:normAutofit/>
          </a:bodyPr>
          <a:lstStyle>
            <a:lvl1pPr marL="0" indent="0">
              <a:buNone/>
              <a:defRPr sz="1400">
                <a:sym typeface="Wingdings"/>
              </a:defRPr>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dirty="0"/>
          </a:p>
        </p:txBody>
      </p:sp>
      <p:sp>
        <p:nvSpPr>
          <p:cNvPr id="21" name="Picture Placeholder 2"/>
          <p:cNvSpPr>
            <a:spLocks noGrp="1"/>
          </p:cNvSpPr>
          <p:nvPr>
            <p:ph type="pic" idx="16"/>
          </p:nvPr>
        </p:nvSpPr>
        <p:spPr>
          <a:xfrm>
            <a:off x="8039385" y="1230650"/>
            <a:ext cx="3190088" cy="4895133"/>
          </a:xfrm>
          <a:solidFill>
            <a:schemeClr val="accent2">
              <a:alpha val="29804"/>
            </a:schemeClr>
          </a:solidFill>
        </p:spPr>
        <p:txBody>
          <a:bodyPr anchor="ctr">
            <a:normAutofit/>
          </a:bodyPr>
          <a:lstStyle>
            <a:lvl1pPr marL="0" indent="0">
              <a:buNone/>
              <a:defRPr sz="1400">
                <a:sym typeface="Wingdings"/>
              </a:defRPr>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dirty="0"/>
          </a:p>
        </p:txBody>
      </p:sp>
      <p:sp>
        <p:nvSpPr>
          <p:cNvPr id="10" name="Title 9"/>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7"/>
          </p:nvPr>
        </p:nvSpPr>
        <p:spPr/>
        <p:txBody>
          <a:bodyPr/>
          <a:lstStyle/>
          <a:p>
            <a:r>
              <a:rPr lang="en-US"/>
              <a:t>9/8/2025</a:t>
            </a:r>
            <a:endParaRPr lang="en-US" dirty="0"/>
          </a:p>
        </p:txBody>
      </p:sp>
      <p:sp>
        <p:nvSpPr>
          <p:cNvPr id="13" name="Footer Placeholder 12"/>
          <p:cNvSpPr>
            <a:spLocks noGrp="1"/>
          </p:cNvSpPr>
          <p:nvPr>
            <p:ph type="ftr" sz="quarter" idx="18"/>
          </p:nvPr>
        </p:nvSpPr>
        <p:spPr/>
        <p:txBody>
          <a:bodyPr/>
          <a:lstStyle/>
          <a:p>
            <a:r>
              <a:rPr lang="en-US"/>
              <a:t>Urban County Policy Board</a:t>
            </a:r>
            <a:endParaRPr lang="en-US" dirty="0"/>
          </a:p>
        </p:txBody>
      </p:sp>
      <p:sp>
        <p:nvSpPr>
          <p:cNvPr id="14" name="Slide Number Placeholder 13"/>
          <p:cNvSpPr>
            <a:spLocks noGrp="1"/>
          </p:cNvSpPr>
          <p:nvPr>
            <p:ph type="sldNum" sz="quarter" idx="19"/>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9953293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62528" y="1127527"/>
            <a:ext cx="4916707" cy="4722664"/>
          </a:xfrm>
        </p:spPr>
        <p:txBody>
          <a:bodyPr/>
          <a:lstStyle>
            <a:lvl1pPr marL="214313" indent="-214313">
              <a:lnSpc>
                <a:spcPct val="100000"/>
              </a:lnSpc>
              <a:buFont typeface="Arial" charset="0"/>
              <a:buChar char="•"/>
              <a:defRPr baseline="0"/>
            </a:lvl1pPr>
            <a:lvl2pPr marL="257162" indent="0">
              <a:buFont typeface="Arial" charset="0"/>
              <a:buNone/>
              <a:defRPr/>
            </a:lvl2pPr>
            <a:lvl3pPr marL="514324" indent="0">
              <a:buFont typeface="Arial" charset="0"/>
              <a:buNone/>
              <a:defRPr/>
            </a:lvl3pPr>
            <a:lvl4pPr marL="771486" indent="0">
              <a:buFont typeface="Arial" charset="0"/>
              <a:buNone/>
              <a:defRPr/>
            </a:lvl4pPr>
            <a:lvl5pPr marL="1028649" indent="0">
              <a:buFont typeface="Arial" charset="0"/>
              <a:buNone/>
              <a:defRPr/>
            </a:lvl5pPr>
          </a:lstStyle>
          <a:p>
            <a:pPr lvl="0"/>
            <a:r>
              <a:rPr lang="en-US" dirty="0"/>
              <a:t>Point 1</a:t>
            </a:r>
          </a:p>
          <a:p>
            <a:pPr lvl="0"/>
            <a:r>
              <a:rPr lang="en-US" dirty="0"/>
              <a:t>Point 2</a:t>
            </a:r>
          </a:p>
          <a:p>
            <a:pPr lvl="0"/>
            <a:r>
              <a:rPr lang="en-US" dirty="0"/>
              <a:t>Point 3</a:t>
            </a:r>
          </a:p>
        </p:txBody>
      </p:sp>
      <p:sp>
        <p:nvSpPr>
          <p:cNvPr id="10" name="Content Placeholder 2"/>
          <p:cNvSpPr>
            <a:spLocks noGrp="1"/>
          </p:cNvSpPr>
          <p:nvPr>
            <p:ph idx="13" hasCustomPrompt="1"/>
          </p:nvPr>
        </p:nvSpPr>
        <p:spPr>
          <a:xfrm>
            <a:off x="6312768" y="1127532"/>
            <a:ext cx="4916707" cy="4722663"/>
          </a:xfrm>
        </p:spPr>
        <p:txBody>
          <a:bodyPr/>
          <a:lstStyle>
            <a:lvl1pPr marL="214313" indent="-214313">
              <a:buFont typeface="Arial" charset="0"/>
              <a:buChar char="•"/>
              <a:defRPr/>
            </a:lvl1pPr>
          </a:lstStyle>
          <a:p>
            <a:pPr lvl="0"/>
            <a:r>
              <a:rPr lang="en-US" dirty="0"/>
              <a:t>Point 1</a:t>
            </a:r>
          </a:p>
          <a:p>
            <a:pPr lvl="0"/>
            <a:r>
              <a:rPr lang="en-US" dirty="0"/>
              <a:t>Point 2</a:t>
            </a:r>
          </a:p>
          <a:p>
            <a:pPr lvl="0"/>
            <a:r>
              <a:rPr lang="en-US" dirty="0"/>
              <a:t>Point 3</a:t>
            </a:r>
          </a:p>
          <a:p>
            <a:pPr lvl="0"/>
            <a:endParaRPr lang="en-US" dirty="0"/>
          </a:p>
        </p:txBody>
      </p:sp>
      <p:sp>
        <p:nvSpPr>
          <p:cNvPr id="11" name="Title 10"/>
          <p:cNvSpPr>
            <a:spLocks noGrp="1"/>
          </p:cNvSpPr>
          <p:nvPr>
            <p:ph type="title" hasCustomPrompt="1"/>
          </p:nvPr>
        </p:nvSpPr>
        <p:spPr/>
        <p:txBody>
          <a:bodyPr/>
          <a:lstStyle/>
          <a:p>
            <a:r>
              <a:rPr lang="en-US" dirty="0"/>
              <a:t>Slide title</a:t>
            </a:r>
          </a:p>
        </p:txBody>
      </p:sp>
      <p:cxnSp>
        <p:nvCxnSpPr>
          <p:cNvPr id="13" name="Straight Connector 12"/>
          <p:cNvCxnSpPr/>
          <p:nvPr userDrawn="1"/>
        </p:nvCxnSpPr>
        <p:spPr>
          <a:xfrm>
            <a:off x="962528"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4"/>
          </p:nvPr>
        </p:nvSpPr>
        <p:spPr/>
        <p:txBody>
          <a:bodyPr/>
          <a:lstStyle/>
          <a:p>
            <a:r>
              <a:rPr lang="en-US"/>
              <a:t>9/8/2025</a:t>
            </a:r>
            <a:endParaRPr lang="en-US" dirty="0"/>
          </a:p>
        </p:txBody>
      </p:sp>
      <p:sp>
        <p:nvSpPr>
          <p:cNvPr id="14" name="Footer Placeholder 13"/>
          <p:cNvSpPr>
            <a:spLocks noGrp="1"/>
          </p:cNvSpPr>
          <p:nvPr>
            <p:ph type="ftr" sz="quarter" idx="15"/>
          </p:nvPr>
        </p:nvSpPr>
        <p:spPr/>
        <p:txBody>
          <a:bodyPr/>
          <a:lstStyle/>
          <a:p>
            <a:r>
              <a:rPr lang="en-US"/>
              <a:t>Urban County Policy Board</a:t>
            </a:r>
            <a:endParaRPr lang="en-US" dirty="0"/>
          </a:p>
        </p:txBody>
      </p:sp>
      <p:sp>
        <p:nvSpPr>
          <p:cNvPr id="15" name="Slide Number Placeholder 14"/>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8101447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Column with Chart/Graph">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962528" y="1100033"/>
            <a:ext cx="4688973" cy="4703600"/>
          </a:xfrm>
        </p:spPr>
        <p:txBody>
          <a:bodyPr/>
          <a:lstStyle>
            <a:lvl1pPr marL="0" indent="0">
              <a:buNone/>
              <a:defRPr/>
            </a:lvl1pPr>
          </a:lstStyle>
          <a:p>
            <a:pPr lvl="0"/>
            <a:r>
              <a:rPr lang="en-US" dirty="0"/>
              <a:t>Text</a:t>
            </a:r>
          </a:p>
        </p:txBody>
      </p:sp>
      <p:sp>
        <p:nvSpPr>
          <p:cNvPr id="8" name="Chart Placeholder 7"/>
          <p:cNvSpPr>
            <a:spLocks noGrp="1"/>
          </p:cNvSpPr>
          <p:nvPr>
            <p:ph type="chart" sz="quarter" idx="19"/>
          </p:nvPr>
        </p:nvSpPr>
        <p:spPr>
          <a:xfrm>
            <a:off x="6040999" y="1439000"/>
            <a:ext cx="5188476" cy="4025667"/>
          </a:xfrm>
        </p:spPr>
        <p:txBody>
          <a:bodyPr anchor="ctr"/>
          <a:lstStyle>
            <a:lvl1pPr marL="0" indent="0">
              <a:buNone/>
              <a:defRPr sz="1800" baseline="0">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9" name="Straight Connector 18"/>
          <p:cNvCxnSpPr/>
          <p:nvPr userDrawn="1"/>
        </p:nvCxnSpPr>
        <p:spPr>
          <a:xfrm>
            <a:off x="962528"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1"/>
          </p:nvPr>
        </p:nvSpPr>
        <p:spPr/>
        <p:txBody>
          <a:bodyPr/>
          <a:lstStyle/>
          <a:p>
            <a:r>
              <a:rPr lang="en-US"/>
              <a:t>9/8/2025</a:t>
            </a:r>
            <a:endParaRPr lang="en-US" dirty="0"/>
          </a:p>
        </p:txBody>
      </p:sp>
      <p:sp>
        <p:nvSpPr>
          <p:cNvPr id="21" name="Footer Placeholder 20"/>
          <p:cNvSpPr>
            <a:spLocks noGrp="1"/>
          </p:cNvSpPr>
          <p:nvPr>
            <p:ph type="ftr" sz="quarter" idx="22"/>
          </p:nvPr>
        </p:nvSpPr>
        <p:spPr/>
        <p:txBody>
          <a:bodyPr/>
          <a:lstStyle/>
          <a:p>
            <a:r>
              <a:rPr lang="en-US"/>
              <a:t>Urban County Policy Board</a:t>
            </a:r>
            <a:endParaRPr lang="en-US" dirty="0"/>
          </a:p>
        </p:txBody>
      </p:sp>
      <p:sp>
        <p:nvSpPr>
          <p:cNvPr id="22" name="Slide Number Placeholder 21"/>
          <p:cNvSpPr>
            <a:spLocks noGrp="1"/>
          </p:cNvSpPr>
          <p:nvPr>
            <p:ph type="sldNum" sz="quarter" idx="23"/>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19134027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art/Graph with Text Below">
    <p:spTree>
      <p:nvGrpSpPr>
        <p:cNvPr id="1" name=""/>
        <p:cNvGrpSpPr/>
        <p:nvPr/>
      </p:nvGrpSpPr>
      <p:grpSpPr>
        <a:xfrm>
          <a:off x="0" y="0"/>
          <a:ext cx="0" cy="0"/>
          <a:chOff x="0" y="0"/>
          <a:chExt cx="0" cy="0"/>
        </a:xfrm>
      </p:grpSpPr>
      <p:sp>
        <p:nvSpPr>
          <p:cNvPr id="20" name="Content Placeholder 19"/>
          <p:cNvSpPr>
            <a:spLocks noGrp="1"/>
          </p:cNvSpPr>
          <p:nvPr>
            <p:ph sz="quarter" idx="13" hasCustomPrompt="1"/>
          </p:nvPr>
        </p:nvSpPr>
        <p:spPr>
          <a:xfrm>
            <a:off x="962528" y="5352254"/>
            <a:ext cx="10266947" cy="508764"/>
          </a:xfrm>
        </p:spPr>
        <p:txBody>
          <a:bodyPr/>
          <a:lstStyle>
            <a:lvl1pPr marL="0" indent="0">
              <a:buNone/>
              <a:defRPr/>
            </a:lvl1pPr>
          </a:lstStyle>
          <a:p>
            <a:pPr lvl="0"/>
            <a:r>
              <a:rPr lang="en-US" dirty="0"/>
              <a:t>Caption</a:t>
            </a:r>
          </a:p>
        </p:txBody>
      </p:sp>
      <p:sp>
        <p:nvSpPr>
          <p:cNvPr id="8" name="Chart Placeholder 7"/>
          <p:cNvSpPr>
            <a:spLocks noGrp="1"/>
          </p:cNvSpPr>
          <p:nvPr>
            <p:ph type="chart" sz="quarter" idx="19" hasCustomPrompt="1"/>
          </p:nvPr>
        </p:nvSpPr>
        <p:spPr>
          <a:xfrm>
            <a:off x="962528" y="1132146"/>
            <a:ext cx="10266947" cy="4049454"/>
          </a:xfrm>
        </p:spPr>
        <p:txBody>
          <a:bodyPr anchor="ctr">
            <a:normAutofit/>
          </a:bodyPr>
          <a:lstStyle>
            <a:lvl1pPr marL="0" indent="0">
              <a:buNone/>
              <a:defRPr sz="1800" baseline="0">
                <a:sym typeface="Wingdings"/>
              </a:defRPr>
            </a:lvl1pPr>
          </a:lstStyle>
          <a:p>
            <a:r>
              <a:rPr lang="en-US" dirty="0"/>
              <a:t>Click icon to create a chart/graph </a:t>
            </a:r>
          </a:p>
        </p:txBody>
      </p:sp>
      <p:sp>
        <p:nvSpPr>
          <p:cNvPr id="3" name="Title 2"/>
          <p:cNvSpPr>
            <a:spLocks noGrp="1"/>
          </p:cNvSpPr>
          <p:nvPr>
            <p:ph type="title" hasCustomPrompt="1"/>
          </p:nvPr>
        </p:nvSpPr>
        <p:spPr/>
        <p:txBody>
          <a:bodyPr/>
          <a:lstStyle/>
          <a:p>
            <a:r>
              <a:rPr lang="en-US" dirty="0"/>
              <a:t>Slide title</a:t>
            </a:r>
          </a:p>
        </p:txBody>
      </p:sp>
      <p:cxnSp>
        <p:nvCxnSpPr>
          <p:cNvPr id="12" name="Straight Connector 11"/>
          <p:cNvCxnSpPr/>
          <p:nvPr userDrawn="1"/>
        </p:nvCxnSpPr>
        <p:spPr>
          <a:xfrm>
            <a:off x="962528"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20"/>
          </p:nvPr>
        </p:nvSpPr>
        <p:spPr/>
        <p:txBody>
          <a:bodyPr/>
          <a:lstStyle/>
          <a:p>
            <a:r>
              <a:rPr lang="en-US"/>
              <a:t>9/8/2025</a:t>
            </a:r>
            <a:endParaRPr lang="en-US" dirty="0"/>
          </a:p>
        </p:txBody>
      </p:sp>
      <p:sp>
        <p:nvSpPr>
          <p:cNvPr id="9" name="Footer Placeholder 8"/>
          <p:cNvSpPr>
            <a:spLocks noGrp="1"/>
          </p:cNvSpPr>
          <p:nvPr>
            <p:ph type="ftr" sz="quarter" idx="21"/>
          </p:nvPr>
        </p:nvSpPr>
        <p:spPr/>
        <p:txBody>
          <a:bodyPr/>
          <a:lstStyle/>
          <a:p>
            <a:r>
              <a:rPr lang="en-US"/>
              <a:t>Urban County Policy Board</a:t>
            </a:r>
            <a:endParaRPr lang="en-US" dirty="0"/>
          </a:p>
        </p:txBody>
      </p:sp>
      <p:sp>
        <p:nvSpPr>
          <p:cNvPr id="11" name="Slide Number Placeholder 10"/>
          <p:cNvSpPr>
            <a:spLocks noGrp="1"/>
          </p:cNvSpPr>
          <p:nvPr>
            <p:ph type="sldNum" sz="quarter" idx="2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1452168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Images with Captio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4107" y="5244887"/>
            <a:ext cx="4919524" cy="693798"/>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5" name="Text Placeholder 4"/>
          <p:cNvSpPr>
            <a:spLocks noGrp="1"/>
          </p:cNvSpPr>
          <p:nvPr>
            <p:ph type="body" sz="quarter" idx="3" hasCustomPrompt="1"/>
          </p:nvPr>
        </p:nvSpPr>
        <p:spPr>
          <a:xfrm>
            <a:off x="6296676" y="5244887"/>
            <a:ext cx="4943752" cy="693798"/>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5" name="Picture Placeholder 14"/>
          <p:cNvSpPr>
            <a:spLocks noGrp="1"/>
          </p:cNvSpPr>
          <p:nvPr>
            <p:ph type="pic" sz="quarter" idx="13"/>
          </p:nvPr>
        </p:nvSpPr>
        <p:spPr>
          <a:xfrm>
            <a:off x="962527" y="1148160"/>
            <a:ext cx="4921040" cy="3960107"/>
          </a:xfrm>
          <a:solidFill>
            <a:schemeClr val="accent2">
              <a:alpha val="29804"/>
            </a:schemeClr>
          </a:solidFill>
        </p:spPr>
        <p:txBody>
          <a:bodyPr anchor="ctr">
            <a:normAutofit/>
          </a:bodyPr>
          <a:lstStyle>
            <a:lvl1pPr marL="0" indent="0">
              <a:buNone/>
              <a:defRPr sz="1875">
                <a:sym typeface="Wingdings"/>
              </a:defRPr>
            </a:lvl1pPr>
          </a:lstStyle>
          <a:p>
            <a:endParaRPr lang="en-US" dirty="0"/>
          </a:p>
        </p:txBody>
      </p:sp>
      <p:sp>
        <p:nvSpPr>
          <p:cNvPr id="16" name="Picture Placeholder 14"/>
          <p:cNvSpPr>
            <a:spLocks noGrp="1"/>
          </p:cNvSpPr>
          <p:nvPr>
            <p:ph type="pic" sz="quarter" idx="14"/>
          </p:nvPr>
        </p:nvSpPr>
        <p:spPr>
          <a:xfrm>
            <a:off x="6308435" y="1148160"/>
            <a:ext cx="4921040" cy="3960107"/>
          </a:xfrm>
          <a:solidFill>
            <a:schemeClr val="accent2">
              <a:alpha val="29804"/>
            </a:schemeClr>
          </a:solidFill>
        </p:spPr>
        <p:txBody>
          <a:bodyPr anchor="ctr">
            <a:normAutofit/>
          </a:bodyPr>
          <a:lstStyle>
            <a:lvl1pPr marL="0" indent="0">
              <a:buNone/>
              <a:defRPr sz="1875">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962528"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t>9/8/2025</a:t>
            </a:r>
            <a:endParaRPr lang="en-US" dirty="0"/>
          </a:p>
        </p:txBody>
      </p:sp>
      <p:sp>
        <p:nvSpPr>
          <p:cNvPr id="20" name="Footer Placeholder 19"/>
          <p:cNvSpPr>
            <a:spLocks noGrp="1"/>
          </p:cNvSpPr>
          <p:nvPr>
            <p:ph type="ftr" sz="quarter" idx="16"/>
          </p:nvPr>
        </p:nvSpPr>
        <p:spPr/>
        <p:txBody>
          <a:bodyPr/>
          <a:lstStyle/>
          <a:p>
            <a:r>
              <a:rPr lang="en-US"/>
              <a:t>Urban County Policy Board</a:t>
            </a:r>
            <a:endParaRPr lang="en-US" dirty="0"/>
          </a:p>
        </p:txBody>
      </p:sp>
      <p:sp>
        <p:nvSpPr>
          <p:cNvPr id="21" name="Slide Number Placeholder 20"/>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7730478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column-image and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4107" y="1127534"/>
            <a:ext cx="4919524" cy="4693164"/>
          </a:xfrm>
        </p:spPr>
        <p:txBody>
          <a:bodyPr anchor="t"/>
          <a:lstStyle>
            <a:lvl1pPr marL="0" indent="0">
              <a:buNone/>
              <a:defRPr sz="1350" b="0"/>
            </a:lvl1pPr>
            <a:lvl2pPr marL="257163" indent="0">
              <a:buNone/>
              <a:defRPr sz="1125" b="1"/>
            </a:lvl2pPr>
            <a:lvl3pPr marL="514325"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8" indent="0">
              <a:buNone/>
              <a:defRPr sz="900" b="1"/>
            </a:lvl9pPr>
          </a:lstStyle>
          <a:p>
            <a:pPr lvl="0"/>
            <a:r>
              <a:rPr lang="en-US" dirty="0"/>
              <a:t>Image caption</a:t>
            </a:r>
          </a:p>
        </p:txBody>
      </p:sp>
      <p:sp>
        <p:nvSpPr>
          <p:cNvPr id="16" name="Picture Placeholder 14"/>
          <p:cNvSpPr>
            <a:spLocks noGrp="1"/>
          </p:cNvSpPr>
          <p:nvPr>
            <p:ph type="pic" sz="quarter" idx="14"/>
          </p:nvPr>
        </p:nvSpPr>
        <p:spPr>
          <a:xfrm>
            <a:off x="6308435" y="1127534"/>
            <a:ext cx="4921040" cy="4693164"/>
          </a:xfrm>
          <a:solidFill>
            <a:schemeClr val="accent2">
              <a:alpha val="29804"/>
            </a:schemeClr>
          </a:solidFill>
        </p:spPr>
        <p:txBody>
          <a:bodyPr anchor="ctr">
            <a:normAutofit/>
          </a:bodyPr>
          <a:lstStyle>
            <a:lvl1pPr marL="0" indent="0">
              <a:buNone/>
              <a:defRPr sz="1875" baseline="0">
                <a:sym typeface="Wingdings"/>
              </a:defRPr>
            </a:lvl1pPr>
          </a:lstStyle>
          <a:p>
            <a:endParaRPr lang="en-US" dirty="0"/>
          </a:p>
        </p:txBody>
      </p:sp>
      <p:sp>
        <p:nvSpPr>
          <p:cNvPr id="17" name="Title 16"/>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962528"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t>9/8/2025</a:t>
            </a:r>
            <a:endParaRPr lang="en-US" dirty="0"/>
          </a:p>
        </p:txBody>
      </p:sp>
      <p:sp>
        <p:nvSpPr>
          <p:cNvPr id="20" name="Footer Placeholder 19"/>
          <p:cNvSpPr>
            <a:spLocks noGrp="1"/>
          </p:cNvSpPr>
          <p:nvPr>
            <p:ph type="ftr" sz="quarter" idx="16"/>
          </p:nvPr>
        </p:nvSpPr>
        <p:spPr/>
        <p:txBody>
          <a:bodyPr/>
          <a:lstStyle/>
          <a:p>
            <a:r>
              <a:rPr lang="en-US"/>
              <a:t>Urban County Policy Board</a:t>
            </a:r>
            <a:endParaRPr lang="en-US" dirty="0"/>
          </a:p>
        </p:txBody>
      </p:sp>
      <p:sp>
        <p:nvSpPr>
          <p:cNvPr id="21" name="Slide Number Placeholder 20"/>
          <p:cNvSpPr>
            <a:spLocks noGrp="1"/>
          </p:cNvSpPr>
          <p:nvPr>
            <p:ph type="sldNum" sz="quarter" idx="17"/>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9536968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with 3 Imag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62529" y="1237536"/>
            <a:ext cx="6892323" cy="4494671"/>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sp>
        <p:nvSpPr>
          <p:cNvPr id="12" name="Title 11"/>
          <p:cNvSpPr>
            <a:spLocks noGrp="1"/>
          </p:cNvSpPr>
          <p:nvPr>
            <p:ph type="title" hasCustomPrompt="1"/>
          </p:nvPr>
        </p:nvSpPr>
        <p:spPr/>
        <p:txBody>
          <a:bodyPr/>
          <a:lstStyle/>
          <a:p>
            <a:r>
              <a:rPr lang="en-US" dirty="0"/>
              <a:t>Slide title</a:t>
            </a:r>
          </a:p>
        </p:txBody>
      </p:sp>
      <p:cxnSp>
        <p:nvCxnSpPr>
          <p:cNvPr id="16" name="Straight Connector 15"/>
          <p:cNvCxnSpPr/>
          <p:nvPr userDrawn="1"/>
        </p:nvCxnSpPr>
        <p:spPr>
          <a:xfrm>
            <a:off x="962528"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6"/>
          </p:nvPr>
        </p:nvSpPr>
        <p:spPr/>
        <p:txBody>
          <a:bodyPr/>
          <a:lstStyle/>
          <a:p>
            <a:r>
              <a:rPr lang="en-US"/>
              <a:t>9/8/2025</a:t>
            </a:r>
            <a:endParaRPr lang="en-US" dirty="0"/>
          </a:p>
        </p:txBody>
      </p:sp>
      <p:sp>
        <p:nvSpPr>
          <p:cNvPr id="14" name="Footer Placeholder 13"/>
          <p:cNvSpPr>
            <a:spLocks noGrp="1"/>
          </p:cNvSpPr>
          <p:nvPr>
            <p:ph type="ftr" sz="quarter" idx="17"/>
          </p:nvPr>
        </p:nvSpPr>
        <p:spPr/>
        <p:txBody>
          <a:bodyPr/>
          <a:lstStyle/>
          <a:p>
            <a:r>
              <a:rPr lang="en-US"/>
              <a:t>Urban County Policy Board</a:t>
            </a:r>
            <a:endParaRPr lang="en-US" dirty="0"/>
          </a:p>
        </p:txBody>
      </p:sp>
      <p:sp>
        <p:nvSpPr>
          <p:cNvPr id="15" name="Slide Number Placeholder 14"/>
          <p:cNvSpPr>
            <a:spLocks noGrp="1"/>
          </p:cNvSpPr>
          <p:nvPr>
            <p:ph type="sldNum" sz="quarter" idx="18"/>
          </p:nvPr>
        </p:nvSpPr>
        <p:spPr/>
        <p:txBody>
          <a:bodyPr/>
          <a:lstStyle/>
          <a:p>
            <a:fld id="{BD3A08C5-CC68-3947-88A8-A9E34C1A68A7}" type="slidenum">
              <a:rPr lang="en-US" smtClean="0"/>
              <a:pPr/>
              <a:t>‹#›</a:t>
            </a:fld>
            <a:endParaRPr lang="en-US" dirty="0"/>
          </a:p>
        </p:txBody>
      </p:sp>
      <p:sp>
        <p:nvSpPr>
          <p:cNvPr id="18" name="Picture Placeholder 10"/>
          <p:cNvSpPr>
            <a:spLocks noGrp="1"/>
          </p:cNvSpPr>
          <p:nvPr>
            <p:ph type="pic" sz="quarter" idx="20"/>
          </p:nvPr>
        </p:nvSpPr>
        <p:spPr>
          <a:xfrm>
            <a:off x="8039389" y="1243753"/>
            <a:ext cx="3190087" cy="1401124"/>
          </a:xfrm>
          <a:solidFill>
            <a:schemeClr val="accent2">
              <a:alpha val="29804"/>
            </a:schemeClr>
          </a:solidFill>
        </p:spPr>
        <p:txBody>
          <a:bodyPr anchor="ctr">
            <a:normAutofit/>
          </a:bodyPr>
          <a:lstStyle>
            <a:lvl1pPr marL="0" indent="0">
              <a:buNone/>
              <a:defRPr sz="1013">
                <a:sym typeface="Wingdings"/>
              </a:defRPr>
            </a:lvl1pPr>
          </a:lstStyle>
          <a:p>
            <a:endParaRPr lang="en-US" dirty="0"/>
          </a:p>
        </p:txBody>
      </p:sp>
      <p:sp>
        <p:nvSpPr>
          <p:cNvPr id="20" name="Picture Placeholder 10"/>
          <p:cNvSpPr>
            <a:spLocks noGrp="1"/>
          </p:cNvSpPr>
          <p:nvPr>
            <p:ph type="pic" sz="quarter" idx="21"/>
          </p:nvPr>
        </p:nvSpPr>
        <p:spPr>
          <a:xfrm>
            <a:off x="8039389" y="2787417"/>
            <a:ext cx="3190087" cy="1401124"/>
          </a:xfrm>
          <a:solidFill>
            <a:schemeClr val="accent2">
              <a:alpha val="29804"/>
            </a:schemeClr>
          </a:solidFill>
        </p:spPr>
        <p:txBody>
          <a:bodyPr anchor="ctr">
            <a:normAutofit/>
          </a:bodyPr>
          <a:lstStyle>
            <a:lvl1pPr marL="0" indent="0">
              <a:buNone/>
              <a:defRPr sz="1013">
                <a:sym typeface="Wingdings"/>
              </a:defRPr>
            </a:lvl1pPr>
          </a:lstStyle>
          <a:p>
            <a:endParaRPr lang="en-US" dirty="0"/>
          </a:p>
        </p:txBody>
      </p:sp>
      <p:sp>
        <p:nvSpPr>
          <p:cNvPr id="22" name="Picture Placeholder 10"/>
          <p:cNvSpPr>
            <a:spLocks noGrp="1"/>
          </p:cNvSpPr>
          <p:nvPr>
            <p:ph type="pic" sz="quarter" idx="22"/>
          </p:nvPr>
        </p:nvSpPr>
        <p:spPr>
          <a:xfrm>
            <a:off x="8039389" y="4331082"/>
            <a:ext cx="3190087" cy="1401124"/>
          </a:xfrm>
          <a:solidFill>
            <a:schemeClr val="accent2">
              <a:alpha val="29804"/>
            </a:schemeClr>
          </a:solidFill>
        </p:spPr>
        <p:txBody>
          <a:bodyPr anchor="ctr">
            <a:normAutofit/>
          </a:bodyPr>
          <a:lstStyle>
            <a:lvl1pPr marL="0" indent="0">
              <a:buNone/>
              <a:defRPr sz="1013">
                <a:sym typeface="Wingdings"/>
              </a:defRPr>
            </a:lvl1pPr>
          </a:lstStyle>
          <a:p>
            <a:endParaRPr lang="en-US" dirty="0"/>
          </a:p>
        </p:txBody>
      </p:sp>
    </p:spTree>
    <p:extLst>
      <p:ext uri="{BB962C8B-B14F-4D97-AF65-F5344CB8AC3E}">
        <p14:creationId xmlns:p14="http://schemas.microsoft.com/office/powerpoint/2010/main" val="22135298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 photo slide, white footer">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858000"/>
          </a:xfrm>
          <a:prstGeom prst="rect">
            <a:avLst/>
          </a:prstGeom>
        </p:spPr>
        <p:txBody>
          <a:bodyPr anchor="ctr"/>
          <a:lstStyle>
            <a:lvl1pPr marL="0" indent="0">
              <a:buNone/>
              <a:defRPr sz="1800" baseline="0">
                <a:latin typeface="Arial" charset="0"/>
                <a:ea typeface="Arial" charset="0"/>
                <a:cs typeface="Arial" charset="0"/>
                <a:sym typeface="Wingdings"/>
              </a:defRPr>
            </a:lvl1pPr>
          </a:lstStyle>
          <a:p>
            <a:r>
              <a:rPr lang="en-US" dirty="0"/>
              <a:t>To place background image, click icon</a:t>
            </a:r>
          </a:p>
        </p:txBody>
      </p:sp>
      <p:sp>
        <p:nvSpPr>
          <p:cNvPr id="12" name="Picture Placeholder 11"/>
          <p:cNvSpPr>
            <a:spLocks noGrp="1"/>
          </p:cNvSpPr>
          <p:nvPr>
            <p:ph type="pic" sz="quarter" idx="14" hasCustomPrompt="1"/>
          </p:nvPr>
        </p:nvSpPr>
        <p:spPr>
          <a:xfrm>
            <a:off x="232143" y="5981332"/>
            <a:ext cx="902208" cy="612648"/>
          </a:xfrm>
          <a:prstGeom prst="rect">
            <a:avLst/>
          </a:prstGeom>
          <a:blipFill>
            <a:blip r:embed="rId2"/>
            <a:stretch>
              <a:fillRect/>
            </a:stretch>
          </a:blipFill>
          <a:ln>
            <a:noFill/>
          </a:ln>
        </p:spPr>
        <p:txBody>
          <a:bodyPr wrap="none"/>
          <a:lstStyle>
            <a:lvl1pPr marL="0" indent="0">
              <a:buNone/>
              <a:defRPr/>
            </a:lvl1pPr>
          </a:lstStyle>
          <a:p>
            <a:r>
              <a:rPr lang="en-US" dirty="0"/>
              <a:t> </a:t>
            </a:r>
          </a:p>
        </p:txBody>
      </p:sp>
      <p:sp>
        <p:nvSpPr>
          <p:cNvPr id="16" name="Date Placeholder 3"/>
          <p:cNvSpPr>
            <a:spLocks noGrp="1"/>
          </p:cNvSpPr>
          <p:nvPr>
            <p:ph type="dt" sz="half" idx="2"/>
          </p:nvPr>
        </p:nvSpPr>
        <p:spPr>
          <a:xfrm>
            <a:off x="10437016" y="6459486"/>
            <a:ext cx="968115" cy="365125"/>
          </a:xfrm>
          <a:prstGeom prst="rect">
            <a:avLst/>
          </a:prstGeom>
        </p:spPr>
        <p:txBody>
          <a:bodyPr vert="horz" lIns="91440" tIns="45720" rIns="91440" bIns="45720" rtlCol="0" anchor="ctr"/>
          <a:lstStyle>
            <a:lvl1pPr algn="r">
              <a:defRPr sz="900">
                <a:solidFill>
                  <a:schemeClr val="bg1"/>
                </a:solidFill>
                <a:latin typeface="Arial" charset="0"/>
                <a:ea typeface="Arial" charset="0"/>
                <a:cs typeface="Arial" charset="0"/>
              </a:defRPr>
            </a:lvl1pPr>
          </a:lstStyle>
          <a:p>
            <a:r>
              <a:rPr lang="en-US"/>
              <a:t>9/8/2025</a:t>
            </a:r>
            <a:endParaRPr lang="en-US" dirty="0"/>
          </a:p>
        </p:txBody>
      </p:sp>
      <p:sp>
        <p:nvSpPr>
          <p:cNvPr id="17" name="Footer Placeholder 4"/>
          <p:cNvSpPr>
            <a:spLocks noGrp="1"/>
          </p:cNvSpPr>
          <p:nvPr>
            <p:ph type="ftr" sz="quarter" idx="3"/>
          </p:nvPr>
        </p:nvSpPr>
        <p:spPr>
          <a:xfrm>
            <a:off x="3043417" y="6459486"/>
            <a:ext cx="7648931" cy="365125"/>
          </a:xfrm>
          <a:prstGeom prst="rect">
            <a:avLst/>
          </a:prstGeom>
        </p:spPr>
        <p:txBody>
          <a:bodyPr vert="horz" lIns="91440" tIns="45720" rIns="91440" bIns="45720" rtlCol="0" anchor="ctr"/>
          <a:lstStyle>
            <a:lvl1pPr algn="r">
              <a:defRPr sz="900" b="1">
                <a:solidFill>
                  <a:schemeClr val="bg1"/>
                </a:solidFill>
                <a:latin typeface="Arial" charset="0"/>
                <a:ea typeface="Arial" charset="0"/>
                <a:cs typeface="Arial" charset="0"/>
              </a:defRPr>
            </a:lvl1pPr>
          </a:lstStyle>
          <a:p>
            <a:r>
              <a:rPr lang="en-US"/>
              <a:t>Urban County Policy Board</a:t>
            </a:r>
            <a:endParaRPr lang="en-US" dirty="0"/>
          </a:p>
        </p:txBody>
      </p:sp>
      <p:sp>
        <p:nvSpPr>
          <p:cNvPr id="18" name="Slide Number Placeholder 5"/>
          <p:cNvSpPr>
            <a:spLocks noGrp="1"/>
          </p:cNvSpPr>
          <p:nvPr>
            <p:ph type="sldNum" sz="quarter" idx="4"/>
          </p:nvPr>
        </p:nvSpPr>
        <p:spPr>
          <a:xfrm>
            <a:off x="11436302" y="6459486"/>
            <a:ext cx="571500" cy="365125"/>
          </a:xfrm>
          <a:prstGeom prst="rect">
            <a:avLst/>
          </a:prstGeom>
        </p:spPr>
        <p:txBody>
          <a:bodyPr vert="horz" lIns="91440" tIns="45720" rIns="91440" bIns="45720" rtlCol="0" anchor="ctr"/>
          <a:lstStyle>
            <a:lvl1pPr algn="r">
              <a:defRPr sz="900" b="1" i="0">
                <a:solidFill>
                  <a:schemeClr val="bg1"/>
                </a:solidFill>
                <a:latin typeface="Arial" charset="0"/>
                <a:ea typeface="Arial" charset="0"/>
                <a:cs typeface="Arial" charset="0"/>
              </a:defRPr>
            </a:lvl1p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2227122543"/>
      </p:ext>
    </p:extLst>
  </p:cSld>
  <p:clrMapOvr>
    <a:masterClrMapping/>
  </p:clrMapOvr>
  <p:extLst>
    <p:ext uri="{DCECCB84-F9BA-43D5-87BE-67443E8EF086}">
      <p15:sldGuideLst xmlns:p15="http://schemas.microsoft.com/office/powerpoint/2012/main">
        <p15:guide id="1" orient="horz" pos="2160">
          <p15:clr>
            <a:srgbClr val="FBAE40"/>
          </p15:clr>
        </p15:guide>
        <p15:guide id="2" pos="10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full image, option 1">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858000"/>
          </a:xfrm>
          <a:prstGeom prst="rect">
            <a:avLst/>
          </a:prstGeom>
        </p:spPr>
        <p:txBody>
          <a:bodyPr anchor="ctr"/>
          <a:lstStyle>
            <a:lvl1pPr marL="0" indent="0" algn="l">
              <a:buNone/>
              <a:defRPr sz="1800" baseline="0">
                <a:latin typeface="Arial" charset="0"/>
                <a:ea typeface="Arial" charset="0"/>
                <a:cs typeface="Arial" charset="0"/>
                <a:sym typeface="Wingdings"/>
              </a:defRPr>
            </a:lvl1pPr>
          </a:lstStyle>
          <a:p>
            <a:r>
              <a:rPr lang="en-US" dirty="0"/>
              <a:t>To place background image, click icon</a:t>
            </a:r>
          </a:p>
        </p:txBody>
      </p:sp>
      <p:sp>
        <p:nvSpPr>
          <p:cNvPr id="16" name="Text Placeholder 2"/>
          <p:cNvSpPr>
            <a:spLocks noGrp="1"/>
          </p:cNvSpPr>
          <p:nvPr>
            <p:ph type="body" sz="quarter" idx="16" hasCustomPrompt="1"/>
          </p:nvPr>
        </p:nvSpPr>
        <p:spPr>
          <a:xfrm>
            <a:off x="406401" y="1594827"/>
            <a:ext cx="10259273" cy="476250"/>
          </a:xfrm>
          <a:prstGeom prst="rect">
            <a:avLst/>
          </a:prstGeom>
        </p:spPr>
        <p:txBody>
          <a:bodyPr/>
          <a:lstStyle>
            <a:lvl1pPr marL="0" indent="0">
              <a:buNone/>
              <a:defRPr sz="2100">
                <a:solidFill>
                  <a:srgbClr val="FFFFFF"/>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sp>
        <p:nvSpPr>
          <p:cNvPr id="3" name="Text Placeholder 2"/>
          <p:cNvSpPr>
            <a:spLocks noGrp="1"/>
          </p:cNvSpPr>
          <p:nvPr>
            <p:ph type="body" sz="quarter" idx="15" hasCustomPrompt="1"/>
          </p:nvPr>
        </p:nvSpPr>
        <p:spPr>
          <a:xfrm>
            <a:off x="406401" y="572203"/>
            <a:ext cx="10259273" cy="1079500"/>
          </a:xfrm>
          <a:prstGeom prst="rect">
            <a:avLst/>
          </a:prstGeom>
        </p:spPr>
        <p:txBody>
          <a:bodyPr/>
          <a:lstStyle>
            <a:lvl1pPr marL="0" indent="0">
              <a:buNone/>
              <a:defRPr sz="4500" b="1" i="0">
                <a:solidFill>
                  <a:srgbClr val="FFFFFF"/>
                </a:solidFill>
                <a:latin typeface="Lato Bold" panose="020F0502020204030203" pitchFamily="34" charset="0"/>
                <a:ea typeface="Lato Bold" panose="020F0502020204030203" pitchFamily="34" charset="0"/>
                <a:cs typeface="Lato Bold"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Presentation title</a:t>
            </a:r>
          </a:p>
        </p:txBody>
      </p:sp>
      <p:sp>
        <p:nvSpPr>
          <p:cNvPr id="12" name="Picture Placeholder 11"/>
          <p:cNvSpPr>
            <a:spLocks noGrp="1"/>
          </p:cNvSpPr>
          <p:nvPr>
            <p:ph type="pic" sz="quarter" idx="14" hasCustomPrompt="1"/>
          </p:nvPr>
        </p:nvSpPr>
        <p:spPr>
          <a:xfrm>
            <a:off x="232143" y="5981332"/>
            <a:ext cx="902208" cy="612648"/>
          </a:xfrm>
          <a:prstGeom prst="rect">
            <a:avLst/>
          </a:prstGeom>
          <a:blipFill>
            <a:blip r:embed="rId2"/>
            <a:stretch>
              <a:fillRect/>
            </a:stretch>
          </a:blipFill>
          <a:ln>
            <a:noFill/>
          </a:ln>
        </p:spPr>
        <p:txBody>
          <a:bodyPr wrap="none"/>
          <a:lstStyle>
            <a:lvl1pPr marL="0" indent="0">
              <a:buNone/>
              <a:defRPr/>
            </a:lvl1pPr>
          </a:lstStyle>
          <a:p>
            <a:r>
              <a:rPr lang="en-US" dirty="0"/>
              <a:t> </a:t>
            </a:r>
          </a:p>
        </p:txBody>
      </p:sp>
      <p:sp>
        <p:nvSpPr>
          <p:cNvPr id="8" name="Date Placeholder 3"/>
          <p:cNvSpPr>
            <a:spLocks noGrp="1"/>
          </p:cNvSpPr>
          <p:nvPr>
            <p:ph type="dt" sz="half" idx="2"/>
          </p:nvPr>
        </p:nvSpPr>
        <p:spPr>
          <a:xfrm>
            <a:off x="10437016" y="6459486"/>
            <a:ext cx="968115" cy="365125"/>
          </a:xfrm>
          <a:prstGeom prst="rect">
            <a:avLst/>
          </a:prstGeom>
        </p:spPr>
        <p:txBody>
          <a:bodyPr vert="horz" lIns="91440" tIns="45720" rIns="91440" bIns="45720" rtlCol="0" anchor="ctr"/>
          <a:lstStyle>
            <a:lvl1pPr algn="r">
              <a:defRPr sz="900">
                <a:solidFill>
                  <a:schemeClr val="bg1"/>
                </a:solidFill>
                <a:latin typeface="Arial" charset="0"/>
                <a:ea typeface="Arial" charset="0"/>
                <a:cs typeface="Arial" charset="0"/>
              </a:defRPr>
            </a:lvl1pPr>
          </a:lstStyle>
          <a:p>
            <a:r>
              <a:rPr lang="en-US"/>
              <a:t>9/8/2025</a:t>
            </a:r>
            <a:endParaRPr lang="en-US" dirty="0"/>
          </a:p>
        </p:txBody>
      </p:sp>
      <p:sp>
        <p:nvSpPr>
          <p:cNvPr id="10" name="Footer Placeholder 4"/>
          <p:cNvSpPr>
            <a:spLocks noGrp="1"/>
          </p:cNvSpPr>
          <p:nvPr>
            <p:ph type="ftr" sz="quarter" idx="3"/>
          </p:nvPr>
        </p:nvSpPr>
        <p:spPr>
          <a:xfrm>
            <a:off x="3043417" y="6459486"/>
            <a:ext cx="7648931" cy="365125"/>
          </a:xfrm>
          <a:prstGeom prst="rect">
            <a:avLst/>
          </a:prstGeom>
        </p:spPr>
        <p:txBody>
          <a:bodyPr vert="horz" lIns="91440" tIns="45720" rIns="91440" bIns="45720" rtlCol="0" anchor="ctr"/>
          <a:lstStyle>
            <a:lvl1pPr algn="r">
              <a:defRPr sz="900" b="1">
                <a:solidFill>
                  <a:schemeClr val="bg1"/>
                </a:solidFill>
                <a:latin typeface="Arial" charset="0"/>
                <a:ea typeface="Arial" charset="0"/>
                <a:cs typeface="Arial" charset="0"/>
              </a:defRPr>
            </a:lvl1pPr>
          </a:lstStyle>
          <a:p>
            <a:r>
              <a:rPr lang="en-US"/>
              <a:t>Urban County Policy Board</a:t>
            </a:r>
            <a:endParaRPr lang="en-US" dirty="0"/>
          </a:p>
        </p:txBody>
      </p:sp>
      <p:sp>
        <p:nvSpPr>
          <p:cNvPr id="11" name="Slide Number Placeholder 5"/>
          <p:cNvSpPr>
            <a:spLocks noGrp="1"/>
          </p:cNvSpPr>
          <p:nvPr>
            <p:ph type="sldNum" sz="quarter" idx="4"/>
          </p:nvPr>
        </p:nvSpPr>
        <p:spPr>
          <a:xfrm>
            <a:off x="11436302" y="6459486"/>
            <a:ext cx="571500" cy="365125"/>
          </a:xfrm>
          <a:prstGeom prst="rect">
            <a:avLst/>
          </a:prstGeom>
        </p:spPr>
        <p:txBody>
          <a:bodyPr vert="horz" lIns="91440" tIns="45720" rIns="91440" bIns="45720" rtlCol="0" anchor="ctr"/>
          <a:lstStyle>
            <a:lvl1pPr algn="r">
              <a:defRPr sz="900" b="1" i="0">
                <a:solidFill>
                  <a:schemeClr val="bg1"/>
                </a:solidFill>
                <a:latin typeface="Arial" charset="0"/>
                <a:ea typeface="Arial" charset="0"/>
                <a:cs typeface="Arial" charset="0"/>
              </a:defRPr>
            </a:lvl1p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5101798"/>
      </p:ext>
    </p:extLst>
  </p:cSld>
  <p:clrMapOvr>
    <a:masterClrMapping/>
  </p:clrMapOvr>
  <p:extLst>
    <p:ext uri="{DCECCB84-F9BA-43D5-87BE-67443E8EF086}">
      <p15:sldGuideLst xmlns:p15="http://schemas.microsoft.com/office/powerpoint/2012/main">
        <p15:guide id="1" orient="horz" pos="2160">
          <p15:clr>
            <a:srgbClr val="FBAE40"/>
          </p15:clr>
        </p15:guide>
        <p15:guide id="2" pos="10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full image, option 2">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858000"/>
          </a:xfrm>
          <a:prstGeom prst="rect">
            <a:avLst/>
          </a:prstGeom>
        </p:spPr>
        <p:txBody>
          <a:bodyPr anchor="ctr"/>
          <a:lstStyle>
            <a:lvl1pPr marL="0" indent="0">
              <a:buNone/>
              <a:defRPr sz="1800" baseline="0">
                <a:latin typeface="Arial" charset="0"/>
                <a:ea typeface="Arial" charset="0"/>
                <a:cs typeface="Arial" charset="0"/>
                <a:sym typeface="Wingdings"/>
              </a:defRPr>
            </a:lvl1pPr>
          </a:lstStyle>
          <a:p>
            <a:r>
              <a:rPr lang="en-US" dirty="0"/>
              <a:t>To place background image, click icon</a:t>
            </a:r>
          </a:p>
        </p:txBody>
      </p:sp>
      <p:sp>
        <p:nvSpPr>
          <p:cNvPr id="16" name="Text Placeholder 2"/>
          <p:cNvSpPr>
            <a:spLocks noGrp="1"/>
          </p:cNvSpPr>
          <p:nvPr>
            <p:ph type="body" sz="quarter" idx="16" hasCustomPrompt="1"/>
          </p:nvPr>
        </p:nvSpPr>
        <p:spPr>
          <a:xfrm>
            <a:off x="406401" y="1594827"/>
            <a:ext cx="10259273" cy="476250"/>
          </a:xfrm>
          <a:prstGeom prst="rect">
            <a:avLst/>
          </a:prstGeom>
        </p:spPr>
        <p:txBody>
          <a:bodyPr/>
          <a:lstStyle>
            <a:lvl1pPr marL="0" indent="0">
              <a:buNone/>
              <a:defRPr sz="2100">
                <a:solidFill>
                  <a:schemeClr val="tx2"/>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sp>
        <p:nvSpPr>
          <p:cNvPr id="3" name="Text Placeholder 2"/>
          <p:cNvSpPr>
            <a:spLocks noGrp="1"/>
          </p:cNvSpPr>
          <p:nvPr>
            <p:ph type="body" sz="quarter" idx="15" hasCustomPrompt="1"/>
          </p:nvPr>
        </p:nvSpPr>
        <p:spPr>
          <a:xfrm>
            <a:off x="406401" y="572203"/>
            <a:ext cx="10259273" cy="1079500"/>
          </a:xfrm>
          <a:prstGeom prst="rect">
            <a:avLst/>
          </a:prstGeom>
        </p:spPr>
        <p:txBody>
          <a:bodyPr/>
          <a:lstStyle>
            <a:lvl1pPr marL="0" indent="0">
              <a:buNone/>
              <a:defRPr sz="4500" b="1" i="0">
                <a:solidFill>
                  <a:schemeClr val="tx2"/>
                </a:solidFill>
                <a:latin typeface="Lato Bold" panose="020F0502020204030203" pitchFamily="34" charset="0"/>
                <a:ea typeface="Lato Bold" panose="020F0502020204030203" pitchFamily="34" charset="0"/>
                <a:cs typeface="Lato Bold" panose="020F050202020403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Presentation title</a:t>
            </a:r>
          </a:p>
        </p:txBody>
      </p:sp>
      <p:sp>
        <p:nvSpPr>
          <p:cNvPr id="12" name="Picture Placeholder 11"/>
          <p:cNvSpPr>
            <a:spLocks noGrp="1"/>
          </p:cNvSpPr>
          <p:nvPr>
            <p:ph type="pic" sz="quarter" idx="14" hasCustomPrompt="1"/>
          </p:nvPr>
        </p:nvSpPr>
        <p:spPr>
          <a:xfrm>
            <a:off x="232143" y="5981332"/>
            <a:ext cx="902208" cy="612648"/>
          </a:xfrm>
          <a:prstGeom prst="rect">
            <a:avLst/>
          </a:prstGeom>
          <a:blipFill>
            <a:blip r:embed="rId2"/>
            <a:stretch>
              <a:fillRect/>
            </a:stretch>
          </a:blipFill>
          <a:ln>
            <a:noFill/>
          </a:ln>
        </p:spPr>
        <p:txBody>
          <a:bodyPr wrap="none"/>
          <a:lstStyle>
            <a:lvl1pPr marL="0" indent="0">
              <a:buNone/>
              <a:defRPr/>
            </a:lvl1pPr>
          </a:lstStyle>
          <a:p>
            <a:r>
              <a:rPr lang="en-US" dirty="0"/>
              <a:t> </a:t>
            </a:r>
          </a:p>
        </p:txBody>
      </p:sp>
      <p:sp>
        <p:nvSpPr>
          <p:cNvPr id="4" name="Content Placeholder 3"/>
          <p:cNvSpPr>
            <a:spLocks noGrp="1"/>
          </p:cNvSpPr>
          <p:nvPr>
            <p:ph sz="quarter" idx="19" hasCustomPrompt="1"/>
          </p:nvPr>
        </p:nvSpPr>
        <p:spPr>
          <a:xfrm>
            <a:off x="0" y="6254496"/>
            <a:ext cx="12188952" cy="603504"/>
          </a:xfrm>
          <a:prstGeom prst="rect">
            <a:avLst/>
          </a:prstGeom>
          <a:blipFill>
            <a:blip r:embed="rId3"/>
            <a:stretch>
              <a:fillRect/>
            </a:stretch>
          </a:blipFill>
        </p:spPr>
        <p:txBody>
          <a:bodyPr/>
          <a:lstStyle>
            <a:lvl1pPr marL="0" indent="0">
              <a:buNone/>
              <a:defRPr baseline="0"/>
            </a:lvl1pPr>
          </a:lstStyle>
          <a:p>
            <a:pPr lvl="0"/>
            <a:r>
              <a:rPr lang="en-US"/>
              <a:t> </a:t>
            </a:r>
            <a:endParaRPr lang="en-US" dirty="0"/>
          </a:p>
        </p:txBody>
      </p:sp>
      <p:sp>
        <p:nvSpPr>
          <p:cNvPr id="10" name="Date Placeholder 3"/>
          <p:cNvSpPr>
            <a:spLocks noGrp="1"/>
          </p:cNvSpPr>
          <p:nvPr>
            <p:ph type="dt" sz="half" idx="2"/>
          </p:nvPr>
        </p:nvSpPr>
        <p:spPr>
          <a:xfrm>
            <a:off x="10437016" y="6459486"/>
            <a:ext cx="968115" cy="365125"/>
          </a:xfrm>
          <a:prstGeom prst="rect">
            <a:avLst/>
          </a:prstGeom>
        </p:spPr>
        <p:txBody>
          <a:bodyPr vert="horz" lIns="91440" tIns="45720" rIns="91440" bIns="45720" rtlCol="0" anchor="ctr"/>
          <a:lstStyle>
            <a:lvl1pPr algn="r">
              <a:defRPr sz="900">
                <a:solidFill>
                  <a:schemeClr val="bg1"/>
                </a:solidFill>
                <a:latin typeface="Arial" charset="0"/>
                <a:ea typeface="Arial" charset="0"/>
                <a:cs typeface="Arial" charset="0"/>
              </a:defRPr>
            </a:lvl1pPr>
          </a:lstStyle>
          <a:p>
            <a:r>
              <a:rPr lang="en-US"/>
              <a:t>9/8/2025</a:t>
            </a:r>
            <a:endParaRPr lang="en-US" dirty="0"/>
          </a:p>
        </p:txBody>
      </p:sp>
      <p:sp>
        <p:nvSpPr>
          <p:cNvPr id="11" name="Footer Placeholder 4"/>
          <p:cNvSpPr>
            <a:spLocks noGrp="1"/>
          </p:cNvSpPr>
          <p:nvPr>
            <p:ph type="ftr" sz="quarter" idx="3"/>
          </p:nvPr>
        </p:nvSpPr>
        <p:spPr>
          <a:xfrm>
            <a:off x="3043417" y="6459486"/>
            <a:ext cx="7648931" cy="365125"/>
          </a:xfrm>
          <a:prstGeom prst="rect">
            <a:avLst/>
          </a:prstGeom>
        </p:spPr>
        <p:txBody>
          <a:bodyPr vert="horz" lIns="91440" tIns="45720" rIns="91440" bIns="45720" rtlCol="0" anchor="ctr"/>
          <a:lstStyle>
            <a:lvl1pPr algn="r">
              <a:defRPr sz="900" b="1">
                <a:solidFill>
                  <a:schemeClr val="bg1"/>
                </a:solidFill>
                <a:latin typeface="Arial" charset="0"/>
                <a:ea typeface="Arial" charset="0"/>
                <a:cs typeface="Arial" charset="0"/>
              </a:defRPr>
            </a:lvl1pPr>
          </a:lstStyle>
          <a:p>
            <a:r>
              <a:rPr lang="en-US"/>
              <a:t>Urban County Policy Board</a:t>
            </a:r>
            <a:endParaRPr lang="en-US" dirty="0"/>
          </a:p>
        </p:txBody>
      </p:sp>
      <p:sp>
        <p:nvSpPr>
          <p:cNvPr id="13" name="Slide Number Placeholder 5"/>
          <p:cNvSpPr>
            <a:spLocks noGrp="1"/>
          </p:cNvSpPr>
          <p:nvPr>
            <p:ph type="sldNum" sz="quarter" idx="4"/>
          </p:nvPr>
        </p:nvSpPr>
        <p:spPr>
          <a:xfrm>
            <a:off x="11436302" y="6459486"/>
            <a:ext cx="571500" cy="365125"/>
          </a:xfrm>
          <a:prstGeom prst="rect">
            <a:avLst/>
          </a:prstGeom>
        </p:spPr>
        <p:txBody>
          <a:bodyPr vert="horz" lIns="91440" tIns="45720" rIns="91440" bIns="45720" rtlCol="0" anchor="ctr"/>
          <a:lstStyle>
            <a:lvl1pPr algn="r">
              <a:defRPr sz="900" b="1" i="0">
                <a:solidFill>
                  <a:schemeClr val="bg1"/>
                </a:solidFill>
                <a:latin typeface="Arial" charset="0"/>
                <a:ea typeface="Arial" charset="0"/>
                <a:cs typeface="Arial" charset="0"/>
              </a:defRPr>
            </a:lvl1p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248792625"/>
      </p:ext>
    </p:extLst>
  </p:cSld>
  <p:clrMapOvr>
    <a:masterClrMapping/>
  </p:clrMapOvr>
  <p:extLst>
    <p:ext uri="{DCECCB84-F9BA-43D5-87BE-67443E8EF086}">
      <p15:sldGuideLst xmlns:p15="http://schemas.microsoft.com/office/powerpoint/2012/main">
        <p15:guide id="1" orient="horz" pos="2160">
          <p15:clr>
            <a:srgbClr val="FBAE40"/>
          </p15:clr>
        </p15:guide>
        <p15:guide id="2" pos="10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665503"/>
            <a:ext cx="9144000" cy="2157102"/>
          </a:xfrm>
          <a:prstGeom prst="rect">
            <a:avLst/>
          </a:prstGeom>
        </p:spPr>
        <p:txBody>
          <a:bodyPr anchor="b"/>
          <a:lstStyle>
            <a:lvl1pPr algn="l">
              <a:defRPr sz="4500"/>
            </a:lvl1pPr>
          </a:lstStyle>
          <a:p>
            <a:r>
              <a:rPr lang="en-US" dirty="0"/>
              <a:t>Section title</a:t>
            </a:r>
          </a:p>
        </p:txBody>
      </p:sp>
      <p:sp>
        <p:nvSpPr>
          <p:cNvPr id="4" name="Date Placeholder 3"/>
          <p:cNvSpPr>
            <a:spLocks noGrp="1"/>
          </p:cNvSpPr>
          <p:nvPr>
            <p:ph type="dt" sz="half" idx="10"/>
          </p:nvPr>
        </p:nvSpPr>
        <p:spPr/>
        <p:txBody>
          <a:bodyPr/>
          <a:lstStyle/>
          <a:p>
            <a:r>
              <a:rPr lang="en-US"/>
              <a:t>9/8/2025</a:t>
            </a:r>
            <a:endParaRPr lang="en-US" dirty="0"/>
          </a:p>
        </p:txBody>
      </p:sp>
      <p:sp>
        <p:nvSpPr>
          <p:cNvPr id="5" name="Footer Placeholder 4"/>
          <p:cNvSpPr>
            <a:spLocks noGrp="1"/>
          </p:cNvSpPr>
          <p:nvPr>
            <p:ph type="ftr" sz="quarter" idx="11"/>
          </p:nvPr>
        </p:nvSpPr>
        <p:spPr/>
        <p:txBody>
          <a:bodyPr/>
          <a:lstStyle/>
          <a:p>
            <a:r>
              <a:rPr lang="en-US"/>
              <a:t>Urban County Policy Board</a:t>
            </a:r>
            <a:endParaRPr lang="en-US" dirty="0"/>
          </a:p>
        </p:txBody>
      </p:sp>
      <p:sp>
        <p:nvSpPr>
          <p:cNvPr id="6" name="Slide Number Placeholder 5"/>
          <p:cNvSpPr>
            <a:spLocks noGrp="1"/>
          </p:cNvSpPr>
          <p:nvPr>
            <p:ph type="sldNum" sz="quarter" idx="12"/>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741996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1 text, 2 image">
    <p:spTree>
      <p:nvGrpSpPr>
        <p:cNvPr id="1" name=""/>
        <p:cNvGrpSpPr/>
        <p:nvPr/>
      </p:nvGrpSpPr>
      <p:grpSpPr>
        <a:xfrm>
          <a:off x="0" y="0"/>
          <a:ext cx="0" cy="0"/>
          <a:chOff x="0" y="0"/>
          <a:chExt cx="0" cy="0"/>
        </a:xfrm>
      </p:grpSpPr>
      <p:sp>
        <p:nvSpPr>
          <p:cNvPr id="20" name="Picture Placeholder 2"/>
          <p:cNvSpPr>
            <a:spLocks noGrp="1"/>
          </p:cNvSpPr>
          <p:nvPr>
            <p:ph type="pic" idx="15"/>
          </p:nvPr>
        </p:nvSpPr>
        <p:spPr>
          <a:xfrm>
            <a:off x="4414095" y="1230658"/>
            <a:ext cx="3276949" cy="4881383"/>
          </a:xfrm>
          <a:solidFill>
            <a:schemeClr val="accent2">
              <a:alpha val="29804"/>
            </a:schemeClr>
          </a:solidFill>
        </p:spPr>
        <p:txBody>
          <a:bodyPr anchor="ctr">
            <a:normAutofit/>
          </a:bodyPr>
          <a:lstStyle>
            <a:lvl1pPr marL="0" indent="0">
              <a:buNone/>
              <a:defRPr sz="1400">
                <a:sym typeface="Wingdings"/>
              </a:defRPr>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dirty="0"/>
          </a:p>
        </p:txBody>
      </p:sp>
      <p:sp>
        <p:nvSpPr>
          <p:cNvPr id="21" name="Picture Placeholder 2"/>
          <p:cNvSpPr>
            <a:spLocks noGrp="1"/>
          </p:cNvSpPr>
          <p:nvPr>
            <p:ph type="pic" idx="16"/>
          </p:nvPr>
        </p:nvSpPr>
        <p:spPr>
          <a:xfrm>
            <a:off x="7952524" y="1230650"/>
            <a:ext cx="3276949" cy="4881383"/>
          </a:xfrm>
          <a:solidFill>
            <a:schemeClr val="accent2">
              <a:alpha val="29804"/>
            </a:schemeClr>
          </a:solidFill>
        </p:spPr>
        <p:txBody>
          <a:bodyPr anchor="ctr">
            <a:normAutofit/>
          </a:bodyPr>
          <a:lstStyle>
            <a:lvl1pPr marL="0" indent="0">
              <a:buNone/>
              <a:defRPr sz="1400">
                <a:sym typeface="Wingdings"/>
              </a:defRPr>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dirty="0"/>
          </a:p>
        </p:txBody>
      </p:sp>
      <p:sp>
        <p:nvSpPr>
          <p:cNvPr id="10" name="Title 9"/>
          <p:cNvSpPr>
            <a:spLocks noGrp="1"/>
          </p:cNvSpPr>
          <p:nvPr>
            <p:ph type="title" hasCustomPrompt="1"/>
          </p:nvPr>
        </p:nvSpPr>
        <p:spPr/>
        <p:txBody>
          <a:bodyPr/>
          <a:lstStyle/>
          <a:p>
            <a:r>
              <a:rPr lang="en-US" dirty="0"/>
              <a:t>Slide title</a:t>
            </a:r>
          </a:p>
        </p:txBody>
      </p:sp>
      <p:cxnSp>
        <p:nvCxnSpPr>
          <p:cNvPr id="18" name="Straight Connector 17"/>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7"/>
          </p:nvPr>
        </p:nvSpPr>
        <p:spPr/>
        <p:txBody>
          <a:bodyPr/>
          <a:lstStyle/>
          <a:p>
            <a:r>
              <a:rPr lang="en-US"/>
              <a:t>9/8/2025</a:t>
            </a:r>
            <a:endParaRPr lang="en-US" dirty="0"/>
          </a:p>
        </p:txBody>
      </p:sp>
      <p:sp>
        <p:nvSpPr>
          <p:cNvPr id="13" name="Footer Placeholder 12"/>
          <p:cNvSpPr>
            <a:spLocks noGrp="1"/>
          </p:cNvSpPr>
          <p:nvPr>
            <p:ph type="ftr" sz="quarter" idx="18"/>
          </p:nvPr>
        </p:nvSpPr>
        <p:spPr/>
        <p:txBody>
          <a:bodyPr/>
          <a:lstStyle/>
          <a:p>
            <a:r>
              <a:rPr lang="en-US"/>
              <a:t>Urban County Policy Board</a:t>
            </a:r>
            <a:endParaRPr lang="en-US" dirty="0"/>
          </a:p>
        </p:txBody>
      </p:sp>
      <p:sp>
        <p:nvSpPr>
          <p:cNvPr id="14" name="Slide Number Placeholder 13"/>
          <p:cNvSpPr>
            <a:spLocks noGrp="1"/>
          </p:cNvSpPr>
          <p:nvPr>
            <p:ph type="sldNum" sz="quarter" idx="19"/>
          </p:nvPr>
        </p:nvSpPr>
        <p:spPr/>
        <p:txBody>
          <a:bodyPr/>
          <a:lstStyle/>
          <a:p>
            <a:fld id="{BD3A08C5-CC68-3947-88A8-A9E34C1A68A7}" type="slidenum">
              <a:rPr lang="en-US" smtClean="0"/>
              <a:pPr/>
              <a:t>‹#›</a:t>
            </a:fld>
            <a:endParaRPr lang="en-US" dirty="0"/>
          </a:p>
        </p:txBody>
      </p:sp>
      <p:sp>
        <p:nvSpPr>
          <p:cNvPr id="3" name="Text Placeholder 2"/>
          <p:cNvSpPr>
            <a:spLocks noGrp="1"/>
          </p:cNvSpPr>
          <p:nvPr>
            <p:ph type="body" sz="quarter" idx="20" hasCustomPrompt="1"/>
          </p:nvPr>
        </p:nvSpPr>
        <p:spPr>
          <a:xfrm>
            <a:off x="962528" y="1230651"/>
            <a:ext cx="3135340" cy="4881864"/>
          </a:xfrm>
        </p:spPr>
        <p:txBody>
          <a:bodyPr>
            <a:normAutofit/>
          </a:bodyPr>
          <a:lstStyle>
            <a:lvl1pPr marL="0" indent="0">
              <a:buNone/>
              <a:defRPr sz="2000"/>
            </a:lvl1pPr>
          </a:lstStyle>
          <a:p>
            <a:pPr lvl="0"/>
            <a:r>
              <a:rPr lang="en-US" dirty="0"/>
              <a:t>Text</a:t>
            </a:r>
          </a:p>
        </p:txBody>
      </p:sp>
    </p:spTree>
    <p:extLst>
      <p:ext uri="{BB962C8B-B14F-4D97-AF65-F5344CB8AC3E}">
        <p14:creationId xmlns:p14="http://schemas.microsoft.com/office/powerpoint/2010/main" val="1722000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ext Placeholder 2"/>
          <p:cNvSpPr>
            <a:spLocks noGrp="1"/>
          </p:cNvSpPr>
          <p:nvPr>
            <p:ph type="body" sz="quarter" idx="17" hasCustomPrompt="1"/>
          </p:nvPr>
        </p:nvSpPr>
        <p:spPr>
          <a:xfrm>
            <a:off x="1109198" y="3687732"/>
            <a:ext cx="10052711" cy="659493"/>
          </a:xfrm>
        </p:spPr>
        <p:txBody>
          <a:bodyPr anchor="b">
            <a:normAutofit/>
          </a:bodyPr>
          <a:lstStyle>
            <a:lvl1pPr marL="0" indent="0" algn="r">
              <a:buNone/>
              <a:defRPr sz="1350">
                <a:latin typeface="Garamond" charset="0"/>
                <a:ea typeface="Garamond" charset="0"/>
                <a:cs typeface="Garamond" charset="0"/>
              </a:defRPr>
            </a:lvl1pPr>
          </a:lstStyle>
          <a:p>
            <a:pPr lvl="0"/>
            <a:r>
              <a:rPr lang="en-US" dirty="0"/>
              <a:t>-Author</a:t>
            </a:r>
          </a:p>
        </p:txBody>
      </p:sp>
      <p:sp>
        <p:nvSpPr>
          <p:cNvPr id="5" name="Text Placeholder 4"/>
          <p:cNvSpPr>
            <a:spLocks noGrp="1"/>
          </p:cNvSpPr>
          <p:nvPr>
            <p:ph type="body" sz="quarter" idx="18" hasCustomPrompt="1"/>
          </p:nvPr>
        </p:nvSpPr>
        <p:spPr>
          <a:xfrm>
            <a:off x="1109198" y="693739"/>
            <a:ext cx="10051988" cy="2860734"/>
          </a:xfrm>
        </p:spPr>
        <p:txBody>
          <a:bodyPr anchor="b">
            <a:normAutofit/>
          </a:bodyPr>
          <a:lstStyle>
            <a:lvl1pPr marL="0" indent="0">
              <a:buNone/>
              <a:defRPr sz="2700" b="0" i="1">
                <a:latin typeface="Garamond" charset="0"/>
                <a:ea typeface="Garamond" charset="0"/>
                <a:cs typeface="Garamond"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“Quote”</a:t>
            </a:r>
          </a:p>
        </p:txBody>
      </p:sp>
      <p:sp>
        <p:nvSpPr>
          <p:cNvPr id="12" name="Date Placeholder 11"/>
          <p:cNvSpPr>
            <a:spLocks noGrp="1"/>
          </p:cNvSpPr>
          <p:nvPr>
            <p:ph type="dt" sz="half" idx="19"/>
          </p:nvPr>
        </p:nvSpPr>
        <p:spPr/>
        <p:txBody>
          <a:bodyPr/>
          <a:lstStyle/>
          <a:p>
            <a:r>
              <a:rPr lang="en-US"/>
              <a:t>9/8/2025</a:t>
            </a:r>
            <a:endParaRPr lang="en-US" dirty="0"/>
          </a:p>
        </p:txBody>
      </p:sp>
      <p:sp>
        <p:nvSpPr>
          <p:cNvPr id="13" name="Footer Placeholder 12"/>
          <p:cNvSpPr>
            <a:spLocks noGrp="1"/>
          </p:cNvSpPr>
          <p:nvPr>
            <p:ph type="ftr" sz="quarter" idx="20"/>
          </p:nvPr>
        </p:nvSpPr>
        <p:spPr/>
        <p:txBody>
          <a:bodyPr/>
          <a:lstStyle/>
          <a:p>
            <a:r>
              <a:rPr lang="en-US"/>
              <a:t>Urban County Policy Board</a:t>
            </a:r>
            <a:endParaRPr lang="en-US" dirty="0"/>
          </a:p>
        </p:txBody>
      </p:sp>
      <p:sp>
        <p:nvSpPr>
          <p:cNvPr id="14" name="Slide Number Placeholder 13"/>
          <p:cNvSpPr>
            <a:spLocks noGrp="1"/>
          </p:cNvSpPr>
          <p:nvPr>
            <p:ph type="sldNum" sz="quarter" idx="21"/>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8219699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665506"/>
            <a:ext cx="9144000" cy="1531459"/>
          </a:xfrm>
          <a:prstGeom prst="rect">
            <a:avLst/>
          </a:prstGeom>
        </p:spPr>
        <p:txBody>
          <a:bodyPr anchor="b"/>
          <a:lstStyle>
            <a:lvl1pPr algn="l">
              <a:defRPr sz="4500" baseline="0"/>
            </a:lvl1pPr>
          </a:lstStyle>
          <a:p>
            <a:r>
              <a:rPr lang="en-US" dirty="0"/>
              <a:t>Final slide</a:t>
            </a:r>
          </a:p>
        </p:txBody>
      </p:sp>
      <p:sp>
        <p:nvSpPr>
          <p:cNvPr id="4" name="Date Placeholder 3"/>
          <p:cNvSpPr>
            <a:spLocks noGrp="1"/>
          </p:cNvSpPr>
          <p:nvPr>
            <p:ph type="dt" sz="half" idx="10"/>
          </p:nvPr>
        </p:nvSpPr>
        <p:spPr/>
        <p:txBody>
          <a:bodyPr/>
          <a:lstStyle/>
          <a:p>
            <a:r>
              <a:rPr lang="en-US"/>
              <a:t>9/8/2025</a:t>
            </a:r>
            <a:endParaRPr lang="en-US" dirty="0"/>
          </a:p>
        </p:txBody>
      </p:sp>
      <p:sp>
        <p:nvSpPr>
          <p:cNvPr id="5" name="Footer Placeholder 4"/>
          <p:cNvSpPr>
            <a:spLocks noGrp="1"/>
          </p:cNvSpPr>
          <p:nvPr>
            <p:ph type="ftr" sz="quarter" idx="11"/>
          </p:nvPr>
        </p:nvSpPr>
        <p:spPr/>
        <p:txBody>
          <a:bodyPr/>
          <a:lstStyle/>
          <a:p>
            <a:r>
              <a:rPr lang="en-US"/>
              <a:t>Urban County Policy Board</a:t>
            </a:r>
            <a:endParaRPr lang="en-US" dirty="0"/>
          </a:p>
        </p:txBody>
      </p:sp>
      <p:sp>
        <p:nvSpPr>
          <p:cNvPr id="6" name="Slide Number Placeholder 5"/>
          <p:cNvSpPr>
            <a:spLocks noGrp="1"/>
          </p:cNvSpPr>
          <p:nvPr>
            <p:ph type="sldNum" sz="quarter" idx="12"/>
          </p:nvPr>
        </p:nvSpPr>
        <p:spPr/>
        <p:txBody>
          <a:bodyPr/>
          <a:lstStyle/>
          <a:p>
            <a:fld id="{BD3A08C5-CC68-3947-88A8-A9E34C1A68A7}" type="slidenum">
              <a:rPr lang="en-US" smtClean="0"/>
              <a:pPr/>
              <a:t>‹#›</a:t>
            </a:fld>
            <a:endParaRPr lang="en-US" dirty="0"/>
          </a:p>
        </p:txBody>
      </p:sp>
      <p:sp>
        <p:nvSpPr>
          <p:cNvPr id="7" name="Text Placeholder 4"/>
          <p:cNvSpPr>
            <a:spLocks noGrp="1"/>
          </p:cNvSpPr>
          <p:nvPr>
            <p:ph type="body" sz="quarter" idx="18" hasCustomPrompt="1"/>
          </p:nvPr>
        </p:nvSpPr>
        <p:spPr>
          <a:xfrm>
            <a:off x="1524002" y="3262032"/>
            <a:ext cx="9168348" cy="756271"/>
          </a:xfrm>
        </p:spPr>
        <p:txBody>
          <a:bodyPr anchor="b">
            <a:normAutofit/>
          </a:bodyPr>
          <a:lstStyle>
            <a:lvl1pPr marL="0" indent="0">
              <a:buNone/>
              <a:defRPr sz="2700"/>
            </a:lvl1pPr>
            <a:lvl2pPr marL="342900" indent="0">
              <a:buNone/>
              <a:defRPr/>
            </a:lvl2pPr>
            <a:lvl3pPr marL="685800" indent="0">
              <a:buNone/>
              <a:defRPr/>
            </a:lvl3pPr>
            <a:lvl4pPr marL="1028700" indent="0">
              <a:buNone/>
              <a:defRPr/>
            </a:lvl4pPr>
            <a:lvl5pPr marL="1371600" indent="0">
              <a:buNone/>
              <a:defRPr/>
            </a:lvl5pPr>
          </a:lstStyle>
          <a:p>
            <a:pPr lvl="0"/>
            <a:r>
              <a:rPr lang="en-US"/>
              <a:t>Subhead</a:t>
            </a:r>
            <a:endParaRPr lang="en-US" dirty="0"/>
          </a:p>
        </p:txBody>
      </p:sp>
      <p:sp>
        <p:nvSpPr>
          <p:cNvPr id="8" name="Text Placeholder 4"/>
          <p:cNvSpPr>
            <a:spLocks noGrp="1"/>
          </p:cNvSpPr>
          <p:nvPr>
            <p:ph type="body" sz="quarter" idx="19" hasCustomPrompt="1"/>
          </p:nvPr>
        </p:nvSpPr>
        <p:spPr>
          <a:xfrm>
            <a:off x="1524002" y="4018306"/>
            <a:ext cx="9168348" cy="1478165"/>
          </a:xfrm>
        </p:spPr>
        <p:txBody>
          <a:bodyPr anchor="b">
            <a:normAutofit/>
          </a:bodyPr>
          <a:lstStyle>
            <a:lvl1pPr marL="0" indent="0">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dirty="0"/>
              <a:t>Additional info</a:t>
            </a:r>
          </a:p>
        </p:txBody>
      </p:sp>
    </p:spTree>
    <p:extLst>
      <p:ext uri="{BB962C8B-B14F-4D97-AF65-F5344CB8AC3E}">
        <p14:creationId xmlns:p14="http://schemas.microsoft.com/office/powerpoint/2010/main" val="400287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962527" y="1120845"/>
            <a:ext cx="10266947" cy="5018697"/>
          </a:xfrm>
        </p:spPr>
        <p:txBody>
          <a:bodyPr/>
          <a:lstStyle>
            <a:lvl1pPr>
              <a:defRPr b="1"/>
            </a:lvl1pPr>
          </a:lstStyle>
          <a:p>
            <a:pPr lvl="0"/>
            <a:r>
              <a:rPr lang="en-US" dirty="0"/>
              <a:t>First level text</a:t>
            </a:r>
          </a:p>
          <a:p>
            <a:pPr lvl="1"/>
            <a:r>
              <a:rPr lang="en-US" dirty="0"/>
              <a:t>Second level text</a:t>
            </a:r>
          </a:p>
          <a:p>
            <a:pPr lvl="2"/>
            <a:r>
              <a:rPr lang="en-US" dirty="0"/>
              <a:t>Third level text</a:t>
            </a:r>
          </a:p>
          <a:p>
            <a:pPr lvl="3"/>
            <a:r>
              <a:rPr lang="en-US" dirty="0"/>
              <a:t>Fourth level text</a:t>
            </a:r>
          </a:p>
          <a:p>
            <a:pPr lvl="4"/>
            <a:r>
              <a:rPr lang="en-US" dirty="0"/>
              <a:t>Fifth level text</a:t>
            </a:r>
          </a:p>
        </p:txBody>
      </p:sp>
      <p:cxnSp>
        <p:nvCxnSpPr>
          <p:cNvPr id="20" name="Straight Connector 19"/>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p:txBody>
          <a:bodyPr/>
          <a:lstStyle/>
          <a:p>
            <a:r>
              <a:rPr lang="en-US" dirty="0"/>
              <a:t>Slide title</a:t>
            </a:r>
          </a:p>
        </p:txBody>
      </p:sp>
      <p:sp>
        <p:nvSpPr>
          <p:cNvPr id="12" name="Date Placeholder 11"/>
          <p:cNvSpPr>
            <a:spLocks noGrp="1"/>
          </p:cNvSpPr>
          <p:nvPr>
            <p:ph type="dt" sz="half" idx="14"/>
          </p:nvPr>
        </p:nvSpPr>
        <p:spPr/>
        <p:txBody>
          <a:bodyPr/>
          <a:lstStyle/>
          <a:p>
            <a:r>
              <a:rPr lang="en-US"/>
              <a:t>9/8/2025</a:t>
            </a:r>
            <a:endParaRPr lang="en-US" dirty="0"/>
          </a:p>
        </p:txBody>
      </p:sp>
      <p:sp>
        <p:nvSpPr>
          <p:cNvPr id="13" name="Footer Placeholder 12"/>
          <p:cNvSpPr>
            <a:spLocks noGrp="1"/>
          </p:cNvSpPr>
          <p:nvPr>
            <p:ph type="ftr" sz="quarter" idx="15"/>
          </p:nvPr>
        </p:nvSpPr>
        <p:spPr/>
        <p:txBody>
          <a:bodyPr/>
          <a:lstStyle/>
          <a:p>
            <a:r>
              <a:rPr lang="en-US"/>
              <a:t>Urban County Policy Board</a:t>
            </a:r>
            <a:endParaRPr lang="en-US" dirty="0"/>
          </a:p>
        </p:txBody>
      </p:sp>
      <p:sp>
        <p:nvSpPr>
          <p:cNvPr id="14" name="Slide Number Placeholder 13"/>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8094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94043" y="1127527"/>
            <a:ext cx="4885192" cy="5018888"/>
          </a:xfrm>
        </p:spPr>
        <p:txBody>
          <a:bodyPr/>
          <a:lstStyle>
            <a:lvl1pPr marL="285750" indent="-285750">
              <a:lnSpc>
                <a:spcPct val="100000"/>
              </a:lnSpc>
              <a:buFont typeface="Arial" charset="0"/>
              <a:buChar char="•"/>
              <a:defRPr baseline="0"/>
            </a:lvl1pPr>
            <a:lvl2pPr marL="342883" indent="0">
              <a:buFont typeface="Arial" charset="0"/>
              <a:buNone/>
              <a:defRPr/>
            </a:lvl2pPr>
            <a:lvl3pPr marL="685765" indent="0">
              <a:buFont typeface="Arial" charset="0"/>
              <a:buNone/>
              <a:defRPr/>
            </a:lvl3pPr>
            <a:lvl4pPr marL="1028648" indent="0">
              <a:buFont typeface="Arial" charset="0"/>
              <a:buNone/>
              <a:defRPr/>
            </a:lvl4pPr>
            <a:lvl5pPr marL="1371532" indent="0">
              <a:buFont typeface="Arial" charset="0"/>
              <a:buNone/>
              <a:defRPr/>
            </a:lvl5pPr>
          </a:lstStyle>
          <a:p>
            <a:pPr lvl="0"/>
            <a:r>
              <a:rPr lang="en-US" dirty="0"/>
              <a:t>Point 1</a:t>
            </a:r>
          </a:p>
          <a:p>
            <a:pPr lvl="0"/>
            <a:r>
              <a:rPr lang="en-US" dirty="0"/>
              <a:t>Point 2</a:t>
            </a:r>
          </a:p>
          <a:p>
            <a:pPr lvl="0"/>
            <a:r>
              <a:rPr lang="en-US" dirty="0"/>
              <a:t>Point 3</a:t>
            </a:r>
          </a:p>
        </p:txBody>
      </p:sp>
      <p:sp>
        <p:nvSpPr>
          <p:cNvPr id="10" name="Content Placeholder 2"/>
          <p:cNvSpPr>
            <a:spLocks noGrp="1"/>
          </p:cNvSpPr>
          <p:nvPr>
            <p:ph idx="13" hasCustomPrompt="1"/>
          </p:nvPr>
        </p:nvSpPr>
        <p:spPr>
          <a:xfrm>
            <a:off x="6344283" y="1127530"/>
            <a:ext cx="4885192" cy="5018887"/>
          </a:xfrm>
        </p:spPr>
        <p:txBody>
          <a:bodyPr/>
          <a:lstStyle>
            <a:lvl1pPr marL="285750" indent="-285750">
              <a:buFont typeface="Arial" charset="0"/>
              <a:buChar char="•"/>
              <a:defRPr/>
            </a:lvl1pPr>
          </a:lstStyle>
          <a:p>
            <a:pPr lvl="0"/>
            <a:r>
              <a:rPr lang="en-US" dirty="0"/>
              <a:t>Point 1</a:t>
            </a:r>
          </a:p>
          <a:p>
            <a:pPr lvl="0"/>
            <a:r>
              <a:rPr lang="en-US" dirty="0"/>
              <a:t>Point 2</a:t>
            </a:r>
          </a:p>
          <a:p>
            <a:pPr lvl="0"/>
            <a:r>
              <a:rPr lang="en-US" dirty="0"/>
              <a:t>Point 3</a:t>
            </a:r>
          </a:p>
          <a:p>
            <a:pPr lvl="0"/>
            <a:endParaRPr lang="en-US" dirty="0"/>
          </a:p>
        </p:txBody>
      </p:sp>
      <p:sp>
        <p:nvSpPr>
          <p:cNvPr id="11" name="Title 10"/>
          <p:cNvSpPr>
            <a:spLocks noGrp="1"/>
          </p:cNvSpPr>
          <p:nvPr>
            <p:ph type="title" hasCustomPrompt="1"/>
          </p:nvPr>
        </p:nvSpPr>
        <p:spPr/>
        <p:txBody>
          <a:bodyPr/>
          <a:lstStyle/>
          <a:p>
            <a:r>
              <a:rPr lang="en-US" dirty="0"/>
              <a:t>Slide title</a:t>
            </a:r>
          </a:p>
        </p:txBody>
      </p:sp>
      <p:cxnSp>
        <p:nvCxnSpPr>
          <p:cNvPr id="13" name="Straight Connector 12"/>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4"/>
          </p:nvPr>
        </p:nvSpPr>
        <p:spPr/>
        <p:txBody>
          <a:bodyPr/>
          <a:lstStyle/>
          <a:p>
            <a:r>
              <a:rPr lang="en-US"/>
              <a:t>9/8/2025</a:t>
            </a:r>
            <a:endParaRPr lang="en-US" dirty="0"/>
          </a:p>
        </p:txBody>
      </p:sp>
      <p:sp>
        <p:nvSpPr>
          <p:cNvPr id="14" name="Footer Placeholder 13"/>
          <p:cNvSpPr>
            <a:spLocks noGrp="1"/>
          </p:cNvSpPr>
          <p:nvPr>
            <p:ph type="ftr" sz="quarter" idx="15"/>
          </p:nvPr>
        </p:nvSpPr>
        <p:spPr/>
        <p:txBody>
          <a:bodyPr/>
          <a:lstStyle/>
          <a:p>
            <a:r>
              <a:rPr lang="en-US"/>
              <a:t>Urban County Policy Board</a:t>
            </a:r>
            <a:endParaRPr lang="en-US" dirty="0"/>
          </a:p>
        </p:txBody>
      </p:sp>
      <p:sp>
        <p:nvSpPr>
          <p:cNvPr id="15" name="Slide Number Placeholder 14"/>
          <p:cNvSpPr>
            <a:spLocks noGrp="1"/>
          </p:cNvSpPr>
          <p:nvPr>
            <p:ph type="sldNum" sz="quarter" idx="16"/>
          </p:nvPr>
        </p:nvSpPr>
        <p:spPr/>
        <p:txBody>
          <a:bodyPr/>
          <a:lstStyle/>
          <a:p>
            <a:fld id="{BD3A08C5-CC68-3947-88A8-A9E34C1A68A7}" type="slidenum">
              <a:rPr lang="en-US" smtClean="0"/>
              <a:pPr/>
              <a:t>‹#›</a:t>
            </a:fld>
            <a:endParaRPr lang="en-US" dirty="0"/>
          </a:p>
        </p:txBody>
      </p:sp>
    </p:spTree>
    <p:extLst>
      <p:ext uri="{BB962C8B-B14F-4D97-AF65-F5344CB8AC3E}">
        <p14:creationId xmlns:p14="http://schemas.microsoft.com/office/powerpoint/2010/main" val="39619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4.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image" Target="../media/image2.pn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1.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5.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2.png"/><Relationship Id="rId2" Type="http://schemas.openxmlformats.org/officeDocument/2006/relationships/slideLayout" Target="../slideLayouts/slideLayout53.xml"/><Relationship Id="rId16" Type="http://schemas.openxmlformats.org/officeDocument/2006/relationships/image" Target="../media/image1.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7.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6" y="6268937"/>
            <a:ext cx="12191988" cy="603428"/>
          </a:xfrm>
          <a:prstGeom prst="rect">
            <a:avLst/>
          </a:prstGeom>
        </p:spPr>
      </p:pic>
      <p:sp>
        <p:nvSpPr>
          <p:cNvPr id="7" name="Title Placeholder 1"/>
          <p:cNvSpPr>
            <a:spLocks noGrp="1"/>
          </p:cNvSpPr>
          <p:nvPr>
            <p:ph type="title"/>
          </p:nvPr>
        </p:nvSpPr>
        <p:spPr>
          <a:xfrm>
            <a:off x="962527" y="365130"/>
            <a:ext cx="10266947" cy="673024"/>
          </a:xfrm>
          <a:prstGeom prst="rect">
            <a:avLst/>
          </a:prstGeom>
        </p:spPr>
        <p:txBody>
          <a:bodyPr vert="horz" lIns="91440" tIns="45720" rIns="91440" bIns="45720" rtlCol="0" anchor="b">
            <a:normAutofit/>
          </a:bodyPr>
          <a:lstStyle/>
          <a:p>
            <a:r>
              <a:rPr lang="en-US" dirty="0"/>
              <a:t>Click to edit Master title style</a:t>
            </a:r>
          </a:p>
        </p:txBody>
      </p:sp>
      <p:sp>
        <p:nvSpPr>
          <p:cNvPr id="8" name="Text Placeholder 2"/>
          <p:cNvSpPr>
            <a:spLocks noGrp="1"/>
          </p:cNvSpPr>
          <p:nvPr>
            <p:ph type="body" idx="1"/>
          </p:nvPr>
        </p:nvSpPr>
        <p:spPr>
          <a:xfrm>
            <a:off x="962527" y="1210034"/>
            <a:ext cx="10266947" cy="457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10437016" y="6459484"/>
            <a:ext cx="968115" cy="365125"/>
          </a:xfrm>
          <a:prstGeom prst="rect">
            <a:avLst/>
          </a:prstGeom>
        </p:spPr>
        <p:txBody>
          <a:bodyPr vert="horz" lIns="91440" tIns="45720" rIns="91440" bIns="45720" rtlCol="0" anchor="ctr"/>
          <a:lstStyle>
            <a:lvl1pPr algn="r">
              <a:defRPr sz="900">
                <a:solidFill>
                  <a:schemeClr val="bg1"/>
                </a:solidFill>
                <a:latin typeface="Arial" charset="0"/>
                <a:ea typeface="Arial" charset="0"/>
                <a:cs typeface="Arial" charset="0"/>
              </a:defRPr>
            </a:lvl1pPr>
          </a:lstStyle>
          <a:p>
            <a:r>
              <a:rPr lang="en-US"/>
              <a:t>9/8/2025</a:t>
            </a:r>
            <a:endParaRPr lang="en-US" dirty="0"/>
          </a:p>
        </p:txBody>
      </p:sp>
      <p:sp>
        <p:nvSpPr>
          <p:cNvPr id="10" name="Footer Placeholder 4"/>
          <p:cNvSpPr>
            <a:spLocks noGrp="1"/>
          </p:cNvSpPr>
          <p:nvPr>
            <p:ph type="ftr" sz="quarter" idx="3"/>
          </p:nvPr>
        </p:nvSpPr>
        <p:spPr>
          <a:xfrm>
            <a:off x="3043416" y="6459484"/>
            <a:ext cx="7648931" cy="365125"/>
          </a:xfrm>
          <a:prstGeom prst="rect">
            <a:avLst/>
          </a:prstGeom>
        </p:spPr>
        <p:txBody>
          <a:bodyPr vert="horz" lIns="91440" tIns="45720" rIns="91440" bIns="45720" rtlCol="0" anchor="ctr"/>
          <a:lstStyle>
            <a:lvl1pPr algn="r">
              <a:defRPr sz="900" b="1">
                <a:solidFill>
                  <a:schemeClr val="bg1"/>
                </a:solidFill>
                <a:latin typeface="Arial" charset="0"/>
                <a:ea typeface="Arial" charset="0"/>
                <a:cs typeface="Arial" charset="0"/>
              </a:defRPr>
            </a:lvl1pPr>
          </a:lstStyle>
          <a:p>
            <a:r>
              <a:rPr lang="en-US"/>
              <a:t>Urban County Policy Board</a:t>
            </a:r>
            <a:endParaRPr lang="en-US" dirty="0"/>
          </a:p>
        </p:txBody>
      </p:sp>
      <p:sp>
        <p:nvSpPr>
          <p:cNvPr id="11" name="Slide Number Placeholder 5"/>
          <p:cNvSpPr>
            <a:spLocks noGrp="1"/>
          </p:cNvSpPr>
          <p:nvPr>
            <p:ph type="sldNum" sz="quarter" idx="4"/>
          </p:nvPr>
        </p:nvSpPr>
        <p:spPr>
          <a:xfrm>
            <a:off x="11436301" y="6459484"/>
            <a:ext cx="571500" cy="365125"/>
          </a:xfrm>
          <a:prstGeom prst="rect">
            <a:avLst/>
          </a:prstGeom>
        </p:spPr>
        <p:txBody>
          <a:bodyPr vert="horz" lIns="91440" tIns="45720" rIns="91440" bIns="45720" rtlCol="0" anchor="ctr"/>
          <a:lstStyle>
            <a:lvl1pPr algn="r">
              <a:defRPr sz="900" b="1" i="0">
                <a:solidFill>
                  <a:schemeClr val="bg1"/>
                </a:solidFill>
                <a:latin typeface="Arial" charset="0"/>
                <a:ea typeface="Arial" charset="0"/>
                <a:cs typeface="Arial" charset="0"/>
              </a:defRPr>
            </a:lvl1pPr>
          </a:lstStyle>
          <a:p>
            <a:fld id="{BD3A08C5-CC68-3947-88A8-A9E34C1A68A7}" type="slidenum">
              <a:rPr lang="en-US" smtClean="0"/>
              <a:pPr/>
              <a:t>‹#›</a:t>
            </a:fld>
            <a:endParaRPr lang="en-US" dirty="0"/>
          </a:p>
        </p:txBody>
      </p:sp>
      <p:pic>
        <p:nvPicPr>
          <p:cNvPr id="14" name="Picture 1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33372" y="5978312"/>
            <a:ext cx="666035" cy="612988"/>
          </a:xfrm>
          <a:prstGeom prst="rect">
            <a:avLst/>
          </a:prstGeom>
        </p:spPr>
      </p:pic>
    </p:spTree>
    <p:extLst>
      <p:ext uri="{BB962C8B-B14F-4D97-AF65-F5344CB8AC3E}">
        <p14:creationId xmlns:p14="http://schemas.microsoft.com/office/powerpoint/2010/main" val="434697219"/>
      </p:ext>
    </p:extLst>
  </p:cSld>
  <p:clrMap bg1="lt1" tx1="dk1" bg2="lt2" tx2="dk2" accent1="accent1" accent2="accent2" accent3="accent3" accent4="accent4" accent5="accent5" accent6="accent6" hlink="hlink" folHlink="folHlink"/>
  <p:sldLayoutIdLst>
    <p:sldLayoutId id="2147483989" r:id="rId1"/>
    <p:sldLayoutId id="2147483991" r:id="rId2"/>
    <p:sldLayoutId id="2147483990" r:id="rId3"/>
    <p:sldLayoutId id="2147483992" r:id="rId4"/>
    <p:sldLayoutId id="2147483993" r:id="rId5"/>
    <p:sldLayoutId id="2147483975" r:id="rId6"/>
    <p:sldLayoutId id="2147483999" r:id="rId7"/>
    <p:sldLayoutId id="2147483978" r:id="rId8"/>
    <p:sldLayoutId id="2147483976" r:id="rId9"/>
    <p:sldLayoutId id="2147483986" r:id="rId10"/>
    <p:sldLayoutId id="2147483987" r:id="rId11"/>
    <p:sldLayoutId id="2147483984" r:id="rId12"/>
    <p:sldLayoutId id="2147483998" r:id="rId13"/>
    <p:sldLayoutId id="2147483977" r:id="rId14"/>
    <p:sldLayoutId id="2147484029" r:id="rId15"/>
    <p:sldLayoutId id="2147484030" r:id="rId16"/>
    <p:sldLayoutId id="2147484031" r:id="rId17"/>
    <p:sldLayoutId id="2147484032" r:id="rId18"/>
    <p:sldLayoutId id="2147484035" r:id="rId19"/>
    <p:sldLayoutId id="2147484068" r:id="rId20"/>
  </p:sldLayoutIdLst>
  <p:hf hdr="0"/>
  <p:txStyles>
    <p:titleStyle>
      <a:lvl1pPr algn="l" defTabSz="914400" rtl="0" eaLnBrk="1" latinLnBrk="0" hangingPunct="1">
        <a:lnSpc>
          <a:spcPct val="90000"/>
        </a:lnSpc>
        <a:spcBef>
          <a:spcPct val="0"/>
        </a:spcBef>
        <a:buNone/>
        <a:defRPr sz="3600" b="1" i="0" kern="1200">
          <a:solidFill>
            <a:schemeClr val="tx2"/>
          </a:solidFill>
          <a:latin typeface="Lato Bold" panose="020F0502020204030203" pitchFamily="34" charset="0"/>
          <a:ea typeface="Lato Bold" panose="020F0502020204030203" pitchFamily="34" charset="0"/>
          <a:cs typeface="Lato Bold" panose="020F0502020204030203" pitchFamily="34" charset="0"/>
        </a:defRPr>
      </a:lvl1pPr>
    </p:titleStyle>
    <p:body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userDrawn="1">
          <p15:clr>
            <a:srgbClr val="F26B43"/>
          </p15:clr>
        </p15:guide>
        <p15:guide id="2" pos="72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254572"/>
            <a:ext cx="12192000" cy="603428"/>
          </a:xfrm>
          <a:prstGeom prst="rect">
            <a:avLst/>
          </a:prstGeom>
        </p:spPr>
      </p:pic>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1526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10437016" y="6459484"/>
            <a:ext cx="968115" cy="365125"/>
          </a:xfrm>
          <a:prstGeom prst="rect">
            <a:avLst/>
          </a:prstGeom>
        </p:spPr>
        <p:txBody>
          <a:bodyPr vert="horz" lIns="91440" tIns="45720" rIns="91440" bIns="45720" rtlCol="0" anchor="ctr"/>
          <a:lstStyle>
            <a:lvl1pPr algn="r">
              <a:defRPr sz="900">
                <a:solidFill>
                  <a:srgbClr val="005A5B"/>
                </a:solidFill>
                <a:latin typeface="Arial" charset="0"/>
                <a:ea typeface="Arial" charset="0"/>
                <a:cs typeface="Arial" charset="0"/>
              </a:defRPr>
            </a:lvl1pPr>
          </a:lstStyle>
          <a:p>
            <a:r>
              <a:rPr lang="en-US"/>
              <a:t>9/8/2025</a:t>
            </a:r>
            <a:endParaRPr lang="en-US" dirty="0"/>
          </a:p>
        </p:txBody>
      </p:sp>
      <p:sp>
        <p:nvSpPr>
          <p:cNvPr id="8" name="Footer Placeholder 4"/>
          <p:cNvSpPr>
            <a:spLocks noGrp="1"/>
          </p:cNvSpPr>
          <p:nvPr>
            <p:ph type="ftr" sz="quarter" idx="3"/>
          </p:nvPr>
        </p:nvSpPr>
        <p:spPr>
          <a:xfrm>
            <a:off x="3043416" y="6459484"/>
            <a:ext cx="7648931" cy="365125"/>
          </a:xfrm>
          <a:prstGeom prst="rect">
            <a:avLst/>
          </a:prstGeom>
        </p:spPr>
        <p:txBody>
          <a:bodyPr vert="horz" lIns="91440" tIns="45720" rIns="91440" bIns="45720" rtlCol="0" anchor="ctr"/>
          <a:lstStyle>
            <a:lvl1pPr algn="r">
              <a:defRPr sz="900" b="1">
                <a:solidFill>
                  <a:srgbClr val="005A5B"/>
                </a:solidFill>
                <a:latin typeface="Arial" charset="0"/>
                <a:ea typeface="Arial" charset="0"/>
                <a:cs typeface="Arial" charset="0"/>
              </a:defRPr>
            </a:lvl1pPr>
          </a:lstStyle>
          <a:p>
            <a:r>
              <a:rPr lang="en-US"/>
              <a:t>Urban County Policy Board</a:t>
            </a:r>
            <a:endParaRPr lang="en-US" dirty="0"/>
          </a:p>
        </p:txBody>
      </p:sp>
      <p:sp>
        <p:nvSpPr>
          <p:cNvPr id="9" name="Slide Number Placeholder 5"/>
          <p:cNvSpPr>
            <a:spLocks noGrp="1"/>
          </p:cNvSpPr>
          <p:nvPr>
            <p:ph type="sldNum" sz="quarter" idx="4"/>
          </p:nvPr>
        </p:nvSpPr>
        <p:spPr>
          <a:xfrm>
            <a:off x="11436301" y="6459484"/>
            <a:ext cx="571500" cy="365125"/>
          </a:xfrm>
          <a:prstGeom prst="rect">
            <a:avLst/>
          </a:prstGeom>
        </p:spPr>
        <p:txBody>
          <a:bodyPr vert="horz" lIns="91440" tIns="45720" rIns="91440" bIns="45720" rtlCol="0" anchor="ctr"/>
          <a:lstStyle>
            <a:lvl1pPr algn="r">
              <a:defRPr sz="900" b="1" i="0">
                <a:solidFill>
                  <a:srgbClr val="005A5B"/>
                </a:solidFill>
                <a:latin typeface="Arial" charset="0"/>
                <a:ea typeface="Arial" charset="0"/>
                <a:cs typeface="Arial" charset="0"/>
              </a:defRPr>
            </a:lvl1pPr>
          </a:lstStyle>
          <a:p>
            <a:fld id="{BD3A08C5-CC68-3947-88A8-A9E34C1A68A7}" type="slidenum">
              <a:rPr lang="en-US" smtClean="0"/>
              <a:pPr/>
              <a:t>‹#›</a:t>
            </a:fld>
            <a:endParaRPr lang="en-US"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372" y="5978312"/>
            <a:ext cx="666035" cy="612988"/>
          </a:xfrm>
          <a:prstGeom prst="rect">
            <a:avLst/>
          </a:prstGeom>
        </p:spPr>
      </p:pic>
    </p:spTree>
    <p:extLst>
      <p:ext uri="{BB962C8B-B14F-4D97-AF65-F5344CB8AC3E}">
        <p14:creationId xmlns:p14="http://schemas.microsoft.com/office/powerpoint/2010/main" val="1192876982"/>
      </p:ext>
    </p:extLst>
  </p:cSld>
  <p:clrMap bg1="dk1" tx1="lt1" bg2="dk2" tx2="lt2" accent1="accent1" accent2="accent2" accent3="accent3" accent4="accent4" accent5="accent5" accent6="accent6" hlink="hlink" folHlink="folHlink"/>
  <p:sldLayoutIdLst>
    <p:sldLayoutId id="2147483996" r:id="rId1"/>
    <p:sldLayoutId id="2147483994" r:id="rId2"/>
    <p:sldLayoutId id="2147483997" r:id="rId3"/>
    <p:sldLayoutId id="2147484069" r:id="rId4"/>
  </p:sldLayoutIdLst>
  <p:hf hdr="0"/>
  <p:txStyles>
    <p:titleStyle>
      <a:lvl1pPr algn="l" defTabSz="914400" rtl="0" eaLnBrk="1" latinLnBrk="0" hangingPunct="1">
        <a:lnSpc>
          <a:spcPct val="90000"/>
        </a:lnSpc>
        <a:spcBef>
          <a:spcPct val="0"/>
        </a:spcBef>
        <a:buNone/>
        <a:defRPr sz="4400" b="1" i="0" kern="1200">
          <a:solidFill>
            <a:schemeClr val="accent2"/>
          </a:solidFill>
          <a:latin typeface="Lato Bold" panose="020F0502020204030203" pitchFamily="34" charset="0"/>
          <a:ea typeface="Lato Bold" panose="020F0502020204030203" pitchFamily="34" charset="0"/>
          <a:cs typeface="Lato Bold" panose="020F0502020204030203" pitchFamily="34" charset="0"/>
        </a:defRPr>
      </a:lvl1pPr>
    </p:titleStyle>
    <p:body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10437016" y="6459484"/>
            <a:ext cx="968115" cy="365125"/>
          </a:xfrm>
          <a:prstGeom prst="rect">
            <a:avLst/>
          </a:prstGeom>
        </p:spPr>
        <p:txBody>
          <a:bodyPr vert="horz" lIns="91440" tIns="45720" rIns="91440" bIns="45720" rtlCol="0" anchor="ctr"/>
          <a:lstStyle>
            <a:lvl1pPr algn="r">
              <a:defRPr sz="900">
                <a:solidFill>
                  <a:schemeClr val="tx2">
                    <a:alpha val="55000"/>
                  </a:schemeClr>
                </a:solidFill>
                <a:effectLst>
                  <a:outerShdw sx="1000" sy="1000" algn="ctr" rotWithShape="0">
                    <a:srgbClr val="000000"/>
                  </a:outerShdw>
                </a:effectLst>
                <a:latin typeface="Arial" charset="0"/>
                <a:ea typeface="Arial" charset="0"/>
                <a:cs typeface="Arial" charset="0"/>
              </a:defRPr>
            </a:lvl1pPr>
          </a:lstStyle>
          <a:p>
            <a:r>
              <a:rPr lang="en-US"/>
              <a:t>9/8/2025</a:t>
            </a:r>
            <a:endParaRPr lang="en-US" dirty="0"/>
          </a:p>
        </p:txBody>
      </p:sp>
      <p:sp>
        <p:nvSpPr>
          <p:cNvPr id="8" name="Footer Placeholder 4"/>
          <p:cNvSpPr>
            <a:spLocks noGrp="1"/>
          </p:cNvSpPr>
          <p:nvPr>
            <p:ph type="ftr" sz="quarter" idx="3"/>
          </p:nvPr>
        </p:nvSpPr>
        <p:spPr>
          <a:xfrm>
            <a:off x="3043416" y="6459484"/>
            <a:ext cx="7648931" cy="365125"/>
          </a:xfrm>
          <a:prstGeom prst="rect">
            <a:avLst/>
          </a:prstGeom>
        </p:spPr>
        <p:txBody>
          <a:bodyPr vert="horz" lIns="91440" tIns="45720" rIns="91440" bIns="45720" rtlCol="0" anchor="ctr"/>
          <a:lstStyle>
            <a:lvl1pPr algn="r">
              <a:defRPr sz="900" b="1">
                <a:solidFill>
                  <a:schemeClr val="tx2">
                    <a:alpha val="55000"/>
                  </a:schemeClr>
                </a:solidFill>
                <a:effectLst>
                  <a:outerShdw sx="1000" sy="1000" algn="ctr" rotWithShape="0">
                    <a:srgbClr val="000000"/>
                  </a:outerShdw>
                </a:effectLst>
                <a:latin typeface="Arial" charset="0"/>
                <a:ea typeface="Arial" charset="0"/>
                <a:cs typeface="Arial" charset="0"/>
              </a:defRPr>
            </a:lvl1pPr>
          </a:lstStyle>
          <a:p>
            <a:r>
              <a:rPr lang="en-US"/>
              <a:t>Urban County Policy Board</a:t>
            </a:r>
            <a:endParaRPr lang="en-US" dirty="0"/>
          </a:p>
        </p:txBody>
      </p:sp>
      <p:sp>
        <p:nvSpPr>
          <p:cNvPr id="9" name="Slide Number Placeholder 5"/>
          <p:cNvSpPr>
            <a:spLocks noGrp="1"/>
          </p:cNvSpPr>
          <p:nvPr>
            <p:ph type="sldNum" sz="quarter" idx="4"/>
          </p:nvPr>
        </p:nvSpPr>
        <p:spPr>
          <a:xfrm>
            <a:off x="11436301" y="6459484"/>
            <a:ext cx="571500" cy="365125"/>
          </a:xfrm>
          <a:prstGeom prst="rect">
            <a:avLst/>
          </a:prstGeom>
        </p:spPr>
        <p:txBody>
          <a:bodyPr vert="horz" lIns="91440" tIns="45720" rIns="91440" bIns="45720" rtlCol="0" anchor="ctr"/>
          <a:lstStyle>
            <a:lvl1pPr algn="r">
              <a:defRPr sz="900" b="1" i="0">
                <a:solidFill>
                  <a:schemeClr val="tx2">
                    <a:alpha val="55000"/>
                  </a:schemeClr>
                </a:solidFill>
                <a:effectLst>
                  <a:outerShdw sx="1000" sy="1000" algn="ctr" rotWithShape="0">
                    <a:srgbClr val="000000"/>
                  </a:outerShdw>
                </a:effectLst>
                <a:latin typeface="Arial" charset="0"/>
                <a:ea typeface="Arial" charset="0"/>
                <a:cs typeface="Arial" charset="0"/>
              </a:defRPr>
            </a:lvl1pPr>
          </a:lstStyle>
          <a:p>
            <a:fld id="{BD3A08C5-CC68-3947-88A8-A9E34C1A68A7}" type="slidenum">
              <a:rPr lang="en-US" smtClean="0"/>
              <a:pPr/>
              <a:t>‹#›</a:t>
            </a:fld>
            <a:endParaRPr lang="en-US" dirty="0"/>
          </a:p>
        </p:txBody>
      </p:sp>
      <p:pic>
        <p:nvPicPr>
          <p:cNvPr id="10" name="Picture 9"/>
          <p:cNvPicPr>
            <a:picLocks noChangeAspect="1"/>
          </p:cNvPicPr>
          <p:nvPr userDrawn="1"/>
        </p:nvPicPr>
        <p:blipFill>
          <a:blip r:embed="rId5">
            <a:alphaModFix amt="50000"/>
            <a:extLst>
              <a:ext uri="{28A0092B-C50C-407E-A947-70E740481C1C}">
                <a14:useLocalDpi xmlns:a14="http://schemas.microsoft.com/office/drawing/2010/main" val="0"/>
              </a:ext>
            </a:extLst>
          </a:blip>
          <a:stretch>
            <a:fillRect/>
          </a:stretch>
        </p:blipFill>
        <p:spPr>
          <a:xfrm>
            <a:off x="233372" y="5978312"/>
            <a:ext cx="666035" cy="612988"/>
          </a:xfrm>
          <a:prstGeom prst="rect">
            <a:avLst/>
          </a:prstGeom>
        </p:spPr>
      </p:pic>
    </p:spTree>
    <p:extLst>
      <p:ext uri="{BB962C8B-B14F-4D97-AF65-F5344CB8AC3E}">
        <p14:creationId xmlns:p14="http://schemas.microsoft.com/office/powerpoint/2010/main" val="531472105"/>
      </p:ext>
    </p:extLst>
  </p:cSld>
  <p:clrMap bg1="lt1" tx1="dk1" bg2="lt2" tx2="dk2" accent1="accent1" accent2="accent2" accent3="accent3" accent4="accent4" accent5="accent5" accent6="accent6" hlink="hlink" folHlink="folHlink"/>
  <p:sldLayoutIdLst>
    <p:sldLayoutId id="2147484008" r:id="rId1"/>
    <p:sldLayoutId id="2147484007" r:id="rId2"/>
    <p:sldLayoutId id="2147484009" r:id="rId3"/>
  </p:sldLayoutIdLst>
  <p:hf hdr="0"/>
  <p:txStyles>
    <p:titleStyle>
      <a:lvl1pPr algn="l" defTabSz="914400" rtl="0" eaLnBrk="1" latinLnBrk="0" hangingPunct="1">
        <a:lnSpc>
          <a:spcPct val="90000"/>
        </a:lnSpc>
        <a:spcBef>
          <a:spcPct val="0"/>
        </a:spcBef>
        <a:buNone/>
        <a:defRPr sz="4400" b="1" i="0" kern="1200">
          <a:solidFill>
            <a:schemeClr val="tx2"/>
          </a:solidFill>
          <a:latin typeface="Lato Bold" panose="020F0502020204030203" pitchFamily="34" charset="0"/>
          <a:ea typeface="Lato Bold" panose="020F0502020204030203" pitchFamily="34" charset="0"/>
          <a:cs typeface="Lato Bold" panose="020F0502020204030203" pitchFamily="34" charset="0"/>
        </a:defRPr>
      </a:lvl1pPr>
    </p:titleStyle>
    <p:body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551476"/>
      </p:ext>
    </p:extLst>
  </p:cSld>
  <p:clrMap bg1="lt1" tx1="dk1" bg2="lt2" tx2="dk2" accent1="accent1" accent2="accent2" accent3="accent3" accent4="accent4" accent5="accent5" accent6="accent6" hlink="hlink" folHlink="folHlink"/>
  <p:sldLayoutIdLst>
    <p:sldLayoutId id="2147484017" r:id="rId1"/>
    <p:sldLayoutId id="2147484027" r:id="rId2"/>
    <p:sldLayoutId id="2147484028"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6" y="6268937"/>
            <a:ext cx="12191988" cy="603428"/>
          </a:xfrm>
          <a:prstGeom prst="rect">
            <a:avLst/>
          </a:prstGeom>
        </p:spPr>
      </p:pic>
      <p:sp>
        <p:nvSpPr>
          <p:cNvPr id="7" name="Title Placeholder 1"/>
          <p:cNvSpPr>
            <a:spLocks noGrp="1"/>
          </p:cNvSpPr>
          <p:nvPr>
            <p:ph type="title"/>
          </p:nvPr>
        </p:nvSpPr>
        <p:spPr>
          <a:xfrm>
            <a:off x="962527" y="365130"/>
            <a:ext cx="10266947" cy="673024"/>
          </a:xfrm>
          <a:prstGeom prst="rect">
            <a:avLst/>
          </a:prstGeom>
        </p:spPr>
        <p:txBody>
          <a:bodyPr vert="horz" lIns="91440" tIns="45720" rIns="91440" bIns="45720" rtlCol="0" anchor="b">
            <a:normAutofit/>
          </a:bodyPr>
          <a:lstStyle/>
          <a:p>
            <a:r>
              <a:rPr lang="en-US" dirty="0"/>
              <a:t>Click to edit Master title style</a:t>
            </a:r>
          </a:p>
        </p:txBody>
      </p:sp>
      <p:sp>
        <p:nvSpPr>
          <p:cNvPr id="8" name="Text Placeholder 2"/>
          <p:cNvSpPr>
            <a:spLocks noGrp="1"/>
          </p:cNvSpPr>
          <p:nvPr>
            <p:ph type="body" idx="1"/>
          </p:nvPr>
        </p:nvSpPr>
        <p:spPr>
          <a:xfrm>
            <a:off x="962527" y="1210034"/>
            <a:ext cx="10266947" cy="457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10437016" y="6459484"/>
            <a:ext cx="968115" cy="365125"/>
          </a:xfrm>
          <a:prstGeom prst="rect">
            <a:avLst/>
          </a:prstGeom>
        </p:spPr>
        <p:txBody>
          <a:bodyPr vert="horz" lIns="91440" tIns="45720" rIns="91440" bIns="45720" rtlCol="0" anchor="ctr"/>
          <a:lstStyle>
            <a:lvl1pPr algn="r">
              <a:defRPr sz="900">
                <a:solidFill>
                  <a:schemeClr val="bg1"/>
                </a:solidFill>
                <a:latin typeface="Arial" charset="0"/>
                <a:ea typeface="Arial" charset="0"/>
                <a:cs typeface="Arial" charset="0"/>
              </a:defRPr>
            </a:lvl1pPr>
          </a:lstStyle>
          <a:p>
            <a:r>
              <a:rPr lang="en-US"/>
              <a:t>9/8/2025</a:t>
            </a:r>
            <a:endParaRPr lang="en-US" dirty="0"/>
          </a:p>
        </p:txBody>
      </p:sp>
      <p:sp>
        <p:nvSpPr>
          <p:cNvPr id="10" name="Footer Placeholder 4"/>
          <p:cNvSpPr>
            <a:spLocks noGrp="1"/>
          </p:cNvSpPr>
          <p:nvPr>
            <p:ph type="ftr" sz="quarter" idx="3"/>
          </p:nvPr>
        </p:nvSpPr>
        <p:spPr>
          <a:xfrm>
            <a:off x="3043416" y="6459484"/>
            <a:ext cx="7648931" cy="365125"/>
          </a:xfrm>
          <a:prstGeom prst="rect">
            <a:avLst/>
          </a:prstGeom>
        </p:spPr>
        <p:txBody>
          <a:bodyPr vert="horz" lIns="91440" tIns="45720" rIns="91440" bIns="45720" rtlCol="0" anchor="ctr"/>
          <a:lstStyle>
            <a:lvl1pPr algn="r">
              <a:defRPr sz="900" b="1">
                <a:solidFill>
                  <a:schemeClr val="bg1"/>
                </a:solidFill>
                <a:latin typeface="Arial" charset="0"/>
                <a:ea typeface="Arial" charset="0"/>
                <a:cs typeface="Arial" charset="0"/>
              </a:defRPr>
            </a:lvl1pPr>
          </a:lstStyle>
          <a:p>
            <a:r>
              <a:rPr lang="en-US"/>
              <a:t>Urban County Policy Board</a:t>
            </a:r>
            <a:endParaRPr lang="en-US" dirty="0"/>
          </a:p>
        </p:txBody>
      </p:sp>
      <p:sp>
        <p:nvSpPr>
          <p:cNvPr id="11" name="Slide Number Placeholder 5"/>
          <p:cNvSpPr>
            <a:spLocks noGrp="1"/>
          </p:cNvSpPr>
          <p:nvPr>
            <p:ph type="sldNum" sz="quarter" idx="4"/>
          </p:nvPr>
        </p:nvSpPr>
        <p:spPr>
          <a:xfrm>
            <a:off x="11436301" y="6459484"/>
            <a:ext cx="571500" cy="365125"/>
          </a:xfrm>
          <a:prstGeom prst="rect">
            <a:avLst/>
          </a:prstGeom>
        </p:spPr>
        <p:txBody>
          <a:bodyPr vert="horz" lIns="91440" tIns="45720" rIns="91440" bIns="45720" rtlCol="0" anchor="ctr"/>
          <a:lstStyle>
            <a:lvl1pPr algn="r">
              <a:defRPr sz="900" b="1" i="0">
                <a:solidFill>
                  <a:schemeClr val="bg1"/>
                </a:solidFill>
                <a:latin typeface="Arial" charset="0"/>
                <a:ea typeface="Arial" charset="0"/>
                <a:cs typeface="Arial" charset="0"/>
              </a:defRPr>
            </a:lvl1pPr>
          </a:lstStyle>
          <a:p>
            <a:fld id="{BD3A08C5-CC68-3947-88A8-A9E34C1A68A7}" type="slidenum">
              <a:rPr lang="en-US" smtClean="0"/>
              <a:pPr/>
              <a:t>‹#›</a:t>
            </a:fld>
            <a:endParaRPr lang="en-US" dirty="0"/>
          </a:p>
        </p:txBody>
      </p:sp>
      <p:pic>
        <p:nvPicPr>
          <p:cNvPr id="14" name="Picture 1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33372" y="5978312"/>
            <a:ext cx="666035" cy="612988"/>
          </a:xfrm>
          <a:prstGeom prst="rect">
            <a:avLst/>
          </a:prstGeom>
        </p:spPr>
      </p:pic>
    </p:spTree>
    <p:extLst>
      <p:ext uri="{BB962C8B-B14F-4D97-AF65-F5344CB8AC3E}">
        <p14:creationId xmlns:p14="http://schemas.microsoft.com/office/powerpoint/2010/main" val="4257890475"/>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 id="2147484083" r:id="rId13"/>
    <p:sldLayoutId id="2147484084" r:id="rId14"/>
    <p:sldLayoutId id="2147484085" r:id="rId15"/>
    <p:sldLayoutId id="2147484086" r:id="rId16"/>
    <p:sldLayoutId id="2147484087" r:id="rId17"/>
    <p:sldLayoutId id="2147484088" r:id="rId18"/>
  </p:sldLayoutIdLst>
  <p:hf hdr="0"/>
  <p:txStyles>
    <p:titleStyle>
      <a:lvl1pPr algn="l" defTabSz="914400" rtl="0" eaLnBrk="1" latinLnBrk="0" hangingPunct="1">
        <a:lnSpc>
          <a:spcPct val="90000"/>
        </a:lnSpc>
        <a:spcBef>
          <a:spcPct val="0"/>
        </a:spcBef>
        <a:buNone/>
        <a:defRPr sz="3600" b="1" i="0" kern="1200">
          <a:solidFill>
            <a:schemeClr val="tx2"/>
          </a:solidFill>
          <a:latin typeface="Lato Bold" panose="020F0502020204030203" pitchFamily="34" charset="0"/>
          <a:ea typeface="Lato Bold" panose="020F0502020204030203" pitchFamily="34" charset="0"/>
          <a:cs typeface="Lato Bold" panose="020F0502020204030203" pitchFamily="34" charset="0"/>
        </a:defRPr>
      </a:lvl1pPr>
    </p:titleStyle>
    <p:body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p15:clr>
            <a:srgbClr val="F26B43"/>
          </p15:clr>
        </p15:guide>
        <p15:guide id="2" pos="727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254572"/>
            <a:ext cx="12192000" cy="603428"/>
          </a:xfrm>
          <a:prstGeom prst="rect">
            <a:avLst/>
          </a:prstGeom>
        </p:spPr>
      </p:pic>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1526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10437016" y="6459484"/>
            <a:ext cx="968115" cy="365125"/>
          </a:xfrm>
          <a:prstGeom prst="rect">
            <a:avLst/>
          </a:prstGeom>
        </p:spPr>
        <p:txBody>
          <a:bodyPr vert="horz" lIns="91440" tIns="45720" rIns="91440" bIns="45720" rtlCol="0" anchor="ctr"/>
          <a:lstStyle>
            <a:lvl1pPr algn="r">
              <a:defRPr sz="900">
                <a:solidFill>
                  <a:srgbClr val="005A5B"/>
                </a:solidFill>
                <a:latin typeface="Arial" charset="0"/>
                <a:ea typeface="Arial" charset="0"/>
                <a:cs typeface="Arial" charset="0"/>
              </a:defRPr>
            </a:lvl1pPr>
          </a:lstStyle>
          <a:p>
            <a:r>
              <a:rPr lang="en-US"/>
              <a:t>9/8/2025</a:t>
            </a:r>
            <a:endParaRPr lang="en-US" dirty="0"/>
          </a:p>
        </p:txBody>
      </p:sp>
      <p:sp>
        <p:nvSpPr>
          <p:cNvPr id="8" name="Footer Placeholder 4"/>
          <p:cNvSpPr>
            <a:spLocks noGrp="1"/>
          </p:cNvSpPr>
          <p:nvPr>
            <p:ph type="ftr" sz="quarter" idx="3"/>
          </p:nvPr>
        </p:nvSpPr>
        <p:spPr>
          <a:xfrm>
            <a:off x="3043416" y="6459484"/>
            <a:ext cx="7648931" cy="365125"/>
          </a:xfrm>
          <a:prstGeom prst="rect">
            <a:avLst/>
          </a:prstGeom>
        </p:spPr>
        <p:txBody>
          <a:bodyPr vert="horz" lIns="91440" tIns="45720" rIns="91440" bIns="45720" rtlCol="0" anchor="ctr"/>
          <a:lstStyle>
            <a:lvl1pPr algn="r">
              <a:defRPr sz="900" b="1">
                <a:solidFill>
                  <a:srgbClr val="005A5B"/>
                </a:solidFill>
                <a:latin typeface="Arial" charset="0"/>
                <a:ea typeface="Arial" charset="0"/>
                <a:cs typeface="Arial" charset="0"/>
              </a:defRPr>
            </a:lvl1pPr>
          </a:lstStyle>
          <a:p>
            <a:r>
              <a:rPr lang="en-US"/>
              <a:t>Urban County Policy Board</a:t>
            </a:r>
            <a:endParaRPr lang="en-US" dirty="0"/>
          </a:p>
        </p:txBody>
      </p:sp>
      <p:sp>
        <p:nvSpPr>
          <p:cNvPr id="9" name="Slide Number Placeholder 5"/>
          <p:cNvSpPr>
            <a:spLocks noGrp="1"/>
          </p:cNvSpPr>
          <p:nvPr>
            <p:ph type="sldNum" sz="quarter" idx="4"/>
          </p:nvPr>
        </p:nvSpPr>
        <p:spPr>
          <a:xfrm>
            <a:off x="11436301" y="6459484"/>
            <a:ext cx="571500" cy="365125"/>
          </a:xfrm>
          <a:prstGeom prst="rect">
            <a:avLst/>
          </a:prstGeom>
        </p:spPr>
        <p:txBody>
          <a:bodyPr vert="horz" lIns="91440" tIns="45720" rIns="91440" bIns="45720" rtlCol="0" anchor="ctr"/>
          <a:lstStyle>
            <a:lvl1pPr algn="r">
              <a:defRPr sz="900" b="1" i="0">
                <a:solidFill>
                  <a:srgbClr val="005A5B"/>
                </a:solidFill>
                <a:latin typeface="Arial" charset="0"/>
                <a:ea typeface="Arial" charset="0"/>
                <a:cs typeface="Arial" charset="0"/>
              </a:defRPr>
            </a:lvl1pPr>
          </a:lstStyle>
          <a:p>
            <a:fld id="{BD3A08C5-CC68-3947-88A8-A9E34C1A68A7}" type="slidenum">
              <a:rPr lang="en-US" smtClean="0"/>
              <a:pPr/>
              <a:t>‹#›</a:t>
            </a:fld>
            <a:endParaRPr lang="en-US"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372" y="5978312"/>
            <a:ext cx="666035" cy="612988"/>
          </a:xfrm>
          <a:prstGeom prst="rect">
            <a:avLst/>
          </a:prstGeom>
        </p:spPr>
      </p:pic>
    </p:spTree>
    <p:extLst>
      <p:ext uri="{BB962C8B-B14F-4D97-AF65-F5344CB8AC3E}">
        <p14:creationId xmlns:p14="http://schemas.microsoft.com/office/powerpoint/2010/main" val="3452181385"/>
      </p:ext>
    </p:extLst>
  </p:cSld>
  <p:clrMap bg1="dk1" tx1="lt1" bg2="dk2" tx2="lt2" accent1="accent1" accent2="accent2" accent3="accent3" accent4="accent4" accent5="accent5" accent6="accent6" hlink="hlink" folHlink="folHlink"/>
  <p:sldLayoutIdLst>
    <p:sldLayoutId id="2147484091" r:id="rId1"/>
    <p:sldLayoutId id="2147484092" r:id="rId2"/>
    <p:sldLayoutId id="2147484093" r:id="rId3"/>
  </p:sldLayoutIdLst>
  <p:hf hdr="0"/>
  <p:txStyles>
    <p:titleStyle>
      <a:lvl1pPr algn="l" defTabSz="914400" rtl="0" eaLnBrk="1" latinLnBrk="0" hangingPunct="1">
        <a:lnSpc>
          <a:spcPct val="90000"/>
        </a:lnSpc>
        <a:spcBef>
          <a:spcPct val="0"/>
        </a:spcBef>
        <a:buNone/>
        <a:defRPr sz="4400" b="1" i="0" kern="1200">
          <a:solidFill>
            <a:schemeClr val="accent2"/>
          </a:solidFill>
          <a:latin typeface="Lato Bold" panose="020F0502020204030203" pitchFamily="34" charset="0"/>
          <a:ea typeface="Lato Bold" panose="020F0502020204030203" pitchFamily="34" charset="0"/>
          <a:cs typeface="Lato Bold" panose="020F0502020204030203" pitchFamily="34" charset="0"/>
        </a:defRPr>
      </a:lvl1pPr>
    </p:titleStyle>
    <p:body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268938"/>
            <a:ext cx="12192000" cy="599395"/>
          </a:xfrm>
          <a:prstGeom prst="rect">
            <a:avLst/>
          </a:prstGeom>
        </p:spPr>
      </p:pic>
      <p:sp>
        <p:nvSpPr>
          <p:cNvPr id="7" name="Title Placeholder 1"/>
          <p:cNvSpPr>
            <a:spLocks noGrp="1"/>
          </p:cNvSpPr>
          <p:nvPr>
            <p:ph type="title"/>
          </p:nvPr>
        </p:nvSpPr>
        <p:spPr>
          <a:xfrm>
            <a:off x="962528" y="365130"/>
            <a:ext cx="10266947" cy="673024"/>
          </a:xfrm>
          <a:prstGeom prst="rect">
            <a:avLst/>
          </a:prstGeom>
        </p:spPr>
        <p:txBody>
          <a:bodyPr vert="horz" lIns="91440" tIns="45720" rIns="91440" bIns="45720" rtlCol="0" anchor="b">
            <a:normAutofit/>
          </a:bodyPr>
          <a:lstStyle/>
          <a:p>
            <a:r>
              <a:rPr lang="en-US" dirty="0"/>
              <a:t>Click to edit Master title style</a:t>
            </a:r>
          </a:p>
        </p:txBody>
      </p:sp>
      <p:sp>
        <p:nvSpPr>
          <p:cNvPr id="8" name="Text Placeholder 2"/>
          <p:cNvSpPr>
            <a:spLocks noGrp="1"/>
          </p:cNvSpPr>
          <p:nvPr>
            <p:ph type="body" idx="1"/>
          </p:nvPr>
        </p:nvSpPr>
        <p:spPr>
          <a:xfrm>
            <a:off x="962528" y="1210035"/>
            <a:ext cx="10266947" cy="4578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10437016" y="6459486"/>
            <a:ext cx="968115" cy="365125"/>
          </a:xfrm>
          <a:prstGeom prst="rect">
            <a:avLst/>
          </a:prstGeom>
        </p:spPr>
        <p:txBody>
          <a:bodyPr vert="horz" lIns="91440" tIns="45720" rIns="91440" bIns="45720" rtlCol="0" anchor="ctr"/>
          <a:lstStyle>
            <a:lvl1pPr algn="r">
              <a:defRPr sz="900">
                <a:solidFill>
                  <a:schemeClr val="bg1"/>
                </a:solidFill>
                <a:latin typeface="Arial" charset="0"/>
                <a:ea typeface="Arial" charset="0"/>
                <a:cs typeface="Arial" charset="0"/>
              </a:defRPr>
            </a:lvl1pPr>
          </a:lstStyle>
          <a:p>
            <a:r>
              <a:rPr lang="en-US"/>
              <a:t>9/8/2025</a:t>
            </a:r>
            <a:endParaRPr lang="en-US" dirty="0"/>
          </a:p>
        </p:txBody>
      </p:sp>
      <p:sp>
        <p:nvSpPr>
          <p:cNvPr id="10" name="Footer Placeholder 4"/>
          <p:cNvSpPr>
            <a:spLocks noGrp="1"/>
          </p:cNvSpPr>
          <p:nvPr>
            <p:ph type="ftr" sz="quarter" idx="3"/>
          </p:nvPr>
        </p:nvSpPr>
        <p:spPr>
          <a:xfrm>
            <a:off x="3043417" y="6459486"/>
            <a:ext cx="7648931" cy="365125"/>
          </a:xfrm>
          <a:prstGeom prst="rect">
            <a:avLst/>
          </a:prstGeom>
        </p:spPr>
        <p:txBody>
          <a:bodyPr vert="horz" lIns="91440" tIns="45720" rIns="91440" bIns="45720" rtlCol="0" anchor="ctr"/>
          <a:lstStyle>
            <a:lvl1pPr algn="r">
              <a:defRPr sz="900" b="1">
                <a:solidFill>
                  <a:schemeClr val="bg1"/>
                </a:solidFill>
                <a:latin typeface="Arial" charset="0"/>
                <a:ea typeface="Arial" charset="0"/>
                <a:cs typeface="Arial" charset="0"/>
              </a:defRPr>
            </a:lvl1pPr>
          </a:lstStyle>
          <a:p>
            <a:r>
              <a:rPr lang="en-US"/>
              <a:t>Urban County Policy Board</a:t>
            </a:r>
            <a:endParaRPr lang="en-US" dirty="0"/>
          </a:p>
        </p:txBody>
      </p:sp>
      <p:sp>
        <p:nvSpPr>
          <p:cNvPr id="11" name="Slide Number Placeholder 5"/>
          <p:cNvSpPr>
            <a:spLocks noGrp="1"/>
          </p:cNvSpPr>
          <p:nvPr>
            <p:ph type="sldNum" sz="quarter" idx="4"/>
          </p:nvPr>
        </p:nvSpPr>
        <p:spPr>
          <a:xfrm>
            <a:off x="11436302" y="6459486"/>
            <a:ext cx="571500" cy="365125"/>
          </a:xfrm>
          <a:prstGeom prst="rect">
            <a:avLst/>
          </a:prstGeom>
        </p:spPr>
        <p:txBody>
          <a:bodyPr vert="horz" lIns="91440" tIns="45720" rIns="91440" bIns="45720" rtlCol="0" anchor="ctr"/>
          <a:lstStyle>
            <a:lvl1pPr algn="r">
              <a:defRPr sz="900" b="1" i="0">
                <a:solidFill>
                  <a:schemeClr val="bg1"/>
                </a:solidFill>
                <a:latin typeface="Arial" charset="0"/>
                <a:ea typeface="Arial" charset="0"/>
                <a:cs typeface="Arial" charset="0"/>
              </a:defRPr>
            </a:lvl1pPr>
          </a:lstStyle>
          <a:p>
            <a:fld id="{BD3A08C5-CC68-3947-88A8-A9E34C1A68A7}" type="slidenum">
              <a:rPr lang="en-US" smtClean="0"/>
              <a:pPr/>
              <a:t>‹#›</a:t>
            </a:fld>
            <a:endParaRPr lang="en-US" dirty="0"/>
          </a:p>
        </p:txBody>
      </p:sp>
      <p:pic>
        <p:nvPicPr>
          <p:cNvPr id="12" name="Picture 1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11163" y="5978312"/>
            <a:ext cx="888047" cy="612988"/>
          </a:xfrm>
          <a:prstGeom prst="rect">
            <a:avLst/>
          </a:prstGeom>
        </p:spPr>
      </p:pic>
    </p:spTree>
    <p:extLst>
      <p:ext uri="{BB962C8B-B14F-4D97-AF65-F5344CB8AC3E}">
        <p14:creationId xmlns:p14="http://schemas.microsoft.com/office/powerpoint/2010/main" val="3372013746"/>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 id="2147484242" r:id="rId12"/>
    <p:sldLayoutId id="2147484243" r:id="rId13"/>
    <p:sldLayoutId id="2147484244" r:id="rId14"/>
  </p:sldLayoutIdLst>
  <p:hf hdr="0"/>
  <p:txStyles>
    <p:titleStyle>
      <a:lvl1pPr algn="l" defTabSz="685800" rtl="0" eaLnBrk="1" latinLnBrk="0" hangingPunct="1">
        <a:lnSpc>
          <a:spcPct val="90000"/>
        </a:lnSpc>
        <a:spcBef>
          <a:spcPct val="0"/>
        </a:spcBef>
        <a:buNone/>
        <a:defRPr sz="2700" b="1" i="0" kern="1200">
          <a:solidFill>
            <a:schemeClr val="tx2"/>
          </a:solidFill>
          <a:latin typeface="Lato Bold" panose="020F0502020204030203" pitchFamily="34" charset="0"/>
          <a:ea typeface="Lato Bold" panose="020F0502020204030203" pitchFamily="34" charset="0"/>
          <a:cs typeface="Lato Bold" panose="020F0502020204030203" pitchFamily="34" charset="0"/>
        </a:defRPr>
      </a:lvl1pPr>
    </p:titleStyle>
    <p:bodyStyle>
      <a:lvl1pPr marL="171450" indent="-171450" algn="l" defTabSz="685800" rtl="0" eaLnBrk="1" latinLnBrk="0" hangingPunct="1">
        <a:lnSpc>
          <a:spcPct val="100000"/>
        </a:lnSpc>
        <a:spcBef>
          <a:spcPts val="750"/>
        </a:spcBef>
        <a:spcAft>
          <a:spcPts val="1000"/>
        </a:spcAft>
        <a:buFont typeface="Arial"/>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100000"/>
        </a:lnSpc>
        <a:spcBef>
          <a:spcPts val="375"/>
        </a:spcBef>
        <a:spcAft>
          <a:spcPts val="1000"/>
        </a:spcAft>
        <a:buFont typeface="Arial"/>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100000"/>
        </a:lnSpc>
        <a:spcBef>
          <a:spcPts val="375"/>
        </a:spcBef>
        <a:spcAft>
          <a:spcPts val="1000"/>
        </a:spcAft>
        <a:buFont typeface="Arial"/>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p15:clr>
            <a:srgbClr val="F26B43"/>
          </p15:clr>
        </p15:guide>
        <p15:guide id="2" pos="545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301539"/>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254572"/>
            <a:ext cx="12192000" cy="603428"/>
          </a:xfrm>
          <a:prstGeom prst="rect">
            <a:avLst/>
          </a:prstGeom>
        </p:spPr>
      </p:pic>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6"/>
            <a:ext cx="10515600" cy="40147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10437016" y="6459486"/>
            <a:ext cx="968115" cy="365125"/>
          </a:xfrm>
          <a:prstGeom prst="rect">
            <a:avLst/>
          </a:prstGeom>
        </p:spPr>
        <p:txBody>
          <a:bodyPr vert="horz" lIns="91440" tIns="45720" rIns="91440" bIns="45720" rtlCol="0" anchor="ctr"/>
          <a:lstStyle>
            <a:lvl1pPr algn="r">
              <a:defRPr sz="900">
                <a:solidFill>
                  <a:srgbClr val="005A5B"/>
                </a:solidFill>
                <a:latin typeface="Arial" charset="0"/>
                <a:ea typeface="Arial" charset="0"/>
                <a:cs typeface="Arial" charset="0"/>
              </a:defRPr>
            </a:lvl1pPr>
          </a:lstStyle>
          <a:p>
            <a:r>
              <a:rPr lang="en-US"/>
              <a:t>9/8/2025</a:t>
            </a:r>
            <a:endParaRPr lang="en-US" dirty="0"/>
          </a:p>
        </p:txBody>
      </p:sp>
      <p:sp>
        <p:nvSpPr>
          <p:cNvPr id="8" name="Footer Placeholder 4"/>
          <p:cNvSpPr>
            <a:spLocks noGrp="1"/>
          </p:cNvSpPr>
          <p:nvPr>
            <p:ph type="ftr" sz="quarter" idx="3"/>
          </p:nvPr>
        </p:nvSpPr>
        <p:spPr>
          <a:xfrm>
            <a:off x="3043417" y="6459486"/>
            <a:ext cx="7648931" cy="365125"/>
          </a:xfrm>
          <a:prstGeom prst="rect">
            <a:avLst/>
          </a:prstGeom>
        </p:spPr>
        <p:txBody>
          <a:bodyPr vert="horz" lIns="91440" tIns="45720" rIns="91440" bIns="45720" rtlCol="0" anchor="ctr"/>
          <a:lstStyle>
            <a:lvl1pPr algn="r">
              <a:defRPr sz="900" b="1">
                <a:solidFill>
                  <a:srgbClr val="005A5B"/>
                </a:solidFill>
                <a:latin typeface="Arial" charset="0"/>
                <a:ea typeface="Arial" charset="0"/>
                <a:cs typeface="Arial" charset="0"/>
              </a:defRPr>
            </a:lvl1pPr>
          </a:lstStyle>
          <a:p>
            <a:r>
              <a:rPr lang="en-US"/>
              <a:t>Urban County Policy Board</a:t>
            </a:r>
            <a:endParaRPr lang="en-US" dirty="0"/>
          </a:p>
        </p:txBody>
      </p:sp>
      <p:sp>
        <p:nvSpPr>
          <p:cNvPr id="9" name="Slide Number Placeholder 5"/>
          <p:cNvSpPr>
            <a:spLocks noGrp="1"/>
          </p:cNvSpPr>
          <p:nvPr>
            <p:ph type="sldNum" sz="quarter" idx="4"/>
          </p:nvPr>
        </p:nvSpPr>
        <p:spPr>
          <a:xfrm>
            <a:off x="11436302" y="6459486"/>
            <a:ext cx="571500" cy="365125"/>
          </a:xfrm>
          <a:prstGeom prst="rect">
            <a:avLst/>
          </a:prstGeom>
        </p:spPr>
        <p:txBody>
          <a:bodyPr vert="horz" lIns="91440" tIns="45720" rIns="91440" bIns="45720" rtlCol="0" anchor="ctr"/>
          <a:lstStyle>
            <a:lvl1pPr algn="r">
              <a:defRPr sz="900" b="1" i="0">
                <a:solidFill>
                  <a:srgbClr val="005A5B"/>
                </a:solidFill>
                <a:latin typeface="Arial" charset="0"/>
                <a:ea typeface="Arial" charset="0"/>
                <a:cs typeface="Arial" charset="0"/>
              </a:defRPr>
            </a:lvl1pPr>
          </a:lstStyle>
          <a:p>
            <a:fld id="{BD3A08C5-CC68-3947-88A8-A9E34C1A68A7}" type="slidenum">
              <a:rPr lang="en-US" smtClean="0"/>
              <a:pPr/>
              <a:t>‹#›</a:t>
            </a:fld>
            <a:endParaRPr lang="en-US" dirty="0"/>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1163" y="5978312"/>
            <a:ext cx="888047" cy="612988"/>
          </a:xfrm>
          <a:prstGeom prst="rect">
            <a:avLst/>
          </a:prstGeom>
        </p:spPr>
      </p:pic>
    </p:spTree>
    <p:extLst>
      <p:ext uri="{BB962C8B-B14F-4D97-AF65-F5344CB8AC3E}">
        <p14:creationId xmlns:p14="http://schemas.microsoft.com/office/powerpoint/2010/main" val="3418934439"/>
      </p:ext>
    </p:extLst>
  </p:cSld>
  <p:clrMap bg1="dk1" tx1="lt1" bg2="dk2" tx2="lt2" accent1="accent1" accent2="accent2" accent3="accent3" accent4="accent4" accent5="accent5" accent6="accent6" hlink="hlink" folHlink="folHlink"/>
  <p:sldLayoutIdLst>
    <p:sldLayoutId id="2147484251" r:id="rId1"/>
    <p:sldLayoutId id="2147484252" r:id="rId2"/>
    <p:sldLayoutId id="2147484253" r:id="rId3"/>
  </p:sldLayoutIdLst>
  <p:hf hdr="0"/>
  <p:txStyles>
    <p:titleStyle>
      <a:lvl1pPr algn="l" defTabSz="685800" rtl="0" eaLnBrk="1" latinLnBrk="0" hangingPunct="1">
        <a:lnSpc>
          <a:spcPct val="90000"/>
        </a:lnSpc>
        <a:spcBef>
          <a:spcPct val="0"/>
        </a:spcBef>
        <a:buNone/>
        <a:defRPr sz="3300" b="1" i="0" kern="1200">
          <a:solidFill>
            <a:schemeClr val="accent2"/>
          </a:solidFill>
          <a:latin typeface="Lato Bold" panose="020F0502020204030203" pitchFamily="34" charset="0"/>
          <a:ea typeface="Lato Bold" panose="020F0502020204030203" pitchFamily="34" charset="0"/>
          <a:cs typeface="Lato Bold" panose="020F0502020204030203" pitchFamily="34" charset="0"/>
        </a:defRPr>
      </a:lvl1pPr>
    </p:titleStyle>
    <p:bodyStyle>
      <a:lvl1pPr marL="171450" indent="-171450" algn="l" defTabSz="685800" rtl="0" eaLnBrk="1" latinLnBrk="0" hangingPunct="1">
        <a:lnSpc>
          <a:spcPct val="100000"/>
        </a:lnSpc>
        <a:spcBef>
          <a:spcPts val="750"/>
        </a:spcBef>
        <a:spcAft>
          <a:spcPts val="1000"/>
        </a:spcAft>
        <a:buFont typeface="Arial"/>
        <a:buChar char="•"/>
        <a:defRPr sz="2100" kern="1200" baseline="0">
          <a:solidFill>
            <a:schemeClr val="tx1"/>
          </a:solidFill>
          <a:latin typeface="Arial" charset="0"/>
          <a:ea typeface="Arial" charset="0"/>
          <a:cs typeface="Arial" charset="0"/>
        </a:defRPr>
      </a:lvl1pPr>
      <a:lvl2pPr marL="514350" indent="-171450" algn="l" defTabSz="685800" rtl="0" eaLnBrk="1" latinLnBrk="0" hangingPunct="1">
        <a:lnSpc>
          <a:spcPct val="100000"/>
        </a:lnSpc>
        <a:spcBef>
          <a:spcPts val="375"/>
        </a:spcBef>
        <a:spcAft>
          <a:spcPts val="1000"/>
        </a:spcAft>
        <a:buFont typeface="Arial"/>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100000"/>
        </a:lnSpc>
        <a:spcBef>
          <a:spcPts val="375"/>
        </a:spcBef>
        <a:spcAft>
          <a:spcPts val="1000"/>
        </a:spcAft>
        <a:buFont typeface="Arial"/>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100000"/>
        </a:lnSpc>
        <a:spcBef>
          <a:spcPts val="375"/>
        </a:spcBef>
        <a:spcAft>
          <a:spcPts val="1000"/>
        </a:spcAft>
        <a:buFont typeface="Arial"/>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D4949-9EE0-7482-1BB2-C264B43A266B}"/>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F3375B1-D98A-63A5-52F0-0E4336BA8D5A}"/>
              </a:ext>
            </a:extLst>
          </p:cNvPr>
          <p:cNvSpPr>
            <a:spLocks noGrp="1"/>
          </p:cNvSpPr>
          <p:nvPr>
            <p:ph idx="1"/>
          </p:nvPr>
        </p:nvSpPr>
        <p:spPr>
          <a:xfrm>
            <a:off x="6754161" y="1257304"/>
            <a:ext cx="4885192" cy="537575"/>
          </a:xfrm>
          <a:solidFill>
            <a:schemeClr val="bg1"/>
          </a:solidFill>
        </p:spPr>
        <p:txBody>
          <a:bodyPr>
            <a:normAutofit/>
          </a:bodyPr>
          <a:lstStyle/>
          <a:p>
            <a:pPr marL="0" indent="0" algn="ctr">
              <a:spcBef>
                <a:spcPts val="0"/>
              </a:spcBef>
              <a:spcAft>
                <a:spcPts val="0"/>
              </a:spcAft>
              <a:buNone/>
              <a:tabLst>
                <a:tab pos="1376363" algn="l"/>
                <a:tab pos="1939925" algn="l"/>
              </a:tabLst>
            </a:pPr>
            <a:r>
              <a:rPr lang="en-US" b="1" u="sng" dirty="0">
                <a:solidFill>
                  <a:schemeClr val="tx2"/>
                </a:solidFill>
              </a:rPr>
              <a:t>September 8, 2025 Agenda</a:t>
            </a:r>
          </a:p>
        </p:txBody>
      </p:sp>
      <p:sp>
        <p:nvSpPr>
          <p:cNvPr id="2" name="Title 1">
            <a:extLst>
              <a:ext uri="{FF2B5EF4-FFF2-40B4-BE49-F238E27FC236}">
                <a16:creationId xmlns:a16="http://schemas.microsoft.com/office/drawing/2014/main" id="{DF992AA5-8A86-F68D-F830-51CD5C714EDE}"/>
              </a:ext>
            </a:extLst>
          </p:cNvPr>
          <p:cNvSpPr>
            <a:spLocks noGrp="1"/>
          </p:cNvSpPr>
          <p:nvPr>
            <p:ph type="title"/>
          </p:nvPr>
        </p:nvSpPr>
        <p:spPr>
          <a:xfrm>
            <a:off x="416721" y="190615"/>
            <a:ext cx="11358558" cy="1111830"/>
          </a:xfrm>
          <a:solidFill>
            <a:schemeClr val="bg1"/>
          </a:solidFill>
        </p:spPr>
        <p:txBody>
          <a:bodyPr>
            <a:noAutofit/>
          </a:bodyPr>
          <a:lstStyle/>
          <a:p>
            <a:pPr algn="ctr">
              <a:spcAft>
                <a:spcPts val="1800"/>
              </a:spcAft>
            </a:pPr>
            <a:r>
              <a:rPr lang="en-US" sz="5400" b="1" dirty="0">
                <a:solidFill>
                  <a:schemeClr val="accent1"/>
                </a:solidFill>
                <a:latin typeface="Lato" panose="020F0502020204030203" pitchFamily="34" charset="0"/>
                <a:ea typeface="Lato" panose="020F0502020204030203" pitchFamily="34" charset="0"/>
                <a:cs typeface="Lato" panose="020F0502020204030203" pitchFamily="34" charset="0"/>
              </a:rPr>
              <a:t>URBAN COUNTY POLICY BOARD</a:t>
            </a:r>
            <a:br>
              <a:rPr lang="en-US" sz="6600" b="1" dirty="0">
                <a:solidFill>
                  <a:schemeClr val="accent1"/>
                </a:solidFill>
                <a:latin typeface="Lato" panose="020F0502020204030203" pitchFamily="34" charset="0"/>
                <a:ea typeface="Lato" panose="020F0502020204030203" pitchFamily="34" charset="0"/>
                <a:cs typeface="Lato" panose="020F0502020204030203" pitchFamily="34" charset="0"/>
              </a:rPr>
            </a:br>
            <a:r>
              <a:rPr lang="en-US" sz="1400" b="1" dirty="0">
                <a:solidFill>
                  <a:schemeClr val="accent1"/>
                </a:solidFill>
                <a:latin typeface="Lato" panose="020F0502020204030203" pitchFamily="34" charset="0"/>
                <a:ea typeface="Lato" panose="020F0502020204030203" pitchFamily="34" charset="0"/>
                <a:cs typeface="Lato" panose="020F0502020204030203" pitchFamily="34" charset="0"/>
              </a:rPr>
              <a:t> </a:t>
            </a:r>
          </a:p>
        </p:txBody>
      </p:sp>
      <p:sp>
        <p:nvSpPr>
          <p:cNvPr id="7" name="Text Placeholder 4">
            <a:extLst>
              <a:ext uri="{FF2B5EF4-FFF2-40B4-BE49-F238E27FC236}">
                <a16:creationId xmlns:a16="http://schemas.microsoft.com/office/drawing/2014/main" id="{C78F7B5B-88D1-E7F3-094B-39B53BF75579}"/>
              </a:ext>
            </a:extLst>
          </p:cNvPr>
          <p:cNvSpPr txBox="1">
            <a:spLocks/>
          </p:cNvSpPr>
          <p:nvPr/>
        </p:nvSpPr>
        <p:spPr>
          <a:xfrm>
            <a:off x="184198" y="1874482"/>
            <a:ext cx="5350239" cy="238828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spcAft>
                <a:spcPts val="1000"/>
              </a:spcAft>
              <a:buFont typeface="Arial"/>
              <a:buChar char="•"/>
              <a:defRPr sz="2800" b="1"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b="0" dirty="0"/>
              <a:t>This meeting is being recorded</a:t>
            </a:r>
          </a:p>
          <a:p>
            <a:r>
              <a:rPr lang="en-US" sz="2000" b="0" dirty="0"/>
              <a:t>Please announce your name when speaking</a:t>
            </a:r>
          </a:p>
          <a:p>
            <a:r>
              <a:rPr lang="en-US" sz="2000" b="0" dirty="0"/>
              <a:t>Chat function is for technical assistance only</a:t>
            </a:r>
          </a:p>
          <a:p>
            <a:r>
              <a:rPr lang="en-US" sz="2000" b="0" dirty="0"/>
              <a:t>Call-in users can unmute using *6</a:t>
            </a:r>
          </a:p>
        </p:txBody>
      </p:sp>
      <p:sp>
        <p:nvSpPr>
          <p:cNvPr id="19" name="Text Placeholder 4">
            <a:extLst>
              <a:ext uri="{FF2B5EF4-FFF2-40B4-BE49-F238E27FC236}">
                <a16:creationId xmlns:a16="http://schemas.microsoft.com/office/drawing/2014/main" id="{0086A31C-7849-E5D6-8B5A-639EB7632A41}"/>
              </a:ext>
            </a:extLst>
          </p:cNvPr>
          <p:cNvSpPr txBox="1">
            <a:spLocks/>
          </p:cNvSpPr>
          <p:nvPr/>
        </p:nvSpPr>
        <p:spPr>
          <a:xfrm>
            <a:off x="460999" y="4455250"/>
            <a:ext cx="5287945" cy="36512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Font typeface="Arial"/>
              <a:buChar char="•"/>
              <a:defRPr sz="2800" b="1"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600" b="0" dirty="0"/>
              <a:t>Clark County Intergovernmental Agreement  Members:</a:t>
            </a:r>
          </a:p>
        </p:txBody>
      </p:sp>
      <p:sp>
        <p:nvSpPr>
          <p:cNvPr id="22" name="AutoShape 4" descr="Battle Ground, WA - Official Website | Official Website">
            <a:extLst>
              <a:ext uri="{FF2B5EF4-FFF2-40B4-BE49-F238E27FC236}">
                <a16:creationId xmlns:a16="http://schemas.microsoft.com/office/drawing/2014/main" id="{35D0D292-CC96-92B2-FCB0-2D1F3956018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63FE7034-AE87-7E1B-9CF5-94677F3635D8}"/>
              </a:ext>
            </a:extLst>
          </p:cNvPr>
          <p:cNvSpPr/>
          <p:nvPr/>
        </p:nvSpPr>
        <p:spPr>
          <a:xfrm>
            <a:off x="135082" y="5798127"/>
            <a:ext cx="827446"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a:extLst>
              <a:ext uri="{FF2B5EF4-FFF2-40B4-BE49-F238E27FC236}">
                <a16:creationId xmlns:a16="http://schemas.microsoft.com/office/drawing/2014/main" id="{B1DD074F-CAE6-816D-3746-275065EBE73E}"/>
              </a:ext>
            </a:extLst>
          </p:cNvPr>
          <p:cNvGraphicFramePr>
            <a:graphicFrameLocks noGrp="1"/>
          </p:cNvGraphicFramePr>
          <p:nvPr>
            <p:extLst>
              <p:ext uri="{D42A27DB-BD31-4B8C-83A1-F6EECF244321}">
                <p14:modId xmlns:p14="http://schemas.microsoft.com/office/powerpoint/2010/main" val="841929035"/>
              </p:ext>
            </p:extLst>
          </p:nvPr>
        </p:nvGraphicFramePr>
        <p:xfrm>
          <a:off x="6385712" y="1888422"/>
          <a:ext cx="5622090" cy="4114800"/>
        </p:xfrm>
        <a:graphic>
          <a:graphicData uri="http://schemas.openxmlformats.org/drawingml/2006/table">
            <a:tbl>
              <a:tblPr>
                <a:tableStyleId>{5C22544A-7EE6-4342-B048-85BDC9FD1C3A}</a:tableStyleId>
              </a:tblPr>
              <a:tblGrid>
                <a:gridCol w="1120874">
                  <a:extLst>
                    <a:ext uri="{9D8B030D-6E8A-4147-A177-3AD203B41FA5}">
                      <a16:colId xmlns:a16="http://schemas.microsoft.com/office/drawing/2014/main" val="540025813"/>
                    </a:ext>
                  </a:extLst>
                </a:gridCol>
                <a:gridCol w="744279">
                  <a:extLst>
                    <a:ext uri="{9D8B030D-6E8A-4147-A177-3AD203B41FA5}">
                      <a16:colId xmlns:a16="http://schemas.microsoft.com/office/drawing/2014/main" val="844392852"/>
                    </a:ext>
                  </a:extLst>
                </a:gridCol>
                <a:gridCol w="3756937">
                  <a:extLst>
                    <a:ext uri="{9D8B030D-6E8A-4147-A177-3AD203B41FA5}">
                      <a16:colId xmlns:a16="http://schemas.microsoft.com/office/drawing/2014/main" val="643636857"/>
                    </a:ext>
                  </a:extLst>
                </a:gridCol>
              </a:tblGrid>
              <a:tr h="457200">
                <a:tc>
                  <a:txBody>
                    <a:bodyPr/>
                    <a:lstStyle/>
                    <a:p>
                      <a:pPr>
                        <a:spcAft>
                          <a:spcPts val="600"/>
                        </a:spcAft>
                      </a:pPr>
                      <a:r>
                        <a:rPr lang="en-US" sz="1800" b="0" kern="1200" dirty="0">
                          <a:solidFill>
                            <a:schemeClr val="tx1"/>
                          </a:solidFill>
                          <a:latin typeface="Arial" charset="0"/>
                          <a:cs typeface="Arial" charset="0"/>
                        </a:rPr>
                        <a:t>(info)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1800" b="0" kern="1200" dirty="0">
                          <a:solidFill>
                            <a:schemeClr val="tx1"/>
                          </a:solidFill>
                          <a:latin typeface="Arial" charset="0"/>
                          <a:cs typeface="Arial" charset="0"/>
                        </a:rPr>
                        <a:t>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1800" b="0" kern="1200" dirty="0">
                          <a:solidFill>
                            <a:schemeClr val="tx1"/>
                          </a:solidFill>
                          <a:latin typeface="Arial" charset="0"/>
                          <a:cs typeface="Arial" charset="0"/>
                        </a:rPr>
                        <a:t>Introductions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0081942"/>
                  </a:ext>
                </a:extLst>
              </a:tr>
              <a:tr h="45720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0" kern="1200" dirty="0">
                          <a:solidFill>
                            <a:schemeClr val="tx1"/>
                          </a:solidFill>
                          <a:latin typeface="Arial" charset="0"/>
                          <a:cs typeface="Arial" charset="0"/>
                        </a:rPr>
                        <a:t>(info)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1800" b="0" kern="1200" dirty="0">
                          <a:solidFill>
                            <a:schemeClr val="tx1"/>
                          </a:solidFill>
                          <a:latin typeface="Arial" charset="0"/>
                          <a:cs typeface="Arial" charset="0"/>
                        </a:rPr>
                        <a:t>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1800" b="0" kern="1200" dirty="0">
                          <a:solidFill>
                            <a:schemeClr val="tx1"/>
                          </a:solidFill>
                          <a:latin typeface="Arial" charset="0"/>
                          <a:cs typeface="Arial" charset="0"/>
                        </a:rPr>
                        <a:t>Public Comment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9311143"/>
                  </a:ext>
                </a:extLst>
              </a:tr>
              <a:tr h="457200">
                <a:tc>
                  <a:txBody>
                    <a:bodyPr/>
                    <a:lstStyle/>
                    <a:p>
                      <a:pPr>
                        <a:spcAft>
                          <a:spcPts val="600"/>
                        </a:spcAft>
                      </a:pPr>
                      <a:r>
                        <a:rPr lang="en-US" sz="1800" b="0" kern="1200" dirty="0">
                          <a:solidFill>
                            <a:schemeClr val="tx1"/>
                          </a:solidFill>
                          <a:latin typeface="Arial" charset="0"/>
                          <a:cs typeface="Arial" charset="0"/>
                        </a:rPr>
                        <a:t>(action)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1800" b="0" kern="1200" dirty="0">
                          <a:solidFill>
                            <a:schemeClr val="tx1"/>
                          </a:solidFill>
                          <a:latin typeface="Arial" charset="0"/>
                          <a:cs typeface="Arial" charset="0"/>
                        </a:rPr>
                        <a:t>III.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1800" b="0" kern="1200" dirty="0">
                          <a:solidFill>
                            <a:schemeClr val="tx1"/>
                          </a:solidFill>
                          <a:latin typeface="Arial" charset="0"/>
                          <a:cs typeface="Arial" charset="0"/>
                        </a:rPr>
                        <a:t>Approval of Minutes: June 9, 2025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9259462"/>
                  </a:ext>
                </a:extLst>
              </a:tr>
              <a:tr h="45720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0" kern="1200" dirty="0">
                          <a:solidFill>
                            <a:schemeClr val="tx1"/>
                          </a:solidFill>
                          <a:latin typeface="Arial" charset="0"/>
                          <a:cs typeface="Arial" charset="0"/>
                        </a:rPr>
                        <a:t>(action)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1800" b="0" kern="1200" dirty="0">
                          <a:solidFill>
                            <a:schemeClr val="tx1"/>
                          </a:solidFill>
                          <a:latin typeface="Arial" charset="0"/>
                          <a:cs typeface="Arial" charset="0"/>
                        </a:rPr>
                        <a:t>IV.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1800" b="0" kern="1200" dirty="0">
                          <a:solidFill>
                            <a:schemeClr val="tx1"/>
                          </a:solidFill>
                          <a:latin typeface="Arial" charset="0"/>
                          <a:cs typeface="Arial" charset="0"/>
                        </a:rPr>
                        <a:t>LLC TBRA Funding Request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2914"/>
                  </a:ext>
                </a:extLst>
              </a:tr>
              <a:tr h="45720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0" kern="1200" dirty="0">
                          <a:solidFill>
                            <a:schemeClr val="tx1"/>
                          </a:solidFill>
                          <a:latin typeface="Arial" charset="0"/>
                          <a:cs typeface="Arial" charset="0"/>
                        </a:rPr>
                        <a:t>(info)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1800" b="0" kern="1200" dirty="0">
                          <a:solidFill>
                            <a:schemeClr val="tx1"/>
                          </a:solidFill>
                          <a:latin typeface="Arial" charset="0"/>
                          <a:cs typeface="Arial" charset="0"/>
                        </a:rPr>
                        <a:t>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1800" b="0" kern="1200" dirty="0">
                          <a:solidFill>
                            <a:schemeClr val="tx1"/>
                          </a:solidFill>
                          <a:latin typeface="Arial" charset="0"/>
                          <a:cs typeface="Arial" charset="0"/>
                        </a:rPr>
                        <a:t>CAPER Outcome Overview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5882389"/>
                  </a:ext>
                </a:extLst>
              </a:tr>
              <a:tr h="457200">
                <a:tc>
                  <a:txBody>
                    <a:bodyPr/>
                    <a:lstStyle/>
                    <a:p>
                      <a:pPr>
                        <a:spcAft>
                          <a:spcPts val="600"/>
                        </a:spcAft>
                      </a:pPr>
                      <a:r>
                        <a:rPr lang="en-US" sz="1800" b="0" kern="1200" dirty="0">
                          <a:solidFill>
                            <a:schemeClr val="tx1"/>
                          </a:solidFill>
                          <a:latin typeface="Arial" charset="0"/>
                          <a:cs typeface="Arial" charset="0"/>
                        </a:rPr>
                        <a:t>(info)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1800" b="0" kern="1200" dirty="0">
                          <a:solidFill>
                            <a:schemeClr val="tx1"/>
                          </a:solidFill>
                          <a:latin typeface="Arial" charset="0"/>
                          <a:cs typeface="Arial" charset="0"/>
                        </a:rPr>
                        <a:t>VI.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1800" b="0" kern="1200" dirty="0">
                          <a:solidFill>
                            <a:schemeClr val="tx1"/>
                          </a:solidFill>
                          <a:latin typeface="Arial" charset="0"/>
                          <a:cs typeface="Arial" charset="0"/>
                        </a:rPr>
                        <a:t>Quarterly Report Review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8509438"/>
                  </a:ext>
                </a:extLst>
              </a:tr>
              <a:tr h="457200">
                <a:tc>
                  <a:txBody>
                    <a:bodyPr/>
                    <a:lstStyle/>
                    <a:p>
                      <a:pPr>
                        <a:spcAft>
                          <a:spcPts val="600"/>
                        </a:spcAft>
                      </a:pPr>
                      <a:r>
                        <a:rPr lang="en-US" sz="1800" b="0" kern="1200" dirty="0">
                          <a:solidFill>
                            <a:schemeClr val="tx1"/>
                          </a:solidFill>
                          <a:latin typeface="Arial" charset="0"/>
                          <a:cs typeface="Arial" charset="0"/>
                        </a:rPr>
                        <a:t>(info)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1800" b="0" kern="1200" dirty="0">
                          <a:solidFill>
                            <a:schemeClr val="tx1"/>
                          </a:solidFill>
                          <a:latin typeface="Arial" charset="0"/>
                          <a:cs typeface="Arial" charset="0"/>
                        </a:rPr>
                        <a:t>VII.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1800" b="0" kern="1200" dirty="0">
                          <a:solidFill>
                            <a:schemeClr val="tx1"/>
                          </a:solidFill>
                          <a:latin typeface="Arial" charset="0"/>
                          <a:cs typeface="Arial" charset="0"/>
                        </a:rPr>
                        <a:t>2026 RFA Overview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7933244"/>
                  </a:ext>
                </a:extLst>
              </a:tr>
              <a:tr h="457200">
                <a:tc>
                  <a:txBody>
                    <a:bodyPr/>
                    <a:lstStyle/>
                    <a:p>
                      <a:pPr>
                        <a:spcAft>
                          <a:spcPts val="600"/>
                        </a:spcAft>
                      </a:pPr>
                      <a:r>
                        <a:rPr lang="en-US" sz="1800" b="0" kern="1200" dirty="0">
                          <a:solidFill>
                            <a:schemeClr val="tx1"/>
                          </a:solidFill>
                          <a:latin typeface="Arial" charset="0"/>
                          <a:cs typeface="Arial" charset="0"/>
                        </a:rPr>
                        <a:t>(info)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1800" b="0" kern="1200" dirty="0">
                          <a:solidFill>
                            <a:schemeClr val="tx1"/>
                          </a:solidFill>
                          <a:latin typeface="Arial" charset="0"/>
                          <a:cs typeface="Arial" charset="0"/>
                        </a:rPr>
                        <a:t>VIII.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1800" b="0" kern="1200" dirty="0">
                          <a:solidFill>
                            <a:schemeClr val="tx1"/>
                          </a:solidFill>
                          <a:latin typeface="Arial" charset="0"/>
                          <a:cs typeface="Arial" charset="0"/>
                        </a:rPr>
                        <a:t>Program Updates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0714688"/>
                  </a:ext>
                </a:extLst>
              </a:tr>
              <a:tr h="457200">
                <a:tc>
                  <a:txBody>
                    <a:bodyPr/>
                    <a:lstStyle/>
                    <a:p>
                      <a:pPr>
                        <a:spcAft>
                          <a:spcPts val="600"/>
                        </a:spcAft>
                      </a:pPr>
                      <a:r>
                        <a:rPr lang="en-US" sz="1800" b="0" kern="1200" dirty="0">
                          <a:solidFill>
                            <a:schemeClr val="tx1"/>
                          </a:solidFill>
                          <a:latin typeface="Arial" charset="0"/>
                          <a:cs typeface="Arial" charset="0"/>
                        </a:rPr>
                        <a:t>(info)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1800" b="0" kern="1200" dirty="0">
                          <a:solidFill>
                            <a:schemeClr val="tx1"/>
                          </a:solidFill>
                          <a:latin typeface="Arial" charset="0"/>
                          <a:cs typeface="Arial" charset="0"/>
                        </a:rPr>
                        <a:t>IX.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1800" b="0" kern="1200" dirty="0">
                          <a:solidFill>
                            <a:schemeClr val="tx1"/>
                          </a:solidFill>
                          <a:latin typeface="Arial" charset="0"/>
                          <a:cs typeface="Arial" charset="0"/>
                        </a:rPr>
                        <a:t>Other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4137976"/>
                  </a:ext>
                </a:extLst>
              </a:tr>
            </a:tbl>
          </a:graphicData>
        </a:graphic>
      </p:graphicFrame>
      <p:sp>
        <p:nvSpPr>
          <p:cNvPr id="11" name="Content Placeholder 7">
            <a:extLst>
              <a:ext uri="{FF2B5EF4-FFF2-40B4-BE49-F238E27FC236}">
                <a16:creationId xmlns:a16="http://schemas.microsoft.com/office/drawing/2014/main" id="{DC06BB23-2171-E1B4-A1EB-495A15C54AE6}"/>
              </a:ext>
            </a:extLst>
          </p:cNvPr>
          <p:cNvSpPr txBox="1">
            <a:spLocks/>
          </p:cNvSpPr>
          <p:nvPr/>
        </p:nvSpPr>
        <p:spPr>
          <a:xfrm>
            <a:off x="416721" y="1257303"/>
            <a:ext cx="4885192" cy="537575"/>
          </a:xfrm>
          <a:prstGeom prst="rect">
            <a:avLst/>
          </a:prstGeom>
          <a:solidFill>
            <a:schemeClr val="bg1"/>
          </a:solidFill>
        </p:spPr>
        <p:txBody>
          <a:bodyPr vert="horz" lIns="91440" tIns="45720" rIns="91440" bIns="45720" rtlCol="0">
            <a:normAutofit/>
          </a:bodyPr>
          <a:lstStyle>
            <a:lvl1pPr marL="285750" indent="-285750" algn="l" defTabSz="914400" rtl="0" eaLnBrk="1" latinLnBrk="0" hangingPunct="1">
              <a:lnSpc>
                <a:spcPct val="100000"/>
              </a:lnSpc>
              <a:spcBef>
                <a:spcPts val="1000"/>
              </a:spcBef>
              <a:spcAft>
                <a:spcPts val="1000"/>
              </a:spcAft>
              <a:buFont typeface="Arial" charset="0"/>
              <a:buChar char="•"/>
              <a:defRPr sz="2800" kern="1200" baseline="0">
                <a:solidFill>
                  <a:schemeClr val="tx1"/>
                </a:solidFill>
                <a:latin typeface="Arial" charset="0"/>
                <a:ea typeface="Arial" charset="0"/>
                <a:cs typeface="Arial" charset="0"/>
              </a:defRPr>
            </a:lvl1pPr>
            <a:lvl2pPr marL="342883" indent="0" algn="l" defTabSz="914400" rtl="0" eaLnBrk="1" latinLnBrk="0" hangingPunct="1">
              <a:lnSpc>
                <a:spcPct val="100000"/>
              </a:lnSpc>
              <a:spcBef>
                <a:spcPts val="500"/>
              </a:spcBef>
              <a:spcAft>
                <a:spcPts val="1000"/>
              </a:spcAft>
              <a:buFont typeface="Arial" charset="0"/>
              <a:buNone/>
              <a:defRPr sz="2400" kern="1200">
                <a:solidFill>
                  <a:schemeClr val="tx1"/>
                </a:solidFill>
                <a:latin typeface="Arial" charset="0"/>
                <a:ea typeface="Arial" charset="0"/>
                <a:cs typeface="Arial" charset="0"/>
              </a:defRPr>
            </a:lvl2pPr>
            <a:lvl3pPr marL="685765" indent="0" algn="l" defTabSz="914400" rtl="0" eaLnBrk="1" latinLnBrk="0" hangingPunct="1">
              <a:lnSpc>
                <a:spcPct val="100000"/>
              </a:lnSpc>
              <a:spcBef>
                <a:spcPts val="500"/>
              </a:spcBef>
              <a:spcAft>
                <a:spcPts val="1000"/>
              </a:spcAft>
              <a:buFont typeface="Arial" charset="0"/>
              <a:buNone/>
              <a:defRPr sz="2000" kern="1200">
                <a:solidFill>
                  <a:schemeClr val="tx1"/>
                </a:solidFill>
                <a:latin typeface="Arial" charset="0"/>
                <a:ea typeface="Arial" charset="0"/>
                <a:cs typeface="Arial" charset="0"/>
              </a:defRPr>
            </a:lvl3pPr>
            <a:lvl4pPr marL="1028648" indent="0" algn="l" defTabSz="914400" rtl="0" eaLnBrk="1" latinLnBrk="0" hangingPunct="1">
              <a:lnSpc>
                <a:spcPct val="100000"/>
              </a:lnSpc>
              <a:spcBef>
                <a:spcPts val="500"/>
              </a:spcBef>
              <a:spcAft>
                <a:spcPts val="1000"/>
              </a:spcAft>
              <a:buFont typeface="Arial" charset="0"/>
              <a:buNone/>
              <a:defRPr sz="1800" kern="1200">
                <a:solidFill>
                  <a:schemeClr val="tx1"/>
                </a:solidFill>
                <a:latin typeface="Arial" charset="0"/>
                <a:ea typeface="Arial" charset="0"/>
                <a:cs typeface="Arial" charset="0"/>
              </a:defRPr>
            </a:lvl4pPr>
            <a:lvl5pPr marL="1371532" indent="0" algn="l" defTabSz="914400" rtl="0" eaLnBrk="1" latinLnBrk="0" hangingPunct="1">
              <a:lnSpc>
                <a:spcPct val="100000"/>
              </a:lnSpc>
              <a:spcBef>
                <a:spcPts val="500"/>
              </a:spcBef>
              <a:spcAft>
                <a:spcPts val="1000"/>
              </a:spcAft>
              <a:buFont typeface="Arial" charset="0"/>
              <a:buNone/>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Bef>
                <a:spcPts val="0"/>
              </a:spcBef>
              <a:spcAft>
                <a:spcPts val="0"/>
              </a:spcAft>
              <a:buFont typeface="Arial" charset="0"/>
              <a:buNone/>
              <a:tabLst>
                <a:tab pos="1376363" algn="l"/>
                <a:tab pos="1939925" algn="l"/>
              </a:tabLst>
            </a:pPr>
            <a:r>
              <a:rPr lang="en-US" b="1" dirty="0">
                <a:solidFill>
                  <a:schemeClr val="tx2"/>
                </a:solidFill>
              </a:rPr>
              <a:t>Welcome!</a:t>
            </a:r>
          </a:p>
        </p:txBody>
      </p:sp>
      <p:grpSp>
        <p:nvGrpSpPr>
          <p:cNvPr id="26" name="Group 25">
            <a:extLst>
              <a:ext uri="{FF2B5EF4-FFF2-40B4-BE49-F238E27FC236}">
                <a16:creationId xmlns:a16="http://schemas.microsoft.com/office/drawing/2014/main" id="{368A89D9-D3AB-A883-C45A-CB41DEF60CCB}"/>
              </a:ext>
            </a:extLst>
          </p:cNvPr>
          <p:cNvGrpSpPr>
            <a:grpSpLocks noChangeAspect="1"/>
          </p:cNvGrpSpPr>
          <p:nvPr/>
        </p:nvGrpSpPr>
        <p:grpSpPr>
          <a:xfrm>
            <a:off x="1071569" y="4820375"/>
            <a:ext cx="3943693" cy="707766"/>
            <a:chOff x="1029193" y="5095003"/>
            <a:chExt cx="6114080" cy="1097280"/>
          </a:xfrm>
        </p:grpSpPr>
        <p:pic>
          <p:nvPicPr>
            <p:cNvPr id="28" name="Picture 27" descr="Logo&#10;&#10;Description automatically generated">
              <a:extLst>
                <a:ext uri="{FF2B5EF4-FFF2-40B4-BE49-F238E27FC236}">
                  <a16:creationId xmlns:a16="http://schemas.microsoft.com/office/drawing/2014/main" id="{C63A740A-83F0-6188-7120-FF3D1289EA01}"/>
                </a:ext>
              </a:extLst>
            </p:cNvPr>
            <p:cNvPicPr>
              <a:picLocks noChangeAspect="1"/>
            </p:cNvPicPr>
            <p:nvPr/>
          </p:nvPicPr>
          <p:blipFill>
            <a:blip r:embed="rId3"/>
            <a:stretch>
              <a:fillRect/>
            </a:stretch>
          </p:blipFill>
          <p:spPr>
            <a:xfrm>
              <a:off x="1029193" y="5159952"/>
              <a:ext cx="1002323" cy="914400"/>
            </a:xfrm>
            <a:prstGeom prst="rect">
              <a:avLst/>
            </a:prstGeom>
          </p:spPr>
        </p:pic>
        <p:pic>
          <p:nvPicPr>
            <p:cNvPr id="30" name="Picture 2" descr="Graphics Standards/Templates | Camas WA">
              <a:extLst>
                <a:ext uri="{FF2B5EF4-FFF2-40B4-BE49-F238E27FC236}">
                  <a16:creationId xmlns:a16="http://schemas.microsoft.com/office/drawing/2014/main" id="{A0F73EBF-C839-E597-E5EB-37755ECCD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821" y="5149384"/>
              <a:ext cx="968319" cy="100584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5EC3310C-F1B8-E70D-9AE1-A9BE968672A4}"/>
                </a:ext>
              </a:extLst>
            </p:cNvPr>
            <p:cNvPicPr>
              <a:picLocks noChangeAspect="1"/>
            </p:cNvPicPr>
            <p:nvPr/>
          </p:nvPicPr>
          <p:blipFill>
            <a:blip r:embed="rId5"/>
            <a:srcRect r="3730"/>
            <a:stretch/>
          </p:blipFill>
          <p:spPr>
            <a:xfrm>
              <a:off x="2162543" y="5095003"/>
              <a:ext cx="1097280" cy="1097280"/>
            </a:xfrm>
            <a:prstGeom prst="rect">
              <a:avLst/>
            </a:prstGeom>
          </p:spPr>
        </p:pic>
        <p:pic>
          <p:nvPicPr>
            <p:cNvPr id="33" name="Picture 32">
              <a:extLst>
                <a:ext uri="{FF2B5EF4-FFF2-40B4-BE49-F238E27FC236}">
                  <a16:creationId xmlns:a16="http://schemas.microsoft.com/office/drawing/2014/main" id="{3AB6B5D2-E85D-9902-08B4-EEAF8A3D9B87}"/>
                </a:ext>
              </a:extLst>
            </p:cNvPr>
            <p:cNvPicPr>
              <a:picLocks noChangeAspect="1"/>
            </p:cNvPicPr>
            <p:nvPr/>
          </p:nvPicPr>
          <p:blipFill>
            <a:blip r:embed="rId6"/>
            <a:srcRect t="9697" b="27859"/>
            <a:stretch/>
          </p:blipFill>
          <p:spPr>
            <a:xfrm>
              <a:off x="4459678" y="5155621"/>
              <a:ext cx="1464347" cy="914400"/>
            </a:xfrm>
            <a:prstGeom prst="rect">
              <a:avLst/>
            </a:prstGeom>
          </p:spPr>
        </p:pic>
        <p:pic>
          <p:nvPicPr>
            <p:cNvPr id="34" name="Picture 6" descr="Ridgefield, WA | Official Website">
              <a:extLst>
                <a:ext uri="{FF2B5EF4-FFF2-40B4-BE49-F238E27FC236}">
                  <a16:creationId xmlns:a16="http://schemas.microsoft.com/office/drawing/2014/main" id="{B55F088B-BE55-239B-BEBC-9E2CEF463A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0794" y="5155621"/>
              <a:ext cx="1172479"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a:extLst>
              <a:ext uri="{FF2B5EF4-FFF2-40B4-BE49-F238E27FC236}">
                <a16:creationId xmlns:a16="http://schemas.microsoft.com/office/drawing/2014/main" id="{43220E1F-7C63-AFF4-80E0-91C7D383EA54}"/>
              </a:ext>
            </a:extLst>
          </p:cNvPr>
          <p:cNvGrpSpPr>
            <a:grpSpLocks noChangeAspect="1"/>
          </p:cNvGrpSpPr>
          <p:nvPr/>
        </p:nvGrpSpPr>
        <p:grpSpPr>
          <a:xfrm>
            <a:off x="1647266" y="5562429"/>
            <a:ext cx="2528803" cy="589805"/>
            <a:chOff x="7252685" y="5155621"/>
            <a:chExt cx="3920513" cy="914400"/>
          </a:xfrm>
        </p:grpSpPr>
        <p:pic>
          <p:nvPicPr>
            <p:cNvPr id="44" name="Picture 8" descr="City of Washougal Logo-01 - WSD">
              <a:extLst>
                <a:ext uri="{FF2B5EF4-FFF2-40B4-BE49-F238E27FC236}">
                  <a16:creationId xmlns:a16="http://schemas.microsoft.com/office/drawing/2014/main" id="{C1B76F9A-3618-3FDF-F107-5F0826535A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2685" y="51556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City of Woodland, Washington">
              <a:extLst>
                <a:ext uri="{FF2B5EF4-FFF2-40B4-BE49-F238E27FC236}">
                  <a16:creationId xmlns:a16="http://schemas.microsoft.com/office/drawing/2014/main" id="{838E5FAE-D8A4-928F-BEA7-DFDD0EA99C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6497" y="51556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6A5174D4-0FC8-B5D3-894E-B13CD5661EEA}"/>
                </a:ext>
              </a:extLst>
            </p:cNvPr>
            <p:cNvPicPr>
              <a:picLocks noChangeAspect="1"/>
            </p:cNvPicPr>
            <p:nvPr/>
          </p:nvPicPr>
          <p:blipFill>
            <a:blip r:embed="rId10"/>
            <a:stretch>
              <a:fillRect/>
            </a:stretch>
          </p:blipFill>
          <p:spPr>
            <a:xfrm>
              <a:off x="9365663" y="5155621"/>
              <a:ext cx="1807535" cy="914400"/>
            </a:xfrm>
            <a:prstGeom prst="rect">
              <a:avLst/>
            </a:prstGeom>
          </p:spPr>
        </p:pic>
      </p:grpSp>
      <p:cxnSp>
        <p:nvCxnSpPr>
          <p:cNvPr id="48" name="Straight Connector 47">
            <a:extLst>
              <a:ext uri="{FF2B5EF4-FFF2-40B4-BE49-F238E27FC236}">
                <a16:creationId xmlns:a16="http://schemas.microsoft.com/office/drawing/2014/main" id="{9EEDED63-F579-177D-4981-253C2E211368}"/>
              </a:ext>
            </a:extLst>
          </p:cNvPr>
          <p:cNvCxnSpPr>
            <a:cxnSpLocks/>
            <a:stCxn id="2" idx="2"/>
          </p:cNvCxnSpPr>
          <p:nvPr/>
        </p:nvCxnSpPr>
        <p:spPr>
          <a:xfrm flipH="1">
            <a:off x="6095999" y="1302445"/>
            <a:ext cx="1" cy="480064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9C19CE98-495E-D835-068E-98C65E2AB166}"/>
              </a:ext>
            </a:extLst>
          </p:cNvPr>
          <p:cNvSpPr>
            <a:spLocks noGrp="1"/>
          </p:cNvSpPr>
          <p:nvPr>
            <p:ph type="dt" sz="half" idx="14"/>
          </p:nvPr>
        </p:nvSpPr>
        <p:spPr/>
        <p:txBody>
          <a:bodyPr/>
          <a:lstStyle/>
          <a:p>
            <a:r>
              <a:rPr lang="en-US"/>
              <a:t>9/8/2025</a:t>
            </a:r>
            <a:endParaRPr lang="en-US" dirty="0"/>
          </a:p>
        </p:txBody>
      </p:sp>
      <p:sp>
        <p:nvSpPr>
          <p:cNvPr id="4" name="Footer Placeholder 3">
            <a:extLst>
              <a:ext uri="{FF2B5EF4-FFF2-40B4-BE49-F238E27FC236}">
                <a16:creationId xmlns:a16="http://schemas.microsoft.com/office/drawing/2014/main" id="{70FC03D4-C5E1-66EC-3776-E3E182816AC5}"/>
              </a:ext>
            </a:extLst>
          </p:cNvPr>
          <p:cNvSpPr>
            <a:spLocks noGrp="1"/>
          </p:cNvSpPr>
          <p:nvPr>
            <p:ph type="ftr" sz="quarter" idx="15"/>
          </p:nvPr>
        </p:nvSpPr>
        <p:spPr/>
        <p:txBody>
          <a:bodyPr/>
          <a:lstStyle/>
          <a:p>
            <a:r>
              <a:rPr lang="en-US"/>
              <a:t>Urban County Policy Board</a:t>
            </a:r>
            <a:endParaRPr lang="en-US" dirty="0"/>
          </a:p>
        </p:txBody>
      </p:sp>
      <p:sp>
        <p:nvSpPr>
          <p:cNvPr id="5" name="Slide Number Placeholder 4">
            <a:extLst>
              <a:ext uri="{FF2B5EF4-FFF2-40B4-BE49-F238E27FC236}">
                <a16:creationId xmlns:a16="http://schemas.microsoft.com/office/drawing/2014/main" id="{56DA6B10-34EB-5DB4-2E63-1E339409392A}"/>
              </a:ext>
            </a:extLst>
          </p:cNvPr>
          <p:cNvSpPr>
            <a:spLocks noGrp="1"/>
          </p:cNvSpPr>
          <p:nvPr>
            <p:ph type="sldNum" sz="quarter" idx="16"/>
          </p:nvPr>
        </p:nvSpPr>
        <p:spPr/>
        <p:txBody>
          <a:bodyPr/>
          <a:lstStyle/>
          <a:p>
            <a:fld id="{BD3A08C5-CC68-3947-88A8-A9E34C1A68A7}" type="slidenum">
              <a:rPr lang="en-US" smtClean="0"/>
              <a:pPr/>
              <a:t>1</a:t>
            </a:fld>
            <a:endParaRPr lang="en-US" dirty="0"/>
          </a:p>
        </p:txBody>
      </p:sp>
    </p:spTree>
    <p:extLst>
      <p:ext uri="{BB962C8B-B14F-4D97-AF65-F5344CB8AC3E}">
        <p14:creationId xmlns:p14="http://schemas.microsoft.com/office/powerpoint/2010/main" val="940330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52FCE-64DE-1F36-8902-4517812143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A08B1B-4954-F7DC-E616-08683F18A636}"/>
              </a:ext>
            </a:extLst>
          </p:cNvPr>
          <p:cNvSpPr>
            <a:spLocks noGrp="1"/>
          </p:cNvSpPr>
          <p:nvPr>
            <p:ph type="title"/>
          </p:nvPr>
        </p:nvSpPr>
        <p:spPr/>
        <p:txBody>
          <a:bodyPr>
            <a:normAutofit fontScale="90000"/>
          </a:bodyPr>
          <a:lstStyle/>
          <a:p>
            <a:r>
              <a:rPr lang="en-US" dirty="0"/>
              <a:t>Item VI. April-June 2025 </a:t>
            </a:r>
            <a:r>
              <a:rPr lang="en-US" dirty="0" err="1"/>
              <a:t>Qrtly</a:t>
            </a:r>
            <a:r>
              <a:rPr lang="en-US" dirty="0"/>
              <a:t> Report Review (</a:t>
            </a:r>
            <a:r>
              <a:rPr lang="en-US" dirty="0" err="1"/>
              <a:t>cont</a:t>
            </a:r>
            <a:r>
              <a:rPr lang="en-US" dirty="0"/>
              <a:t>)</a:t>
            </a:r>
          </a:p>
        </p:txBody>
      </p:sp>
      <p:sp>
        <p:nvSpPr>
          <p:cNvPr id="4" name="Date Placeholder 3">
            <a:extLst>
              <a:ext uri="{FF2B5EF4-FFF2-40B4-BE49-F238E27FC236}">
                <a16:creationId xmlns:a16="http://schemas.microsoft.com/office/drawing/2014/main" id="{31C4ED0C-42AC-73F1-E4AE-CA4884803475}"/>
              </a:ext>
            </a:extLst>
          </p:cNvPr>
          <p:cNvSpPr>
            <a:spLocks noGrp="1"/>
          </p:cNvSpPr>
          <p:nvPr>
            <p:ph type="dt" sz="half" idx="14"/>
          </p:nvPr>
        </p:nvSpPr>
        <p:spPr/>
        <p:txBody>
          <a:bodyPr/>
          <a:lstStyle/>
          <a:p>
            <a:r>
              <a:rPr lang="en-US"/>
              <a:t>9/8/2025</a:t>
            </a:r>
            <a:endParaRPr lang="en-US" dirty="0"/>
          </a:p>
        </p:txBody>
      </p:sp>
      <p:sp>
        <p:nvSpPr>
          <p:cNvPr id="5" name="Footer Placeholder 4">
            <a:extLst>
              <a:ext uri="{FF2B5EF4-FFF2-40B4-BE49-F238E27FC236}">
                <a16:creationId xmlns:a16="http://schemas.microsoft.com/office/drawing/2014/main" id="{476C43E6-828A-1672-7D3F-D87D5D0B3105}"/>
              </a:ext>
            </a:extLst>
          </p:cNvPr>
          <p:cNvSpPr>
            <a:spLocks noGrp="1"/>
          </p:cNvSpPr>
          <p:nvPr>
            <p:ph type="ftr" sz="quarter" idx="15"/>
          </p:nvPr>
        </p:nvSpPr>
        <p:spPr/>
        <p:txBody>
          <a:bodyPr/>
          <a:lstStyle/>
          <a:p>
            <a:r>
              <a:rPr lang="en-US"/>
              <a:t>Urban County Policy Board</a:t>
            </a:r>
            <a:endParaRPr lang="en-US" dirty="0"/>
          </a:p>
        </p:txBody>
      </p:sp>
      <p:sp>
        <p:nvSpPr>
          <p:cNvPr id="6" name="Slide Number Placeholder 5">
            <a:extLst>
              <a:ext uri="{FF2B5EF4-FFF2-40B4-BE49-F238E27FC236}">
                <a16:creationId xmlns:a16="http://schemas.microsoft.com/office/drawing/2014/main" id="{B7B95E5F-D557-6DF4-0F7E-609EC74904AF}"/>
              </a:ext>
            </a:extLst>
          </p:cNvPr>
          <p:cNvSpPr>
            <a:spLocks noGrp="1"/>
          </p:cNvSpPr>
          <p:nvPr>
            <p:ph type="sldNum" sz="quarter" idx="16"/>
          </p:nvPr>
        </p:nvSpPr>
        <p:spPr/>
        <p:txBody>
          <a:bodyPr/>
          <a:lstStyle/>
          <a:p>
            <a:fld id="{BD3A08C5-CC68-3947-88A8-A9E34C1A68A7}" type="slidenum">
              <a:rPr lang="en-US" smtClean="0"/>
              <a:pPr/>
              <a:t>10</a:t>
            </a:fld>
            <a:endParaRPr lang="en-US" dirty="0"/>
          </a:p>
        </p:txBody>
      </p:sp>
      <p:pic>
        <p:nvPicPr>
          <p:cNvPr id="8" name="Picture 7">
            <a:extLst>
              <a:ext uri="{FF2B5EF4-FFF2-40B4-BE49-F238E27FC236}">
                <a16:creationId xmlns:a16="http://schemas.microsoft.com/office/drawing/2014/main" id="{EC3AE688-9C39-CF77-8BF7-33F709612DD3}"/>
              </a:ext>
            </a:extLst>
          </p:cNvPr>
          <p:cNvPicPr>
            <a:picLocks noChangeAspect="1"/>
          </p:cNvPicPr>
          <p:nvPr/>
        </p:nvPicPr>
        <p:blipFill>
          <a:blip r:embed="rId3"/>
          <a:stretch>
            <a:fillRect/>
          </a:stretch>
        </p:blipFill>
        <p:spPr>
          <a:xfrm>
            <a:off x="123386" y="1181813"/>
            <a:ext cx="11945227" cy="4676727"/>
          </a:xfrm>
          <a:prstGeom prst="rect">
            <a:avLst/>
          </a:prstGeom>
        </p:spPr>
      </p:pic>
    </p:spTree>
    <p:extLst>
      <p:ext uri="{BB962C8B-B14F-4D97-AF65-F5344CB8AC3E}">
        <p14:creationId xmlns:p14="http://schemas.microsoft.com/office/powerpoint/2010/main" val="1481841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7A3C6-A15D-B4F8-B9A7-56458582BB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30D3739-E510-377E-42BB-B8BF5AA8294D}"/>
              </a:ext>
            </a:extLst>
          </p:cNvPr>
          <p:cNvSpPr>
            <a:spLocks noGrp="1"/>
          </p:cNvSpPr>
          <p:nvPr>
            <p:ph type="title"/>
          </p:nvPr>
        </p:nvSpPr>
        <p:spPr/>
        <p:txBody>
          <a:bodyPr>
            <a:normAutofit fontScale="90000"/>
          </a:bodyPr>
          <a:lstStyle/>
          <a:p>
            <a:r>
              <a:rPr lang="en-US" dirty="0"/>
              <a:t>Item VI. April-June 2025 </a:t>
            </a:r>
            <a:r>
              <a:rPr lang="en-US" dirty="0" err="1"/>
              <a:t>Qrtly</a:t>
            </a:r>
            <a:r>
              <a:rPr lang="en-US" dirty="0"/>
              <a:t> Report Review (</a:t>
            </a:r>
            <a:r>
              <a:rPr lang="en-US" dirty="0" err="1"/>
              <a:t>cont</a:t>
            </a:r>
            <a:r>
              <a:rPr lang="en-US" dirty="0"/>
              <a:t>)</a:t>
            </a:r>
          </a:p>
        </p:txBody>
      </p:sp>
      <p:sp>
        <p:nvSpPr>
          <p:cNvPr id="4" name="Date Placeholder 3">
            <a:extLst>
              <a:ext uri="{FF2B5EF4-FFF2-40B4-BE49-F238E27FC236}">
                <a16:creationId xmlns:a16="http://schemas.microsoft.com/office/drawing/2014/main" id="{1F41B0BE-6D9D-9A64-F4CA-9DF3A5BAE56D}"/>
              </a:ext>
            </a:extLst>
          </p:cNvPr>
          <p:cNvSpPr>
            <a:spLocks noGrp="1"/>
          </p:cNvSpPr>
          <p:nvPr>
            <p:ph type="dt" sz="half" idx="14"/>
          </p:nvPr>
        </p:nvSpPr>
        <p:spPr/>
        <p:txBody>
          <a:bodyPr/>
          <a:lstStyle/>
          <a:p>
            <a:r>
              <a:rPr lang="en-US"/>
              <a:t>9/8/2025</a:t>
            </a:r>
            <a:endParaRPr lang="en-US" dirty="0"/>
          </a:p>
        </p:txBody>
      </p:sp>
      <p:sp>
        <p:nvSpPr>
          <p:cNvPr id="5" name="Footer Placeholder 4">
            <a:extLst>
              <a:ext uri="{FF2B5EF4-FFF2-40B4-BE49-F238E27FC236}">
                <a16:creationId xmlns:a16="http://schemas.microsoft.com/office/drawing/2014/main" id="{8350CFC2-1C53-ED15-7FB3-439624636D26}"/>
              </a:ext>
            </a:extLst>
          </p:cNvPr>
          <p:cNvSpPr>
            <a:spLocks noGrp="1"/>
          </p:cNvSpPr>
          <p:nvPr>
            <p:ph type="ftr" sz="quarter" idx="15"/>
          </p:nvPr>
        </p:nvSpPr>
        <p:spPr/>
        <p:txBody>
          <a:bodyPr/>
          <a:lstStyle/>
          <a:p>
            <a:r>
              <a:rPr lang="en-US"/>
              <a:t>Urban County Policy Board</a:t>
            </a:r>
            <a:endParaRPr lang="en-US" dirty="0"/>
          </a:p>
        </p:txBody>
      </p:sp>
      <p:sp>
        <p:nvSpPr>
          <p:cNvPr id="6" name="Slide Number Placeholder 5">
            <a:extLst>
              <a:ext uri="{FF2B5EF4-FFF2-40B4-BE49-F238E27FC236}">
                <a16:creationId xmlns:a16="http://schemas.microsoft.com/office/drawing/2014/main" id="{E93BC8B5-654E-5988-D765-AFCA67482466}"/>
              </a:ext>
            </a:extLst>
          </p:cNvPr>
          <p:cNvSpPr>
            <a:spLocks noGrp="1"/>
          </p:cNvSpPr>
          <p:nvPr>
            <p:ph type="sldNum" sz="quarter" idx="16"/>
          </p:nvPr>
        </p:nvSpPr>
        <p:spPr/>
        <p:txBody>
          <a:bodyPr/>
          <a:lstStyle/>
          <a:p>
            <a:fld id="{BD3A08C5-CC68-3947-88A8-A9E34C1A68A7}" type="slidenum">
              <a:rPr lang="en-US" smtClean="0"/>
              <a:pPr/>
              <a:t>11</a:t>
            </a:fld>
            <a:endParaRPr lang="en-US" dirty="0"/>
          </a:p>
        </p:txBody>
      </p:sp>
      <p:pic>
        <p:nvPicPr>
          <p:cNvPr id="8" name="Picture 7">
            <a:extLst>
              <a:ext uri="{FF2B5EF4-FFF2-40B4-BE49-F238E27FC236}">
                <a16:creationId xmlns:a16="http://schemas.microsoft.com/office/drawing/2014/main" id="{DA78A5BF-8C5D-F35D-351C-B13A414D7DA1}"/>
              </a:ext>
            </a:extLst>
          </p:cNvPr>
          <p:cNvPicPr>
            <a:picLocks noChangeAspect="1"/>
          </p:cNvPicPr>
          <p:nvPr/>
        </p:nvPicPr>
        <p:blipFill>
          <a:blip r:embed="rId3"/>
          <a:stretch>
            <a:fillRect/>
          </a:stretch>
        </p:blipFill>
        <p:spPr>
          <a:xfrm>
            <a:off x="140356" y="1352261"/>
            <a:ext cx="11911288" cy="4153477"/>
          </a:xfrm>
          <a:prstGeom prst="rect">
            <a:avLst/>
          </a:prstGeom>
        </p:spPr>
      </p:pic>
    </p:spTree>
    <p:extLst>
      <p:ext uri="{BB962C8B-B14F-4D97-AF65-F5344CB8AC3E}">
        <p14:creationId xmlns:p14="http://schemas.microsoft.com/office/powerpoint/2010/main" val="2879339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8C41A-2822-F697-FE97-FBF022E10C4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9EAE27-5F11-F253-41B8-E7403C079D5A}"/>
              </a:ext>
            </a:extLst>
          </p:cNvPr>
          <p:cNvSpPr>
            <a:spLocks noGrp="1"/>
          </p:cNvSpPr>
          <p:nvPr>
            <p:ph sz="quarter" idx="13"/>
          </p:nvPr>
        </p:nvSpPr>
        <p:spPr>
          <a:xfrm>
            <a:off x="962527" y="1120845"/>
            <a:ext cx="10266947" cy="5338639"/>
          </a:xfrm>
        </p:spPr>
        <p:txBody>
          <a:bodyPr>
            <a:normAutofit fontScale="92500" lnSpcReduction="20000"/>
          </a:bodyPr>
          <a:lstStyle/>
          <a:p>
            <a:r>
              <a:rPr lang="en-US" dirty="0"/>
              <a:t>Applications and Funding Guides being updated</a:t>
            </a:r>
          </a:p>
          <a:p>
            <a:pPr lvl="1"/>
            <a:r>
              <a:rPr lang="en-US" dirty="0"/>
              <a:t>Staff review and update based on previous year’s applications and process</a:t>
            </a:r>
          </a:p>
          <a:p>
            <a:pPr lvl="1"/>
            <a:r>
              <a:rPr lang="en-US" dirty="0"/>
              <a:t>New requirement to attend or watch pre-submittal workshop video</a:t>
            </a:r>
          </a:p>
          <a:p>
            <a:pPr lvl="1"/>
            <a:r>
              <a:rPr lang="en-US" dirty="0"/>
              <a:t>Acquisition/relocation/right-of-way questions getting revamped</a:t>
            </a:r>
          </a:p>
          <a:p>
            <a:pPr lvl="1"/>
            <a:r>
              <a:rPr lang="en-US" dirty="0"/>
              <a:t>Expanding information in Funding Guides to be clearer on application and contract expectations</a:t>
            </a:r>
          </a:p>
          <a:p>
            <a:r>
              <a:rPr lang="en-US" dirty="0"/>
              <a:t>New Public Service application and Funding Guide under development</a:t>
            </a:r>
          </a:p>
          <a:p>
            <a:pPr lvl="1"/>
            <a:r>
              <a:rPr lang="en-US" dirty="0"/>
              <a:t>Combination of Community Services Block Grant and AED applications</a:t>
            </a:r>
          </a:p>
          <a:p>
            <a:pPr lvl="1"/>
            <a:r>
              <a:rPr lang="en-US" dirty="0"/>
              <a:t>Priority areas: transportation, health services (including mental health and dental), food assistance, housing counseling (rental or owner), childcare</a:t>
            </a:r>
          </a:p>
          <a:p>
            <a:r>
              <a:rPr lang="en-US" dirty="0"/>
              <a:t>Applications open October 1</a:t>
            </a:r>
          </a:p>
        </p:txBody>
      </p:sp>
      <p:sp>
        <p:nvSpPr>
          <p:cNvPr id="3" name="Title 2">
            <a:extLst>
              <a:ext uri="{FF2B5EF4-FFF2-40B4-BE49-F238E27FC236}">
                <a16:creationId xmlns:a16="http://schemas.microsoft.com/office/drawing/2014/main" id="{F96394D7-7D7E-92C1-87F1-FF711509FC27}"/>
              </a:ext>
            </a:extLst>
          </p:cNvPr>
          <p:cNvSpPr>
            <a:spLocks noGrp="1"/>
          </p:cNvSpPr>
          <p:nvPr>
            <p:ph type="title"/>
          </p:nvPr>
        </p:nvSpPr>
        <p:spPr/>
        <p:txBody>
          <a:bodyPr>
            <a:normAutofit fontScale="90000"/>
          </a:bodyPr>
          <a:lstStyle/>
          <a:p>
            <a:r>
              <a:rPr lang="en-US" dirty="0"/>
              <a:t>Item VII. 2026 Request for Applications Overview (info)</a:t>
            </a:r>
          </a:p>
        </p:txBody>
      </p:sp>
      <p:sp>
        <p:nvSpPr>
          <p:cNvPr id="4" name="Date Placeholder 3">
            <a:extLst>
              <a:ext uri="{FF2B5EF4-FFF2-40B4-BE49-F238E27FC236}">
                <a16:creationId xmlns:a16="http://schemas.microsoft.com/office/drawing/2014/main" id="{388DC75B-8F59-2AA4-58D2-18295031DA44}"/>
              </a:ext>
            </a:extLst>
          </p:cNvPr>
          <p:cNvSpPr>
            <a:spLocks noGrp="1"/>
          </p:cNvSpPr>
          <p:nvPr>
            <p:ph type="dt" sz="half" idx="14"/>
          </p:nvPr>
        </p:nvSpPr>
        <p:spPr/>
        <p:txBody>
          <a:bodyPr/>
          <a:lstStyle/>
          <a:p>
            <a:r>
              <a:rPr lang="en-US"/>
              <a:t>9/8/2025</a:t>
            </a:r>
            <a:endParaRPr lang="en-US" dirty="0"/>
          </a:p>
        </p:txBody>
      </p:sp>
      <p:sp>
        <p:nvSpPr>
          <p:cNvPr id="5" name="Footer Placeholder 4">
            <a:extLst>
              <a:ext uri="{FF2B5EF4-FFF2-40B4-BE49-F238E27FC236}">
                <a16:creationId xmlns:a16="http://schemas.microsoft.com/office/drawing/2014/main" id="{22056AC2-5329-9713-0BC7-6BDD1398BE38}"/>
              </a:ext>
            </a:extLst>
          </p:cNvPr>
          <p:cNvSpPr>
            <a:spLocks noGrp="1"/>
          </p:cNvSpPr>
          <p:nvPr>
            <p:ph type="ftr" sz="quarter" idx="15"/>
          </p:nvPr>
        </p:nvSpPr>
        <p:spPr/>
        <p:txBody>
          <a:bodyPr/>
          <a:lstStyle/>
          <a:p>
            <a:r>
              <a:rPr lang="en-US"/>
              <a:t>Urban County Policy Board</a:t>
            </a:r>
            <a:endParaRPr lang="en-US" dirty="0"/>
          </a:p>
        </p:txBody>
      </p:sp>
      <p:sp>
        <p:nvSpPr>
          <p:cNvPr id="6" name="Slide Number Placeholder 5">
            <a:extLst>
              <a:ext uri="{FF2B5EF4-FFF2-40B4-BE49-F238E27FC236}">
                <a16:creationId xmlns:a16="http://schemas.microsoft.com/office/drawing/2014/main" id="{463F10E3-4C84-A043-E13E-EC8ACE949237}"/>
              </a:ext>
            </a:extLst>
          </p:cNvPr>
          <p:cNvSpPr>
            <a:spLocks noGrp="1"/>
          </p:cNvSpPr>
          <p:nvPr>
            <p:ph type="sldNum" sz="quarter" idx="16"/>
          </p:nvPr>
        </p:nvSpPr>
        <p:spPr/>
        <p:txBody>
          <a:bodyPr/>
          <a:lstStyle/>
          <a:p>
            <a:fld id="{BD3A08C5-CC68-3947-88A8-A9E34C1A68A7}" type="slidenum">
              <a:rPr lang="en-US" smtClean="0"/>
              <a:pPr/>
              <a:t>12</a:t>
            </a:fld>
            <a:endParaRPr lang="en-US" dirty="0"/>
          </a:p>
        </p:txBody>
      </p:sp>
    </p:spTree>
    <p:extLst>
      <p:ext uri="{BB962C8B-B14F-4D97-AF65-F5344CB8AC3E}">
        <p14:creationId xmlns:p14="http://schemas.microsoft.com/office/powerpoint/2010/main" val="3169172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36A87-9265-252A-19AE-CC59B68DBDD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02896C-E170-624D-DE31-A188E1F0CEF4}"/>
              </a:ext>
            </a:extLst>
          </p:cNvPr>
          <p:cNvSpPr>
            <a:spLocks noGrp="1"/>
          </p:cNvSpPr>
          <p:nvPr>
            <p:ph sz="quarter" idx="13"/>
          </p:nvPr>
        </p:nvSpPr>
        <p:spPr>
          <a:xfrm>
            <a:off x="962527" y="1120845"/>
            <a:ext cx="10266947" cy="5152363"/>
          </a:xfrm>
        </p:spPr>
        <p:txBody>
          <a:bodyPr>
            <a:normAutofit/>
          </a:bodyPr>
          <a:lstStyle/>
          <a:p>
            <a:r>
              <a:rPr lang="en-US" dirty="0"/>
              <a:t>Request to increase homeowner rehab to $400k</a:t>
            </a:r>
          </a:p>
          <a:p>
            <a:pPr lvl="1"/>
            <a:r>
              <a:rPr lang="en-US" dirty="0"/>
              <a:t>Currently receives $250,000 + program income for services and implementation costs</a:t>
            </a:r>
          </a:p>
          <a:p>
            <a:pPr lvl="1"/>
            <a:r>
              <a:rPr lang="en-US" dirty="0"/>
              <a:t>Implementation costs will not increase</a:t>
            </a:r>
          </a:p>
          <a:p>
            <a:pPr lvl="1"/>
            <a:r>
              <a:rPr lang="en-US" dirty="0"/>
              <a:t>Average assistance is over $35,000 per household</a:t>
            </a:r>
          </a:p>
          <a:p>
            <a:pPr lvl="1"/>
            <a:r>
              <a:rPr lang="en-US" dirty="0"/>
              <a:t>Change from loans to grants results in less program income generated</a:t>
            </a:r>
          </a:p>
        </p:txBody>
      </p:sp>
      <p:sp>
        <p:nvSpPr>
          <p:cNvPr id="3" name="Title 2">
            <a:extLst>
              <a:ext uri="{FF2B5EF4-FFF2-40B4-BE49-F238E27FC236}">
                <a16:creationId xmlns:a16="http://schemas.microsoft.com/office/drawing/2014/main" id="{4E7210CD-6C43-E271-5BCA-EF9EE52B9054}"/>
              </a:ext>
            </a:extLst>
          </p:cNvPr>
          <p:cNvSpPr>
            <a:spLocks noGrp="1"/>
          </p:cNvSpPr>
          <p:nvPr>
            <p:ph type="title"/>
          </p:nvPr>
        </p:nvSpPr>
        <p:spPr/>
        <p:txBody>
          <a:bodyPr>
            <a:normAutofit/>
          </a:bodyPr>
          <a:lstStyle/>
          <a:p>
            <a:r>
              <a:rPr lang="en-US" sz="3000" dirty="0"/>
              <a:t>Item VII. 2026 Request for Applications Overview (action)</a:t>
            </a:r>
          </a:p>
        </p:txBody>
      </p:sp>
      <p:sp>
        <p:nvSpPr>
          <p:cNvPr id="4" name="Date Placeholder 3">
            <a:extLst>
              <a:ext uri="{FF2B5EF4-FFF2-40B4-BE49-F238E27FC236}">
                <a16:creationId xmlns:a16="http://schemas.microsoft.com/office/drawing/2014/main" id="{E35984A7-ACAD-ECE4-B230-E3A256B69CBB}"/>
              </a:ext>
            </a:extLst>
          </p:cNvPr>
          <p:cNvSpPr>
            <a:spLocks noGrp="1"/>
          </p:cNvSpPr>
          <p:nvPr>
            <p:ph type="dt" sz="half" idx="14"/>
          </p:nvPr>
        </p:nvSpPr>
        <p:spPr/>
        <p:txBody>
          <a:bodyPr/>
          <a:lstStyle/>
          <a:p>
            <a:r>
              <a:rPr lang="en-US"/>
              <a:t>9/8/2025</a:t>
            </a:r>
            <a:endParaRPr lang="en-US" dirty="0"/>
          </a:p>
        </p:txBody>
      </p:sp>
      <p:sp>
        <p:nvSpPr>
          <p:cNvPr id="5" name="Footer Placeholder 4">
            <a:extLst>
              <a:ext uri="{FF2B5EF4-FFF2-40B4-BE49-F238E27FC236}">
                <a16:creationId xmlns:a16="http://schemas.microsoft.com/office/drawing/2014/main" id="{C8466514-92BC-055F-11BA-10CCF48367BC}"/>
              </a:ext>
            </a:extLst>
          </p:cNvPr>
          <p:cNvSpPr>
            <a:spLocks noGrp="1"/>
          </p:cNvSpPr>
          <p:nvPr>
            <p:ph type="ftr" sz="quarter" idx="15"/>
          </p:nvPr>
        </p:nvSpPr>
        <p:spPr/>
        <p:txBody>
          <a:bodyPr/>
          <a:lstStyle/>
          <a:p>
            <a:r>
              <a:rPr lang="en-US"/>
              <a:t>Urban County Policy Board</a:t>
            </a:r>
            <a:endParaRPr lang="en-US" dirty="0"/>
          </a:p>
        </p:txBody>
      </p:sp>
      <p:sp>
        <p:nvSpPr>
          <p:cNvPr id="6" name="Slide Number Placeholder 5">
            <a:extLst>
              <a:ext uri="{FF2B5EF4-FFF2-40B4-BE49-F238E27FC236}">
                <a16:creationId xmlns:a16="http://schemas.microsoft.com/office/drawing/2014/main" id="{6226BCDE-2A4F-E4CE-066A-AB9F45DC3E06}"/>
              </a:ext>
            </a:extLst>
          </p:cNvPr>
          <p:cNvSpPr>
            <a:spLocks noGrp="1"/>
          </p:cNvSpPr>
          <p:nvPr>
            <p:ph type="sldNum" sz="quarter" idx="16"/>
          </p:nvPr>
        </p:nvSpPr>
        <p:spPr/>
        <p:txBody>
          <a:bodyPr/>
          <a:lstStyle/>
          <a:p>
            <a:fld id="{BD3A08C5-CC68-3947-88A8-A9E34C1A68A7}" type="slidenum">
              <a:rPr lang="en-US" smtClean="0"/>
              <a:pPr/>
              <a:t>13</a:t>
            </a:fld>
            <a:endParaRPr lang="en-US" dirty="0"/>
          </a:p>
        </p:txBody>
      </p:sp>
    </p:spTree>
    <p:extLst>
      <p:ext uri="{BB962C8B-B14F-4D97-AF65-F5344CB8AC3E}">
        <p14:creationId xmlns:p14="http://schemas.microsoft.com/office/powerpoint/2010/main" val="1695271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F3373F-ED3B-64B9-CB0D-52E77293CC60}"/>
              </a:ext>
            </a:extLst>
          </p:cNvPr>
          <p:cNvSpPr>
            <a:spLocks noGrp="1"/>
          </p:cNvSpPr>
          <p:nvPr>
            <p:ph sz="quarter" idx="13"/>
          </p:nvPr>
        </p:nvSpPr>
        <p:spPr/>
        <p:txBody>
          <a:bodyPr/>
          <a:lstStyle/>
          <a:p>
            <a:r>
              <a:rPr lang="en-US" dirty="0"/>
              <a:t>2025-2029 Consolidated Plan and 2025 Annual Action Plan submitted on August 13</a:t>
            </a:r>
            <a:endParaRPr lang="en-US" dirty="0">
              <a:highlight>
                <a:srgbClr val="FFFF00"/>
              </a:highlight>
            </a:endParaRPr>
          </a:p>
          <a:p>
            <a:pPr lvl="1"/>
            <a:r>
              <a:rPr lang="en-US" dirty="0"/>
              <a:t>HUD has 45 days to review, due by September 26</a:t>
            </a:r>
          </a:p>
          <a:p>
            <a:pPr lvl="1"/>
            <a:r>
              <a:rPr lang="en-US" dirty="0"/>
              <a:t>HOME grant agreement expected shortly after plan approval</a:t>
            </a:r>
          </a:p>
          <a:p>
            <a:pPr lvl="1"/>
            <a:r>
              <a:rPr lang="en-US" dirty="0"/>
              <a:t>CDBG grant agreement will be delayed due to timeliness issue</a:t>
            </a:r>
          </a:p>
          <a:p>
            <a:r>
              <a:rPr lang="en-US" dirty="0"/>
              <a:t>Timeliness Update</a:t>
            </a:r>
          </a:p>
          <a:p>
            <a:pPr lvl="1"/>
            <a:r>
              <a:rPr lang="en-US" dirty="0"/>
              <a:t>Submitted a response to HUD HQ on June 30</a:t>
            </a:r>
          </a:p>
          <a:p>
            <a:pPr lvl="1"/>
            <a:r>
              <a:rPr lang="en-US" dirty="0"/>
              <a:t>No response to date</a:t>
            </a:r>
          </a:p>
        </p:txBody>
      </p:sp>
      <p:sp>
        <p:nvSpPr>
          <p:cNvPr id="3" name="Title 2"/>
          <p:cNvSpPr>
            <a:spLocks noGrp="1"/>
          </p:cNvSpPr>
          <p:nvPr>
            <p:ph type="title"/>
          </p:nvPr>
        </p:nvSpPr>
        <p:spPr/>
        <p:txBody>
          <a:bodyPr anchor="b">
            <a:normAutofit/>
          </a:bodyPr>
          <a:lstStyle/>
          <a:p>
            <a:r>
              <a:rPr lang="en-US" b="1" dirty="0"/>
              <a:t>Item VIII. Program Updates (info)</a:t>
            </a:r>
          </a:p>
        </p:txBody>
      </p:sp>
      <p:sp>
        <p:nvSpPr>
          <p:cNvPr id="4" name="Date Placeholder 3"/>
          <p:cNvSpPr>
            <a:spLocks noGrp="1"/>
          </p:cNvSpPr>
          <p:nvPr>
            <p:ph type="dt" sz="half" idx="14"/>
          </p:nvPr>
        </p:nvSpPr>
        <p:spPr/>
        <p:txBody>
          <a:bodyPr anchor="ctr">
            <a:normAutofit/>
          </a:bodyPr>
          <a:lstStyle/>
          <a:p>
            <a:pPr>
              <a:spcAft>
                <a:spcPts val="600"/>
              </a:spcAft>
            </a:pPr>
            <a:r>
              <a:rPr lang="en-US"/>
              <a:t>9/8/2025</a:t>
            </a:r>
          </a:p>
        </p:txBody>
      </p:sp>
      <p:sp>
        <p:nvSpPr>
          <p:cNvPr id="5" name="Footer Placeholder 4"/>
          <p:cNvSpPr>
            <a:spLocks noGrp="1"/>
          </p:cNvSpPr>
          <p:nvPr>
            <p:ph type="ftr" sz="quarter" idx="15"/>
          </p:nvPr>
        </p:nvSpPr>
        <p:spPr/>
        <p:txBody>
          <a:bodyPr anchor="ctr">
            <a:normAutofit/>
          </a:bodyPr>
          <a:lstStyle/>
          <a:p>
            <a:pPr>
              <a:spcAft>
                <a:spcPts val="600"/>
              </a:spcAft>
            </a:pPr>
            <a:r>
              <a:rPr lang="en-US"/>
              <a:t>Urban County Policy Board</a:t>
            </a:r>
          </a:p>
        </p:txBody>
      </p:sp>
      <p:sp>
        <p:nvSpPr>
          <p:cNvPr id="6" name="Slide Number Placeholder 5"/>
          <p:cNvSpPr>
            <a:spLocks noGrp="1"/>
          </p:cNvSpPr>
          <p:nvPr>
            <p:ph type="sldNum" sz="quarter" idx="16"/>
          </p:nvPr>
        </p:nvSpPr>
        <p:spPr/>
        <p:txBody>
          <a:bodyPr anchor="ctr">
            <a:normAutofit/>
          </a:bodyPr>
          <a:lstStyle/>
          <a:p>
            <a:pPr>
              <a:spcAft>
                <a:spcPts val="600"/>
              </a:spcAft>
            </a:pPr>
            <a:fld id="{BD3A08C5-CC68-3947-88A8-A9E34C1A68A7}" type="slidenum">
              <a:rPr lang="en-US" smtClean="0"/>
              <a:pPr>
                <a:spcAft>
                  <a:spcPts val="600"/>
                </a:spcAft>
              </a:pPr>
              <a:t>14</a:t>
            </a:fld>
            <a:endParaRPr lang="en-US"/>
          </a:p>
        </p:txBody>
      </p:sp>
      <p:sp>
        <p:nvSpPr>
          <p:cNvPr id="9" name="Content Placeholder 1">
            <a:extLst>
              <a:ext uri="{FF2B5EF4-FFF2-40B4-BE49-F238E27FC236}">
                <a16:creationId xmlns:a16="http://schemas.microsoft.com/office/drawing/2014/main" id="{B08F7DBE-605F-4880-9527-010A6304B531}"/>
              </a:ext>
            </a:extLst>
          </p:cNvPr>
          <p:cNvSpPr txBox="1">
            <a:spLocks/>
          </p:cNvSpPr>
          <p:nvPr/>
        </p:nvSpPr>
        <p:spPr>
          <a:xfrm>
            <a:off x="962527" y="1237534"/>
            <a:ext cx="10266947" cy="5221949"/>
          </a:xfrm>
          <a:prstGeom prst="rect">
            <a:avLst/>
          </a:prstGeom>
        </p:spPr>
        <p:txBody>
          <a:bodyPr>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R="0">
              <a:spcBef>
                <a:spcPts val="0"/>
              </a:spcBef>
              <a:spcAft>
                <a:spcPts val="0"/>
              </a:spcAft>
              <a:tabLst>
                <a:tab pos="3771900" algn="l"/>
              </a:tabLst>
            </a:pPr>
            <a:endParaRPr lang="en-US" sz="1400" dirty="0">
              <a:latin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528908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D81A741D-875F-DFF7-6AD8-5BE0FCFED7B5}"/>
              </a:ext>
            </a:extLst>
          </p:cNvPr>
          <p:cNvGraphicFramePr>
            <a:graphicFrameLocks noGrp="1"/>
          </p:cNvGraphicFramePr>
          <p:nvPr>
            <p:ph idx="1"/>
            <p:extLst>
              <p:ext uri="{D42A27DB-BD31-4B8C-83A1-F6EECF244321}">
                <p14:modId xmlns:p14="http://schemas.microsoft.com/office/powerpoint/2010/main" val="3407112549"/>
              </p:ext>
            </p:extLst>
          </p:nvPr>
        </p:nvGraphicFramePr>
        <p:xfrm>
          <a:off x="642027" y="1127125"/>
          <a:ext cx="10966883" cy="4495800"/>
        </p:xfrm>
        <a:graphic>
          <a:graphicData uri="http://schemas.openxmlformats.org/drawingml/2006/table">
            <a:tbl>
              <a:tblPr firstRow="1" bandRow="1">
                <a:tableStyleId>{5C22544A-7EE6-4342-B048-85BDC9FD1C3A}</a:tableStyleId>
              </a:tblPr>
              <a:tblGrid>
                <a:gridCol w="1211644">
                  <a:extLst>
                    <a:ext uri="{9D8B030D-6E8A-4147-A177-3AD203B41FA5}">
                      <a16:colId xmlns:a16="http://schemas.microsoft.com/office/drawing/2014/main" val="4272098745"/>
                    </a:ext>
                  </a:extLst>
                </a:gridCol>
                <a:gridCol w="910794">
                  <a:extLst>
                    <a:ext uri="{9D8B030D-6E8A-4147-A177-3AD203B41FA5}">
                      <a16:colId xmlns:a16="http://schemas.microsoft.com/office/drawing/2014/main" val="377380233"/>
                    </a:ext>
                  </a:extLst>
                </a:gridCol>
                <a:gridCol w="3083442">
                  <a:extLst>
                    <a:ext uri="{9D8B030D-6E8A-4147-A177-3AD203B41FA5}">
                      <a16:colId xmlns:a16="http://schemas.microsoft.com/office/drawing/2014/main" val="2815161773"/>
                    </a:ext>
                  </a:extLst>
                </a:gridCol>
                <a:gridCol w="1297172">
                  <a:extLst>
                    <a:ext uri="{9D8B030D-6E8A-4147-A177-3AD203B41FA5}">
                      <a16:colId xmlns:a16="http://schemas.microsoft.com/office/drawing/2014/main" val="2359475558"/>
                    </a:ext>
                  </a:extLst>
                </a:gridCol>
                <a:gridCol w="4463831">
                  <a:extLst>
                    <a:ext uri="{9D8B030D-6E8A-4147-A177-3AD203B41FA5}">
                      <a16:colId xmlns:a16="http://schemas.microsoft.com/office/drawing/2014/main" val="2003092105"/>
                    </a:ext>
                  </a:extLst>
                </a:gridCol>
              </a:tblGrid>
              <a:tr h="370840">
                <a:tc>
                  <a:txBody>
                    <a:bodyPr/>
                    <a:lstStyle/>
                    <a:p>
                      <a:r>
                        <a:rPr lang="en-US" dirty="0"/>
                        <a:t>Status</a:t>
                      </a:r>
                    </a:p>
                  </a:txBody>
                  <a:tcPr/>
                </a:tc>
                <a:tc>
                  <a:txBody>
                    <a:bodyPr/>
                    <a:lstStyle/>
                    <a:p>
                      <a:r>
                        <a:rPr lang="en-US" dirty="0"/>
                        <a:t>PY</a:t>
                      </a:r>
                    </a:p>
                  </a:txBody>
                  <a:tcPr/>
                </a:tc>
                <a:tc>
                  <a:txBody>
                    <a:bodyPr/>
                    <a:lstStyle/>
                    <a:p>
                      <a:r>
                        <a:rPr lang="en-US" dirty="0"/>
                        <a:t>Project</a:t>
                      </a:r>
                    </a:p>
                  </a:txBody>
                  <a:tcPr/>
                </a:tc>
                <a:tc>
                  <a:txBody>
                    <a:bodyPr/>
                    <a:lstStyle/>
                    <a:p>
                      <a:r>
                        <a:rPr lang="en-US" dirty="0"/>
                        <a:t>Amount</a:t>
                      </a:r>
                    </a:p>
                  </a:txBody>
                  <a:tcPr/>
                </a:tc>
                <a:tc>
                  <a:txBody>
                    <a:bodyPr/>
                    <a:lstStyle/>
                    <a:p>
                      <a:r>
                        <a:rPr lang="en-US" dirty="0"/>
                        <a:t>Notes</a:t>
                      </a:r>
                    </a:p>
                  </a:txBody>
                  <a:tcPr/>
                </a:tc>
                <a:extLst>
                  <a:ext uri="{0D108BD9-81ED-4DB2-BD59-A6C34878D82A}">
                    <a16:rowId xmlns:a16="http://schemas.microsoft.com/office/drawing/2014/main" val="1753473351"/>
                  </a:ext>
                </a:extLst>
              </a:tr>
              <a:tr h="370840">
                <a:tc>
                  <a:txBody>
                    <a:bodyPr/>
                    <a:lstStyle/>
                    <a:p>
                      <a:r>
                        <a:rPr lang="en-US" dirty="0"/>
                        <a:t>Very Late</a:t>
                      </a:r>
                    </a:p>
                  </a:txBody>
                  <a:tcPr anchor="ctr"/>
                </a:tc>
                <a:tc>
                  <a:txBody>
                    <a:bodyPr/>
                    <a:lstStyle/>
                    <a:p>
                      <a:r>
                        <a:rPr lang="en-US" dirty="0"/>
                        <a:t>2020</a:t>
                      </a:r>
                    </a:p>
                  </a:txBody>
                  <a:tcPr anchor="ctr"/>
                </a:tc>
                <a:tc>
                  <a:txBody>
                    <a:bodyPr/>
                    <a:lstStyle/>
                    <a:p>
                      <a:r>
                        <a:rPr lang="en-US" dirty="0"/>
                        <a:t>Battle Ground SE Clark Ave</a:t>
                      </a:r>
                    </a:p>
                  </a:txBody>
                  <a:tcPr anchor="ctr"/>
                </a:tc>
                <a:tc>
                  <a:txBody>
                    <a:bodyPr/>
                    <a:lstStyle/>
                    <a:p>
                      <a:r>
                        <a:rPr lang="en-US" dirty="0"/>
                        <a:t>$129,000</a:t>
                      </a:r>
                    </a:p>
                  </a:txBody>
                  <a:tcPr anchor="ctr"/>
                </a:tc>
                <a:tc>
                  <a:txBody>
                    <a:bodyPr/>
                    <a:lstStyle/>
                    <a:p>
                      <a:r>
                        <a:rPr lang="en-US" dirty="0"/>
                        <a:t>Originally attached to Weaver Creek. Now waiting for URA not disclosed in application. </a:t>
                      </a:r>
                    </a:p>
                  </a:txBody>
                  <a:tcPr anchor="ctr"/>
                </a:tc>
                <a:extLst>
                  <a:ext uri="{0D108BD9-81ED-4DB2-BD59-A6C34878D82A}">
                    <a16:rowId xmlns:a16="http://schemas.microsoft.com/office/drawing/2014/main" val="4097788946"/>
                  </a:ext>
                </a:extLst>
              </a:tr>
              <a:tr h="370840">
                <a:tc>
                  <a:txBody>
                    <a:bodyPr/>
                    <a:lstStyle/>
                    <a:p>
                      <a:r>
                        <a:rPr lang="en-US" dirty="0"/>
                        <a:t>Very Late</a:t>
                      </a:r>
                    </a:p>
                  </a:txBody>
                  <a:tcPr anchor="ctr"/>
                </a:tc>
                <a:tc>
                  <a:txBody>
                    <a:bodyPr/>
                    <a:lstStyle/>
                    <a:p>
                      <a:r>
                        <a:rPr lang="en-US" dirty="0"/>
                        <a:t>2022</a:t>
                      </a:r>
                    </a:p>
                  </a:txBody>
                  <a:tcPr anchor="ctr"/>
                </a:tc>
                <a:tc>
                  <a:txBody>
                    <a:bodyPr/>
                    <a:lstStyle/>
                    <a:p>
                      <a:r>
                        <a:rPr lang="en-US" dirty="0"/>
                        <a:t>Ridgefield Gee Creek</a:t>
                      </a:r>
                    </a:p>
                  </a:txBody>
                  <a:tcPr anchor="ctr"/>
                </a:tc>
                <a:tc>
                  <a:txBody>
                    <a:bodyPr/>
                    <a:lstStyle/>
                    <a:p>
                      <a:r>
                        <a:rPr lang="en-US" dirty="0"/>
                        <a:t>$195,000</a:t>
                      </a:r>
                    </a:p>
                  </a:txBody>
                  <a:tcPr anchor="ctr"/>
                </a:tc>
                <a:tc>
                  <a:txBody>
                    <a:bodyPr/>
                    <a:lstStyle/>
                    <a:p>
                      <a:r>
                        <a:rPr lang="en-US" dirty="0"/>
                        <a:t>EA nearly complete. Delayed to spring/summer 2026 to reduce impacts to wetland. </a:t>
                      </a:r>
                    </a:p>
                  </a:txBody>
                  <a:tcPr anchor="ctr"/>
                </a:tc>
                <a:extLst>
                  <a:ext uri="{0D108BD9-81ED-4DB2-BD59-A6C34878D82A}">
                    <a16:rowId xmlns:a16="http://schemas.microsoft.com/office/drawing/2014/main" val="275820269"/>
                  </a:ext>
                </a:extLst>
              </a:tr>
              <a:tr h="370840">
                <a:tc>
                  <a:txBody>
                    <a:bodyPr/>
                    <a:lstStyle/>
                    <a:p>
                      <a:r>
                        <a:rPr kumimoji="0" lang="en-US" sz="1800" b="0" i="0" u="none" strike="noStrike" kern="1200" cap="none" spc="0" normalizeH="0" baseline="0" noProof="0" dirty="0">
                          <a:ln>
                            <a:noFill/>
                          </a:ln>
                          <a:solidFill>
                            <a:srgbClr val="000000"/>
                          </a:solidFill>
                          <a:effectLst/>
                          <a:uLnTx/>
                          <a:uFillTx/>
                          <a:latin typeface="+mn-lt"/>
                          <a:ea typeface="+mn-ea"/>
                          <a:cs typeface="+mn-cs"/>
                        </a:rPr>
                        <a:t>Very Late</a:t>
                      </a:r>
                      <a:endParaRPr lang="en-US" dirty="0"/>
                    </a:p>
                  </a:txBody>
                  <a:tcPr anchor="ctr"/>
                </a:tc>
                <a:tc>
                  <a:txBody>
                    <a:bodyPr/>
                    <a:lstStyle/>
                    <a:p>
                      <a:r>
                        <a:rPr lang="en-US" dirty="0"/>
                        <a:t>2022/</a:t>
                      </a:r>
                    </a:p>
                    <a:p>
                      <a:r>
                        <a:rPr lang="en-US" dirty="0"/>
                        <a:t>2023</a:t>
                      </a:r>
                    </a:p>
                  </a:txBody>
                  <a:tcPr anchor="ctr"/>
                </a:tc>
                <a:tc>
                  <a:txBody>
                    <a:bodyPr/>
                    <a:lstStyle/>
                    <a:p>
                      <a:r>
                        <a:rPr lang="en-US" dirty="0"/>
                        <a:t>Washougal Hamllik Park</a:t>
                      </a:r>
                    </a:p>
                  </a:txBody>
                  <a:tcPr anchor="ctr"/>
                </a:tc>
                <a:tc>
                  <a:txBody>
                    <a:bodyPr/>
                    <a:lstStyle/>
                    <a:p>
                      <a:r>
                        <a:rPr lang="en-US" dirty="0"/>
                        <a:t>$179,000</a:t>
                      </a:r>
                    </a:p>
                  </a:txBody>
                  <a:tcPr anchor="ctr"/>
                </a:tc>
                <a:tc>
                  <a:txBody>
                    <a:bodyPr/>
                    <a:lstStyle/>
                    <a:p>
                      <a:r>
                        <a:rPr lang="en-US" dirty="0"/>
                        <a:t>Construction complete. Waiting on final reports/invoice. </a:t>
                      </a:r>
                    </a:p>
                  </a:txBody>
                  <a:tcPr anchor="ctr"/>
                </a:tc>
                <a:extLst>
                  <a:ext uri="{0D108BD9-81ED-4DB2-BD59-A6C34878D82A}">
                    <a16:rowId xmlns:a16="http://schemas.microsoft.com/office/drawing/2014/main" val="2244661832"/>
                  </a:ext>
                </a:extLst>
              </a:tr>
              <a:tr h="370840">
                <a:tc>
                  <a:txBody>
                    <a:bodyPr/>
                    <a:lstStyle/>
                    <a:p>
                      <a:r>
                        <a:rPr kumimoji="0" lang="en-US" sz="1800" b="0" i="0" u="none" strike="noStrike" kern="1200" cap="none" spc="0" normalizeH="0" baseline="0" noProof="0" dirty="0">
                          <a:ln>
                            <a:noFill/>
                          </a:ln>
                          <a:solidFill>
                            <a:srgbClr val="000000"/>
                          </a:solidFill>
                          <a:effectLst/>
                          <a:uLnTx/>
                          <a:uFillTx/>
                          <a:latin typeface="+mn-lt"/>
                          <a:ea typeface="+mn-ea"/>
                          <a:cs typeface="+mn-cs"/>
                        </a:rPr>
                        <a:t>Very Late</a:t>
                      </a:r>
                      <a:endParaRPr lang="en-US" dirty="0"/>
                    </a:p>
                  </a:txBody>
                  <a:tcPr anchor="ctr"/>
                </a:tc>
                <a:tc>
                  <a:txBody>
                    <a:bodyPr/>
                    <a:lstStyle/>
                    <a:p>
                      <a:r>
                        <a:rPr lang="en-US" dirty="0"/>
                        <a:t>2023</a:t>
                      </a:r>
                    </a:p>
                  </a:txBody>
                  <a:tcPr anchor="ctr"/>
                </a:tc>
                <a:tc>
                  <a:txBody>
                    <a:bodyPr/>
                    <a:lstStyle/>
                    <a:p>
                      <a:r>
                        <a:rPr lang="en-US" dirty="0"/>
                        <a:t>Battle Ground NE 1</a:t>
                      </a:r>
                      <a:r>
                        <a:rPr lang="en-US" baseline="30000" dirty="0"/>
                        <a:t>st</a:t>
                      </a:r>
                      <a:r>
                        <a:rPr lang="en-US" dirty="0"/>
                        <a:t> Street</a:t>
                      </a:r>
                    </a:p>
                  </a:txBody>
                  <a:tcPr anchor="ctr"/>
                </a:tc>
                <a:tc>
                  <a:txBody>
                    <a:bodyPr/>
                    <a:lstStyle/>
                    <a:p>
                      <a:r>
                        <a:rPr lang="en-US" dirty="0"/>
                        <a:t>$200,000</a:t>
                      </a:r>
                    </a:p>
                  </a:txBody>
                  <a:tcPr anchor="ctr"/>
                </a:tc>
                <a:tc>
                  <a:txBody>
                    <a:bodyPr/>
                    <a:lstStyle/>
                    <a:p>
                      <a:r>
                        <a:rPr lang="en-US" dirty="0"/>
                        <a:t>EA complete. Now waiting for URA for temp const easement not disclosed in application. </a:t>
                      </a:r>
                    </a:p>
                  </a:txBody>
                  <a:tcPr anchor="ctr"/>
                </a:tc>
                <a:extLst>
                  <a:ext uri="{0D108BD9-81ED-4DB2-BD59-A6C34878D82A}">
                    <a16:rowId xmlns:a16="http://schemas.microsoft.com/office/drawing/2014/main" val="29508311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Very Late</a:t>
                      </a:r>
                      <a:endParaRPr lang="en-US" dirty="0"/>
                    </a:p>
                  </a:txBody>
                  <a:tcPr anchor="ctr"/>
                </a:tc>
                <a:tc>
                  <a:txBody>
                    <a:bodyPr/>
                    <a:lstStyle/>
                    <a:p>
                      <a:r>
                        <a:rPr lang="en-US" dirty="0"/>
                        <a:t>2023</a:t>
                      </a:r>
                    </a:p>
                  </a:txBody>
                  <a:tcPr anchor="ctr"/>
                </a:tc>
                <a:tc>
                  <a:txBody>
                    <a:bodyPr/>
                    <a:lstStyle/>
                    <a:p>
                      <a:r>
                        <a:rPr lang="en-US" dirty="0"/>
                        <a:t>Ridgefield Hall &amp; Elm</a:t>
                      </a:r>
                    </a:p>
                  </a:txBody>
                  <a:tcPr anchor="ctr"/>
                </a:tc>
                <a:tc>
                  <a:txBody>
                    <a:bodyPr/>
                    <a:lstStyle/>
                    <a:p>
                      <a:r>
                        <a:rPr lang="en-US" dirty="0"/>
                        <a:t>$232,470</a:t>
                      </a:r>
                    </a:p>
                  </a:txBody>
                  <a:tcPr anchor="ctr"/>
                </a:tc>
                <a:tc>
                  <a:txBody>
                    <a:bodyPr/>
                    <a:lstStyle/>
                    <a:p>
                      <a:r>
                        <a:rPr lang="en-US" dirty="0"/>
                        <a:t>Will need EA. Starting review process. </a:t>
                      </a:r>
                    </a:p>
                  </a:txBody>
                  <a:tcPr anchor="ctr"/>
                </a:tc>
                <a:extLst>
                  <a:ext uri="{0D108BD9-81ED-4DB2-BD59-A6C34878D82A}">
                    <a16:rowId xmlns:a16="http://schemas.microsoft.com/office/drawing/2014/main" val="2367994319"/>
                  </a:ext>
                </a:extLst>
              </a:tr>
              <a:tr h="370840">
                <a:tc>
                  <a:txBody>
                    <a:bodyPr/>
                    <a:lstStyle/>
                    <a:p>
                      <a:r>
                        <a:rPr kumimoji="0" lang="en-US" sz="1800" b="0" i="0" u="none" strike="noStrike" kern="1200" cap="none" spc="0" normalizeH="0" baseline="0" noProof="0" dirty="0">
                          <a:ln>
                            <a:noFill/>
                          </a:ln>
                          <a:solidFill>
                            <a:srgbClr val="000000"/>
                          </a:solidFill>
                          <a:effectLst/>
                          <a:uLnTx/>
                          <a:uFillTx/>
                          <a:latin typeface="+mn-lt"/>
                          <a:ea typeface="+mn-ea"/>
                          <a:cs typeface="+mn-cs"/>
                        </a:rPr>
                        <a:t>Very Late</a:t>
                      </a:r>
                      <a:endParaRPr lang="en-US" dirty="0"/>
                    </a:p>
                  </a:txBody>
                  <a:tcPr anchor="ctr"/>
                </a:tc>
                <a:tc>
                  <a:txBody>
                    <a:bodyPr/>
                    <a:lstStyle/>
                    <a:p>
                      <a:r>
                        <a:rPr lang="en-US" dirty="0"/>
                        <a:t>2023</a:t>
                      </a:r>
                    </a:p>
                  </a:txBody>
                  <a:tcPr anchor="ctr"/>
                </a:tc>
                <a:tc>
                  <a:txBody>
                    <a:bodyPr/>
                    <a:lstStyle/>
                    <a:p>
                      <a:r>
                        <a:rPr lang="en-US" dirty="0"/>
                        <a:t>Proud Ground Homebuyer</a:t>
                      </a:r>
                    </a:p>
                  </a:txBody>
                  <a:tcPr anchor="ctr"/>
                </a:tc>
                <a:tc>
                  <a:txBody>
                    <a:bodyPr/>
                    <a:lstStyle/>
                    <a:p>
                      <a:r>
                        <a:rPr lang="en-US" dirty="0"/>
                        <a:t>$450,000</a:t>
                      </a:r>
                    </a:p>
                  </a:txBody>
                  <a:tcPr anchor="ctr"/>
                </a:tc>
                <a:tc>
                  <a:txBody>
                    <a:bodyPr/>
                    <a:lstStyle/>
                    <a:p>
                      <a:r>
                        <a:rPr lang="en-US" dirty="0"/>
                        <a:t>Contract nearly executed. </a:t>
                      </a:r>
                    </a:p>
                  </a:txBody>
                  <a:tcPr anchor="ctr"/>
                </a:tc>
                <a:extLst>
                  <a:ext uri="{0D108BD9-81ED-4DB2-BD59-A6C34878D82A}">
                    <a16:rowId xmlns:a16="http://schemas.microsoft.com/office/drawing/2014/main" val="1465659047"/>
                  </a:ext>
                </a:extLst>
              </a:tr>
            </a:tbl>
          </a:graphicData>
        </a:graphic>
      </p:graphicFrame>
      <p:sp>
        <p:nvSpPr>
          <p:cNvPr id="3" name="Title 2"/>
          <p:cNvSpPr>
            <a:spLocks noGrp="1"/>
          </p:cNvSpPr>
          <p:nvPr>
            <p:ph type="title"/>
          </p:nvPr>
        </p:nvSpPr>
        <p:spPr>
          <a:xfrm>
            <a:off x="962527" y="365130"/>
            <a:ext cx="10266947" cy="673024"/>
          </a:xfrm>
        </p:spPr>
        <p:txBody>
          <a:bodyPr anchor="b">
            <a:normAutofit/>
          </a:bodyPr>
          <a:lstStyle/>
          <a:p>
            <a:r>
              <a:rPr lang="en-US" b="1" dirty="0"/>
              <a:t>Item VIII. Program Updates (</a:t>
            </a:r>
            <a:r>
              <a:rPr lang="en-US" b="1" dirty="0" err="1"/>
              <a:t>cont</a:t>
            </a:r>
            <a:r>
              <a:rPr lang="en-US" b="1" dirty="0"/>
              <a:t>)</a:t>
            </a:r>
          </a:p>
        </p:txBody>
      </p:sp>
      <p:sp>
        <p:nvSpPr>
          <p:cNvPr id="4" name="Date Placeholder 3"/>
          <p:cNvSpPr>
            <a:spLocks noGrp="1"/>
          </p:cNvSpPr>
          <p:nvPr>
            <p:ph type="dt" sz="half" idx="14"/>
          </p:nvPr>
        </p:nvSpPr>
        <p:spPr>
          <a:xfrm>
            <a:off x="10437016" y="6459484"/>
            <a:ext cx="968115" cy="365125"/>
          </a:xfrm>
        </p:spPr>
        <p:txBody>
          <a:bodyPr anchor="ctr">
            <a:normAutofit/>
          </a:bodyPr>
          <a:lstStyle/>
          <a:p>
            <a:pPr>
              <a:spcAft>
                <a:spcPts val="600"/>
              </a:spcAft>
            </a:pPr>
            <a:r>
              <a:rPr lang="en-US"/>
              <a:t>10/14/2024</a:t>
            </a:r>
          </a:p>
        </p:txBody>
      </p:sp>
      <p:sp>
        <p:nvSpPr>
          <p:cNvPr id="5" name="Footer Placeholder 4"/>
          <p:cNvSpPr>
            <a:spLocks noGrp="1"/>
          </p:cNvSpPr>
          <p:nvPr>
            <p:ph type="ftr" sz="quarter" idx="15"/>
          </p:nvPr>
        </p:nvSpPr>
        <p:spPr>
          <a:xfrm>
            <a:off x="3043416" y="6459484"/>
            <a:ext cx="7648931" cy="365125"/>
          </a:xfrm>
        </p:spPr>
        <p:txBody>
          <a:bodyPr anchor="ctr">
            <a:normAutofit/>
          </a:bodyPr>
          <a:lstStyle/>
          <a:p>
            <a:pPr>
              <a:spcAft>
                <a:spcPts val="600"/>
              </a:spcAft>
            </a:pPr>
            <a:r>
              <a:rPr lang="en-US"/>
              <a:t>Urban County Policy Board</a:t>
            </a:r>
          </a:p>
        </p:txBody>
      </p:sp>
      <p:sp>
        <p:nvSpPr>
          <p:cNvPr id="6" name="Slide Number Placeholder 5"/>
          <p:cNvSpPr>
            <a:spLocks noGrp="1"/>
          </p:cNvSpPr>
          <p:nvPr>
            <p:ph type="sldNum" sz="quarter" idx="16"/>
          </p:nvPr>
        </p:nvSpPr>
        <p:spPr>
          <a:xfrm>
            <a:off x="11436301" y="6459484"/>
            <a:ext cx="571500" cy="365125"/>
          </a:xfrm>
        </p:spPr>
        <p:txBody>
          <a:bodyPr anchor="ctr">
            <a:normAutofit/>
          </a:bodyPr>
          <a:lstStyle/>
          <a:p>
            <a:pPr>
              <a:spcAft>
                <a:spcPts val="600"/>
              </a:spcAft>
            </a:pPr>
            <a:fld id="{BD3A08C5-CC68-3947-88A8-A9E34C1A68A7}" type="slidenum">
              <a:rPr lang="en-US" smtClean="0"/>
              <a:pPr>
                <a:spcAft>
                  <a:spcPts val="600"/>
                </a:spcAft>
              </a:pPr>
              <a:t>15</a:t>
            </a:fld>
            <a:endParaRPr lang="en-US"/>
          </a:p>
        </p:txBody>
      </p:sp>
      <p:sp>
        <p:nvSpPr>
          <p:cNvPr id="9" name="Content Placeholder 1">
            <a:extLst>
              <a:ext uri="{FF2B5EF4-FFF2-40B4-BE49-F238E27FC236}">
                <a16:creationId xmlns:a16="http://schemas.microsoft.com/office/drawing/2014/main" id="{B08F7DBE-605F-4880-9527-010A6304B531}"/>
              </a:ext>
            </a:extLst>
          </p:cNvPr>
          <p:cNvSpPr txBox="1">
            <a:spLocks/>
          </p:cNvSpPr>
          <p:nvPr/>
        </p:nvSpPr>
        <p:spPr>
          <a:xfrm>
            <a:off x="962527" y="1237534"/>
            <a:ext cx="10266947" cy="5221949"/>
          </a:xfrm>
          <a:prstGeom prst="rect">
            <a:avLst/>
          </a:prstGeom>
        </p:spPr>
        <p:txBody>
          <a:bodyPr>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R="0">
              <a:spcBef>
                <a:spcPts val="0"/>
              </a:spcBef>
              <a:spcAft>
                <a:spcPts val="0"/>
              </a:spcAft>
              <a:tabLst>
                <a:tab pos="3771900" algn="l"/>
              </a:tabLst>
            </a:pPr>
            <a:endParaRPr lang="en-US" sz="1400" dirty="0">
              <a:latin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378829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BC010-91B1-A1CE-A3B7-32C8CD6BC673}"/>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5DAA0A05-067B-45B3-60A0-FF463F5C1E61}"/>
              </a:ext>
            </a:extLst>
          </p:cNvPr>
          <p:cNvGraphicFramePr>
            <a:graphicFrameLocks noGrp="1"/>
          </p:cNvGraphicFramePr>
          <p:nvPr>
            <p:ph idx="1"/>
            <p:extLst>
              <p:ext uri="{D42A27DB-BD31-4B8C-83A1-F6EECF244321}">
                <p14:modId xmlns:p14="http://schemas.microsoft.com/office/powerpoint/2010/main" val="3116937252"/>
              </p:ext>
            </p:extLst>
          </p:nvPr>
        </p:nvGraphicFramePr>
        <p:xfrm>
          <a:off x="642027" y="1127125"/>
          <a:ext cx="10966883" cy="2931160"/>
        </p:xfrm>
        <a:graphic>
          <a:graphicData uri="http://schemas.openxmlformats.org/drawingml/2006/table">
            <a:tbl>
              <a:tblPr firstRow="1" bandRow="1">
                <a:tableStyleId>{5C22544A-7EE6-4342-B048-85BDC9FD1C3A}</a:tableStyleId>
              </a:tblPr>
              <a:tblGrid>
                <a:gridCol w="1211644">
                  <a:extLst>
                    <a:ext uri="{9D8B030D-6E8A-4147-A177-3AD203B41FA5}">
                      <a16:colId xmlns:a16="http://schemas.microsoft.com/office/drawing/2014/main" val="4272098745"/>
                    </a:ext>
                  </a:extLst>
                </a:gridCol>
                <a:gridCol w="910794">
                  <a:extLst>
                    <a:ext uri="{9D8B030D-6E8A-4147-A177-3AD203B41FA5}">
                      <a16:colId xmlns:a16="http://schemas.microsoft.com/office/drawing/2014/main" val="377380233"/>
                    </a:ext>
                  </a:extLst>
                </a:gridCol>
                <a:gridCol w="3083442">
                  <a:extLst>
                    <a:ext uri="{9D8B030D-6E8A-4147-A177-3AD203B41FA5}">
                      <a16:colId xmlns:a16="http://schemas.microsoft.com/office/drawing/2014/main" val="2815161773"/>
                    </a:ext>
                  </a:extLst>
                </a:gridCol>
                <a:gridCol w="1297172">
                  <a:extLst>
                    <a:ext uri="{9D8B030D-6E8A-4147-A177-3AD203B41FA5}">
                      <a16:colId xmlns:a16="http://schemas.microsoft.com/office/drawing/2014/main" val="2359475558"/>
                    </a:ext>
                  </a:extLst>
                </a:gridCol>
                <a:gridCol w="4463831">
                  <a:extLst>
                    <a:ext uri="{9D8B030D-6E8A-4147-A177-3AD203B41FA5}">
                      <a16:colId xmlns:a16="http://schemas.microsoft.com/office/drawing/2014/main" val="2003092105"/>
                    </a:ext>
                  </a:extLst>
                </a:gridCol>
              </a:tblGrid>
              <a:tr h="370840">
                <a:tc>
                  <a:txBody>
                    <a:bodyPr/>
                    <a:lstStyle/>
                    <a:p>
                      <a:r>
                        <a:rPr lang="en-US" dirty="0"/>
                        <a:t>Status</a:t>
                      </a:r>
                    </a:p>
                  </a:txBody>
                  <a:tcPr/>
                </a:tc>
                <a:tc>
                  <a:txBody>
                    <a:bodyPr/>
                    <a:lstStyle/>
                    <a:p>
                      <a:r>
                        <a:rPr lang="en-US" dirty="0"/>
                        <a:t>PY</a:t>
                      </a:r>
                    </a:p>
                  </a:txBody>
                  <a:tcPr/>
                </a:tc>
                <a:tc>
                  <a:txBody>
                    <a:bodyPr/>
                    <a:lstStyle/>
                    <a:p>
                      <a:r>
                        <a:rPr lang="en-US" dirty="0"/>
                        <a:t>Project</a:t>
                      </a:r>
                    </a:p>
                  </a:txBody>
                  <a:tcPr/>
                </a:tc>
                <a:tc>
                  <a:txBody>
                    <a:bodyPr/>
                    <a:lstStyle/>
                    <a:p>
                      <a:r>
                        <a:rPr lang="en-US" dirty="0"/>
                        <a:t>Amount</a:t>
                      </a:r>
                    </a:p>
                  </a:txBody>
                  <a:tcPr/>
                </a:tc>
                <a:tc>
                  <a:txBody>
                    <a:bodyPr/>
                    <a:lstStyle/>
                    <a:p>
                      <a:r>
                        <a:rPr lang="en-US" dirty="0"/>
                        <a:t>Notes</a:t>
                      </a:r>
                    </a:p>
                  </a:txBody>
                  <a:tcPr/>
                </a:tc>
                <a:extLst>
                  <a:ext uri="{0D108BD9-81ED-4DB2-BD59-A6C34878D82A}">
                    <a16:rowId xmlns:a16="http://schemas.microsoft.com/office/drawing/2014/main" val="1753473351"/>
                  </a:ext>
                </a:extLst>
              </a:tr>
              <a:tr h="370840">
                <a:tc>
                  <a:txBody>
                    <a:bodyPr/>
                    <a:lstStyle/>
                    <a:p>
                      <a:r>
                        <a:rPr lang="en-US" dirty="0"/>
                        <a:t>Late</a:t>
                      </a:r>
                    </a:p>
                  </a:txBody>
                  <a:tcPr anchor="ctr"/>
                </a:tc>
                <a:tc>
                  <a:txBody>
                    <a:bodyPr/>
                    <a:lstStyle/>
                    <a:p>
                      <a:r>
                        <a:rPr lang="en-US" dirty="0"/>
                        <a:t>2024</a:t>
                      </a:r>
                    </a:p>
                  </a:txBody>
                  <a:tcPr anchor="ctr"/>
                </a:tc>
                <a:tc>
                  <a:txBody>
                    <a:bodyPr/>
                    <a:lstStyle/>
                    <a:p>
                      <a:r>
                        <a:rPr lang="en-US" dirty="0"/>
                        <a:t>Battle Ground N Parkway Avenue Sidewalks</a:t>
                      </a:r>
                    </a:p>
                  </a:txBody>
                  <a:tcPr anchor="ctr"/>
                </a:tc>
                <a:tc>
                  <a:txBody>
                    <a:bodyPr/>
                    <a:lstStyle/>
                    <a:p>
                      <a:r>
                        <a:rPr lang="en-US" dirty="0"/>
                        <a:t>$300,000</a:t>
                      </a:r>
                    </a:p>
                  </a:txBody>
                  <a:tcPr anchor="ctr"/>
                </a:tc>
                <a:tc>
                  <a:txBody>
                    <a:bodyPr/>
                    <a:lstStyle/>
                    <a:p>
                      <a:r>
                        <a:rPr lang="en-US" dirty="0"/>
                        <a:t>Waiting for previous two projects to be further in process. </a:t>
                      </a:r>
                    </a:p>
                  </a:txBody>
                  <a:tcPr anchor="ctr"/>
                </a:tc>
                <a:extLst>
                  <a:ext uri="{0D108BD9-81ED-4DB2-BD59-A6C34878D82A}">
                    <a16:rowId xmlns:a16="http://schemas.microsoft.com/office/drawing/2014/main" val="4097788946"/>
                  </a:ext>
                </a:extLst>
              </a:tr>
              <a:tr h="370840">
                <a:tc>
                  <a:txBody>
                    <a:bodyPr/>
                    <a:lstStyle/>
                    <a:p>
                      <a:r>
                        <a:rPr lang="en-US" dirty="0"/>
                        <a:t>Late</a:t>
                      </a:r>
                    </a:p>
                  </a:txBody>
                  <a:tcPr anchor="ctr"/>
                </a:tc>
                <a:tc>
                  <a:txBody>
                    <a:bodyPr/>
                    <a:lstStyle/>
                    <a:p>
                      <a:r>
                        <a:rPr lang="en-US" dirty="0"/>
                        <a:t>2024</a:t>
                      </a:r>
                    </a:p>
                  </a:txBody>
                  <a:tcPr anchor="ctr"/>
                </a:tc>
                <a:tc>
                  <a:txBody>
                    <a:bodyPr/>
                    <a:lstStyle/>
                    <a:p>
                      <a:r>
                        <a:rPr lang="en-US" dirty="0"/>
                        <a:t>Ridgefield Sargent Street Improvements</a:t>
                      </a:r>
                    </a:p>
                  </a:txBody>
                  <a:tcPr anchor="ctr"/>
                </a:tc>
                <a:tc>
                  <a:txBody>
                    <a:bodyPr/>
                    <a:lstStyle/>
                    <a:p>
                      <a:r>
                        <a:rPr lang="en-US" dirty="0"/>
                        <a:t>$200,000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Waiting for previous two projects to be further in process. </a:t>
                      </a:r>
                    </a:p>
                  </a:txBody>
                  <a:tcPr anchor="ctr"/>
                </a:tc>
                <a:extLst>
                  <a:ext uri="{0D108BD9-81ED-4DB2-BD59-A6C34878D82A}">
                    <a16:rowId xmlns:a16="http://schemas.microsoft.com/office/drawing/2014/main" val="275820269"/>
                  </a:ext>
                </a:extLst>
              </a:tr>
              <a:tr h="370840">
                <a:tc>
                  <a:txBody>
                    <a:bodyPr/>
                    <a:lstStyle/>
                    <a:p>
                      <a:r>
                        <a:rPr lang="en-US" dirty="0"/>
                        <a:t>Late</a:t>
                      </a:r>
                    </a:p>
                  </a:txBody>
                  <a:tcPr anchor="ctr"/>
                </a:tc>
                <a:tc>
                  <a:txBody>
                    <a:bodyPr/>
                    <a:lstStyle/>
                    <a:p>
                      <a:r>
                        <a:rPr lang="en-US" dirty="0"/>
                        <a:t>2024</a:t>
                      </a:r>
                    </a:p>
                  </a:txBody>
                  <a:tcPr anchor="ctr"/>
                </a:tc>
                <a:tc>
                  <a:txBody>
                    <a:bodyPr/>
                    <a:lstStyle/>
                    <a:p>
                      <a:r>
                        <a:rPr lang="en-US" dirty="0"/>
                        <a:t>Evergreen Habitat Homeownership Assistance</a:t>
                      </a:r>
                    </a:p>
                  </a:txBody>
                  <a:tcPr anchor="ctr"/>
                </a:tc>
                <a:tc>
                  <a:txBody>
                    <a:bodyPr/>
                    <a:lstStyle/>
                    <a:p>
                      <a:r>
                        <a:rPr lang="en-US" dirty="0"/>
                        <a:t>$300,000</a:t>
                      </a:r>
                    </a:p>
                  </a:txBody>
                  <a:tcPr anchor="ctr"/>
                </a:tc>
                <a:tc>
                  <a:txBody>
                    <a:bodyPr/>
                    <a:lstStyle/>
                    <a:p>
                      <a:r>
                        <a:rPr lang="en-US" dirty="0"/>
                        <a:t>Issues with policies. Communication slow. </a:t>
                      </a:r>
                    </a:p>
                  </a:txBody>
                  <a:tcPr anchor="ctr"/>
                </a:tc>
                <a:extLst>
                  <a:ext uri="{0D108BD9-81ED-4DB2-BD59-A6C34878D82A}">
                    <a16:rowId xmlns:a16="http://schemas.microsoft.com/office/drawing/2014/main" val="2244661832"/>
                  </a:ext>
                </a:extLst>
              </a:tr>
              <a:tr h="370840">
                <a:tc>
                  <a:txBody>
                    <a:bodyPr/>
                    <a:lstStyle/>
                    <a:p>
                      <a:r>
                        <a:rPr lang="en-US" dirty="0"/>
                        <a:t>Late</a:t>
                      </a:r>
                    </a:p>
                  </a:txBody>
                  <a:tcPr anchor="ctr"/>
                </a:tc>
                <a:tc>
                  <a:txBody>
                    <a:bodyPr/>
                    <a:lstStyle/>
                    <a:p>
                      <a:r>
                        <a:rPr lang="en-US" dirty="0"/>
                        <a:t>2024</a:t>
                      </a:r>
                    </a:p>
                  </a:txBody>
                  <a:tcPr anchor="ctr"/>
                </a:tc>
                <a:tc>
                  <a:txBody>
                    <a:bodyPr/>
                    <a:lstStyle/>
                    <a:p>
                      <a:r>
                        <a:rPr lang="en-US" dirty="0"/>
                        <a:t>Proud Ground Homeownership Assistance</a:t>
                      </a:r>
                    </a:p>
                  </a:txBody>
                  <a:tcPr anchor="ctr"/>
                </a:tc>
                <a:tc>
                  <a:txBody>
                    <a:bodyPr/>
                    <a:lstStyle/>
                    <a:p>
                      <a:r>
                        <a:rPr lang="en-US" dirty="0"/>
                        <a:t>$300,000</a:t>
                      </a:r>
                    </a:p>
                  </a:txBody>
                  <a:tcPr anchor="ctr"/>
                </a:tc>
                <a:tc>
                  <a:txBody>
                    <a:bodyPr/>
                    <a:lstStyle/>
                    <a:p>
                      <a:r>
                        <a:rPr lang="en-US" dirty="0"/>
                        <a:t>Will start once 2023 funds spent. </a:t>
                      </a:r>
                    </a:p>
                  </a:txBody>
                  <a:tcPr anchor="ctr"/>
                </a:tc>
                <a:extLst>
                  <a:ext uri="{0D108BD9-81ED-4DB2-BD59-A6C34878D82A}">
                    <a16:rowId xmlns:a16="http://schemas.microsoft.com/office/drawing/2014/main" val="2950831180"/>
                  </a:ext>
                </a:extLst>
              </a:tr>
            </a:tbl>
          </a:graphicData>
        </a:graphic>
      </p:graphicFrame>
      <p:sp>
        <p:nvSpPr>
          <p:cNvPr id="3" name="Title 2">
            <a:extLst>
              <a:ext uri="{FF2B5EF4-FFF2-40B4-BE49-F238E27FC236}">
                <a16:creationId xmlns:a16="http://schemas.microsoft.com/office/drawing/2014/main" id="{854F567A-676C-F85A-5D56-E79C66940C80}"/>
              </a:ext>
            </a:extLst>
          </p:cNvPr>
          <p:cNvSpPr>
            <a:spLocks noGrp="1"/>
          </p:cNvSpPr>
          <p:nvPr>
            <p:ph type="title"/>
          </p:nvPr>
        </p:nvSpPr>
        <p:spPr>
          <a:xfrm>
            <a:off x="962527" y="365130"/>
            <a:ext cx="10266947" cy="673024"/>
          </a:xfrm>
        </p:spPr>
        <p:txBody>
          <a:bodyPr anchor="b">
            <a:normAutofit/>
          </a:bodyPr>
          <a:lstStyle/>
          <a:p>
            <a:r>
              <a:rPr lang="en-US" b="1" dirty="0"/>
              <a:t>Item VIII. Program Updates (</a:t>
            </a:r>
            <a:r>
              <a:rPr lang="en-US" b="1" dirty="0" err="1"/>
              <a:t>cont</a:t>
            </a:r>
            <a:r>
              <a:rPr lang="en-US" b="1" dirty="0"/>
              <a:t>)</a:t>
            </a:r>
          </a:p>
        </p:txBody>
      </p:sp>
      <p:sp>
        <p:nvSpPr>
          <p:cNvPr id="4" name="Date Placeholder 3">
            <a:extLst>
              <a:ext uri="{FF2B5EF4-FFF2-40B4-BE49-F238E27FC236}">
                <a16:creationId xmlns:a16="http://schemas.microsoft.com/office/drawing/2014/main" id="{C1EE5310-686D-4C08-5838-CECBC7CA815F}"/>
              </a:ext>
            </a:extLst>
          </p:cNvPr>
          <p:cNvSpPr>
            <a:spLocks noGrp="1"/>
          </p:cNvSpPr>
          <p:nvPr>
            <p:ph type="dt" sz="half" idx="14"/>
          </p:nvPr>
        </p:nvSpPr>
        <p:spPr>
          <a:xfrm>
            <a:off x="10437016" y="6459484"/>
            <a:ext cx="968115" cy="365125"/>
          </a:xfrm>
        </p:spPr>
        <p:txBody>
          <a:bodyPr anchor="ctr">
            <a:normAutofit/>
          </a:bodyPr>
          <a:lstStyle/>
          <a:p>
            <a:pPr>
              <a:spcAft>
                <a:spcPts val="600"/>
              </a:spcAft>
            </a:pPr>
            <a:r>
              <a:rPr lang="en-US"/>
              <a:t>10/14/2024</a:t>
            </a:r>
          </a:p>
        </p:txBody>
      </p:sp>
      <p:sp>
        <p:nvSpPr>
          <p:cNvPr id="5" name="Footer Placeholder 4">
            <a:extLst>
              <a:ext uri="{FF2B5EF4-FFF2-40B4-BE49-F238E27FC236}">
                <a16:creationId xmlns:a16="http://schemas.microsoft.com/office/drawing/2014/main" id="{DDFA98AF-052E-D455-3195-E41A7905C08A}"/>
              </a:ext>
            </a:extLst>
          </p:cNvPr>
          <p:cNvSpPr>
            <a:spLocks noGrp="1"/>
          </p:cNvSpPr>
          <p:nvPr>
            <p:ph type="ftr" sz="quarter" idx="15"/>
          </p:nvPr>
        </p:nvSpPr>
        <p:spPr>
          <a:xfrm>
            <a:off x="3043416" y="6459484"/>
            <a:ext cx="7648931" cy="365125"/>
          </a:xfrm>
        </p:spPr>
        <p:txBody>
          <a:bodyPr anchor="ctr">
            <a:normAutofit/>
          </a:bodyPr>
          <a:lstStyle/>
          <a:p>
            <a:pPr>
              <a:spcAft>
                <a:spcPts val="600"/>
              </a:spcAft>
            </a:pPr>
            <a:r>
              <a:rPr lang="en-US"/>
              <a:t>Urban County Policy Board</a:t>
            </a:r>
          </a:p>
        </p:txBody>
      </p:sp>
      <p:sp>
        <p:nvSpPr>
          <p:cNvPr id="6" name="Slide Number Placeholder 5">
            <a:extLst>
              <a:ext uri="{FF2B5EF4-FFF2-40B4-BE49-F238E27FC236}">
                <a16:creationId xmlns:a16="http://schemas.microsoft.com/office/drawing/2014/main" id="{F025D717-B6E6-C5B7-4C10-0BF8267E3787}"/>
              </a:ext>
            </a:extLst>
          </p:cNvPr>
          <p:cNvSpPr>
            <a:spLocks noGrp="1"/>
          </p:cNvSpPr>
          <p:nvPr>
            <p:ph type="sldNum" sz="quarter" idx="16"/>
          </p:nvPr>
        </p:nvSpPr>
        <p:spPr>
          <a:xfrm>
            <a:off x="11436301" y="6459484"/>
            <a:ext cx="571500" cy="365125"/>
          </a:xfrm>
        </p:spPr>
        <p:txBody>
          <a:bodyPr anchor="ctr">
            <a:normAutofit/>
          </a:bodyPr>
          <a:lstStyle/>
          <a:p>
            <a:pPr>
              <a:spcAft>
                <a:spcPts val="600"/>
              </a:spcAft>
            </a:pPr>
            <a:fld id="{BD3A08C5-CC68-3947-88A8-A9E34C1A68A7}" type="slidenum">
              <a:rPr lang="en-US" smtClean="0"/>
              <a:pPr>
                <a:spcAft>
                  <a:spcPts val="600"/>
                </a:spcAft>
              </a:pPr>
              <a:t>16</a:t>
            </a:fld>
            <a:endParaRPr lang="en-US"/>
          </a:p>
        </p:txBody>
      </p:sp>
      <p:sp>
        <p:nvSpPr>
          <p:cNvPr id="9" name="Content Placeholder 1">
            <a:extLst>
              <a:ext uri="{FF2B5EF4-FFF2-40B4-BE49-F238E27FC236}">
                <a16:creationId xmlns:a16="http://schemas.microsoft.com/office/drawing/2014/main" id="{18FD99FB-979F-479D-C966-FE4FA687AB6A}"/>
              </a:ext>
            </a:extLst>
          </p:cNvPr>
          <p:cNvSpPr txBox="1">
            <a:spLocks/>
          </p:cNvSpPr>
          <p:nvPr/>
        </p:nvSpPr>
        <p:spPr>
          <a:xfrm>
            <a:off x="962527" y="1237534"/>
            <a:ext cx="10266947" cy="5221949"/>
          </a:xfrm>
          <a:prstGeom prst="rect">
            <a:avLst/>
          </a:prstGeom>
        </p:spPr>
        <p:txBody>
          <a:bodyPr>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R="0">
              <a:spcBef>
                <a:spcPts val="0"/>
              </a:spcBef>
              <a:spcAft>
                <a:spcPts val="0"/>
              </a:spcAft>
              <a:tabLst>
                <a:tab pos="3771900" algn="l"/>
              </a:tabLst>
            </a:pPr>
            <a:endParaRPr lang="en-US" sz="1400" dirty="0">
              <a:latin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2499647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AAF9B-3591-D4AE-DECC-2BACCA139D3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968F24-4FF7-7393-59F5-0E9924A8D848}"/>
              </a:ext>
            </a:extLst>
          </p:cNvPr>
          <p:cNvSpPr>
            <a:spLocks noGrp="1"/>
          </p:cNvSpPr>
          <p:nvPr>
            <p:ph sz="quarter" idx="13"/>
          </p:nvPr>
        </p:nvSpPr>
        <p:spPr>
          <a:xfrm>
            <a:off x="962527" y="1120845"/>
            <a:ext cx="10266947" cy="5221949"/>
          </a:xfrm>
        </p:spPr>
        <p:txBody>
          <a:bodyPr>
            <a:normAutofit/>
          </a:bodyPr>
          <a:lstStyle/>
          <a:p>
            <a:r>
              <a:rPr lang="en-US" dirty="0"/>
              <a:t>House and Senate FY2026 budgets release</a:t>
            </a:r>
          </a:p>
          <a:p>
            <a:pPr lvl="1"/>
            <a:r>
              <a:rPr lang="en-US" dirty="0"/>
              <a:t>House: CDBG $3.3B (level funding), HOME $0</a:t>
            </a:r>
          </a:p>
          <a:p>
            <a:pPr lvl="1"/>
            <a:r>
              <a:rPr lang="en-US" dirty="0"/>
              <a:t>Senate: CDBG $3.1B (slight decrease), HOME $1.25B (level funding)</a:t>
            </a:r>
          </a:p>
          <a:p>
            <a:pPr lvl="1"/>
            <a:r>
              <a:rPr lang="en-US" dirty="0"/>
              <a:t> Staff believe there will be funding for both programs</a:t>
            </a:r>
          </a:p>
          <a:p>
            <a:r>
              <a:rPr lang="en-US" dirty="0"/>
              <a:t>ROAD to Housing Act</a:t>
            </a:r>
          </a:p>
          <a:p>
            <a:pPr lvl="1"/>
            <a:r>
              <a:rPr lang="en-US" dirty="0"/>
              <a:t>Passed out of Senate Banking Committee unanimously</a:t>
            </a:r>
          </a:p>
          <a:p>
            <a:pPr lvl="1"/>
            <a:r>
              <a:rPr lang="en-US" dirty="0"/>
              <a:t>Pros and Cons with the bill</a:t>
            </a:r>
          </a:p>
          <a:p>
            <a:pPr lvl="1"/>
            <a:r>
              <a:rPr lang="en-US" dirty="0"/>
              <a:t>Working with NACCED to submit a response with recommendations</a:t>
            </a:r>
          </a:p>
        </p:txBody>
      </p:sp>
      <p:sp>
        <p:nvSpPr>
          <p:cNvPr id="3" name="Title 2">
            <a:extLst>
              <a:ext uri="{FF2B5EF4-FFF2-40B4-BE49-F238E27FC236}">
                <a16:creationId xmlns:a16="http://schemas.microsoft.com/office/drawing/2014/main" id="{47A1D06A-49FB-EF81-CFCF-BEB286ECE30F}"/>
              </a:ext>
            </a:extLst>
          </p:cNvPr>
          <p:cNvSpPr>
            <a:spLocks noGrp="1"/>
          </p:cNvSpPr>
          <p:nvPr>
            <p:ph type="title"/>
          </p:nvPr>
        </p:nvSpPr>
        <p:spPr/>
        <p:txBody>
          <a:bodyPr anchor="b">
            <a:normAutofit/>
          </a:bodyPr>
          <a:lstStyle/>
          <a:p>
            <a:r>
              <a:rPr lang="en-US" b="1" dirty="0"/>
              <a:t>Item VIII. Program Updates (continued)</a:t>
            </a:r>
          </a:p>
        </p:txBody>
      </p:sp>
      <p:sp>
        <p:nvSpPr>
          <p:cNvPr id="4" name="Date Placeholder 3">
            <a:extLst>
              <a:ext uri="{FF2B5EF4-FFF2-40B4-BE49-F238E27FC236}">
                <a16:creationId xmlns:a16="http://schemas.microsoft.com/office/drawing/2014/main" id="{D1CDE1C6-3E2B-AE3E-703B-2AF5CC15F175}"/>
              </a:ext>
            </a:extLst>
          </p:cNvPr>
          <p:cNvSpPr>
            <a:spLocks noGrp="1"/>
          </p:cNvSpPr>
          <p:nvPr>
            <p:ph type="dt" sz="half" idx="14"/>
          </p:nvPr>
        </p:nvSpPr>
        <p:spPr/>
        <p:txBody>
          <a:bodyPr anchor="ctr">
            <a:normAutofit/>
          </a:bodyPr>
          <a:lstStyle/>
          <a:p>
            <a:pPr>
              <a:spcAft>
                <a:spcPts val="600"/>
              </a:spcAft>
            </a:pPr>
            <a:r>
              <a:rPr lang="en-US"/>
              <a:t>9/8/2025</a:t>
            </a:r>
          </a:p>
        </p:txBody>
      </p:sp>
      <p:sp>
        <p:nvSpPr>
          <p:cNvPr id="5" name="Footer Placeholder 4">
            <a:extLst>
              <a:ext uri="{FF2B5EF4-FFF2-40B4-BE49-F238E27FC236}">
                <a16:creationId xmlns:a16="http://schemas.microsoft.com/office/drawing/2014/main" id="{F525BECE-9FEA-2F1D-DA0C-EA6FE6192236}"/>
              </a:ext>
            </a:extLst>
          </p:cNvPr>
          <p:cNvSpPr>
            <a:spLocks noGrp="1"/>
          </p:cNvSpPr>
          <p:nvPr>
            <p:ph type="ftr" sz="quarter" idx="15"/>
          </p:nvPr>
        </p:nvSpPr>
        <p:spPr/>
        <p:txBody>
          <a:bodyPr anchor="ctr">
            <a:normAutofit/>
          </a:bodyPr>
          <a:lstStyle/>
          <a:p>
            <a:pPr>
              <a:spcAft>
                <a:spcPts val="600"/>
              </a:spcAft>
            </a:pPr>
            <a:r>
              <a:rPr lang="en-US"/>
              <a:t>Urban County Policy Board</a:t>
            </a:r>
          </a:p>
        </p:txBody>
      </p:sp>
      <p:sp>
        <p:nvSpPr>
          <p:cNvPr id="6" name="Slide Number Placeholder 5">
            <a:extLst>
              <a:ext uri="{FF2B5EF4-FFF2-40B4-BE49-F238E27FC236}">
                <a16:creationId xmlns:a16="http://schemas.microsoft.com/office/drawing/2014/main" id="{064ABFBC-7BB0-51F0-1095-58EF86BAF32B}"/>
              </a:ext>
            </a:extLst>
          </p:cNvPr>
          <p:cNvSpPr>
            <a:spLocks noGrp="1"/>
          </p:cNvSpPr>
          <p:nvPr>
            <p:ph type="sldNum" sz="quarter" idx="16"/>
          </p:nvPr>
        </p:nvSpPr>
        <p:spPr/>
        <p:txBody>
          <a:bodyPr anchor="ctr">
            <a:normAutofit/>
          </a:bodyPr>
          <a:lstStyle/>
          <a:p>
            <a:pPr>
              <a:spcAft>
                <a:spcPts val="600"/>
              </a:spcAft>
            </a:pPr>
            <a:fld id="{BD3A08C5-CC68-3947-88A8-A9E34C1A68A7}" type="slidenum">
              <a:rPr lang="en-US" smtClean="0"/>
              <a:pPr>
                <a:spcAft>
                  <a:spcPts val="600"/>
                </a:spcAft>
              </a:pPr>
              <a:t>17</a:t>
            </a:fld>
            <a:endParaRPr lang="en-US"/>
          </a:p>
        </p:txBody>
      </p:sp>
      <p:sp>
        <p:nvSpPr>
          <p:cNvPr id="9" name="Content Placeholder 1">
            <a:extLst>
              <a:ext uri="{FF2B5EF4-FFF2-40B4-BE49-F238E27FC236}">
                <a16:creationId xmlns:a16="http://schemas.microsoft.com/office/drawing/2014/main" id="{F99E8F24-2264-5E9D-C952-54DA180E8766}"/>
              </a:ext>
            </a:extLst>
          </p:cNvPr>
          <p:cNvSpPr txBox="1">
            <a:spLocks/>
          </p:cNvSpPr>
          <p:nvPr/>
        </p:nvSpPr>
        <p:spPr>
          <a:xfrm>
            <a:off x="962527" y="1237534"/>
            <a:ext cx="10266947" cy="5221949"/>
          </a:xfrm>
          <a:prstGeom prst="rect">
            <a:avLst/>
          </a:prstGeom>
        </p:spPr>
        <p:txBody>
          <a:bodyPr>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R="0">
              <a:spcBef>
                <a:spcPts val="0"/>
              </a:spcBef>
              <a:spcAft>
                <a:spcPts val="0"/>
              </a:spcAft>
              <a:tabLst>
                <a:tab pos="3771900" algn="l"/>
              </a:tabLst>
            </a:pPr>
            <a:endParaRPr lang="en-US" sz="1400" dirty="0">
              <a:latin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3493692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2527" y="1237536"/>
            <a:ext cx="10266947" cy="4878784"/>
          </a:xfrm>
        </p:spPr>
        <p:txBody>
          <a:bodyPr>
            <a:normAutofit/>
          </a:bodyPr>
          <a:lstStyle/>
          <a:p>
            <a:pPr marL="0" indent="0">
              <a:buNone/>
            </a:pPr>
            <a:r>
              <a:rPr lang="en-US" dirty="0">
                <a:latin typeface="Lato" panose="020F0502020204030203" pitchFamily="34" charset="0"/>
              </a:rPr>
              <a:t>VIII.  Other	</a:t>
            </a:r>
          </a:p>
          <a:p>
            <a:pPr marL="914400" lvl="1"/>
            <a:r>
              <a:rPr lang="en-US" dirty="0">
                <a:latin typeface="Lato" panose="020F0502020204030203" pitchFamily="34" charset="0"/>
              </a:rPr>
              <a:t>Good of the Order</a:t>
            </a:r>
          </a:p>
          <a:p>
            <a:pPr marL="0" indent="0">
              <a:spcBef>
                <a:spcPts val="0"/>
              </a:spcBef>
              <a:spcAft>
                <a:spcPts val="0"/>
              </a:spcAft>
              <a:buNone/>
            </a:pPr>
            <a:endParaRPr lang="en-US" i="1" dirty="0">
              <a:latin typeface="Lato" panose="020F0502020204030203" pitchFamily="34" charset="0"/>
            </a:endParaRPr>
          </a:p>
          <a:p>
            <a:pPr marL="0" indent="0">
              <a:spcBef>
                <a:spcPts val="0"/>
              </a:spcBef>
              <a:spcAft>
                <a:spcPts val="0"/>
              </a:spcAft>
              <a:buNone/>
            </a:pPr>
            <a:endParaRPr lang="en-US" i="1" dirty="0">
              <a:latin typeface="Lato" panose="020F0502020204030203" pitchFamily="34" charset="0"/>
            </a:endParaRPr>
          </a:p>
          <a:p>
            <a:pPr marL="0" indent="0">
              <a:spcBef>
                <a:spcPts val="0"/>
              </a:spcBef>
              <a:spcAft>
                <a:spcPts val="0"/>
              </a:spcAft>
              <a:buNone/>
            </a:pPr>
            <a:endParaRPr lang="en-US" i="1" dirty="0">
              <a:latin typeface="Lato" panose="020F0502020204030203" pitchFamily="34" charset="0"/>
            </a:endParaRPr>
          </a:p>
          <a:p>
            <a:pPr marL="0" indent="0" algn="ctr">
              <a:spcBef>
                <a:spcPts val="0"/>
              </a:spcBef>
              <a:spcAft>
                <a:spcPts val="0"/>
              </a:spcAft>
              <a:buNone/>
            </a:pPr>
            <a:r>
              <a:rPr lang="en-US" i="1" dirty="0">
                <a:latin typeface="Lato" panose="020F0502020204030203" pitchFamily="34" charset="0"/>
              </a:rPr>
              <a:t>Save the Date - next UCPB meeting: </a:t>
            </a:r>
            <a:br>
              <a:rPr lang="en-US" i="1" dirty="0">
                <a:latin typeface="Lato" panose="020F0502020204030203" pitchFamily="34" charset="0"/>
              </a:rPr>
            </a:br>
            <a:r>
              <a:rPr lang="en-US" i="1" dirty="0">
                <a:latin typeface="Lato" panose="020F0502020204030203" pitchFamily="34" charset="0"/>
              </a:rPr>
              <a:t>October 13, 2025, 9:30 – 11:00am </a:t>
            </a:r>
          </a:p>
          <a:p>
            <a:pPr marL="0" indent="0" algn="ctr">
              <a:spcBef>
                <a:spcPts val="0"/>
              </a:spcBef>
              <a:spcAft>
                <a:spcPts val="0"/>
              </a:spcAft>
              <a:buNone/>
            </a:pPr>
            <a:r>
              <a:rPr lang="en-US" b="0" i="1" dirty="0">
                <a:latin typeface="Lato" panose="020F0502020204030203" pitchFamily="34" charset="0"/>
              </a:rPr>
              <a:t>Special meeting to discuss the county-owned Battle Ground building purchased through CDBG</a:t>
            </a:r>
            <a:endParaRPr lang="en-US" b="0" i="1" dirty="0"/>
          </a:p>
          <a:p>
            <a:pPr marL="0" indent="0">
              <a:buNone/>
            </a:pPr>
            <a:endParaRPr lang="en-US" dirty="0"/>
          </a:p>
        </p:txBody>
      </p:sp>
      <p:sp>
        <p:nvSpPr>
          <p:cNvPr id="13" name="Title 12"/>
          <p:cNvSpPr>
            <a:spLocks noGrp="1"/>
          </p:cNvSpPr>
          <p:nvPr>
            <p:ph type="title"/>
          </p:nvPr>
        </p:nvSpPr>
        <p:spPr/>
        <p:txBody>
          <a:bodyPr/>
          <a:lstStyle/>
          <a:p>
            <a:r>
              <a:rPr lang="en-US" b="1" dirty="0">
                <a:latin typeface="Lato" panose="020F0502020204030203" pitchFamily="34" charset="0"/>
              </a:rPr>
              <a:t>Wrap Up</a:t>
            </a:r>
          </a:p>
        </p:txBody>
      </p:sp>
      <p:sp>
        <p:nvSpPr>
          <p:cNvPr id="5" name="Date Placeholder 4"/>
          <p:cNvSpPr>
            <a:spLocks noGrp="1"/>
          </p:cNvSpPr>
          <p:nvPr>
            <p:ph type="dt" sz="half" idx="16"/>
          </p:nvPr>
        </p:nvSpPr>
        <p:spPr/>
        <p:txBody>
          <a:bodyPr/>
          <a:lstStyle/>
          <a:p>
            <a:r>
              <a:rPr lang="en-US"/>
              <a:t>9/8/2025</a:t>
            </a:r>
            <a:endParaRPr lang="en-US" dirty="0"/>
          </a:p>
        </p:txBody>
      </p:sp>
      <p:sp>
        <p:nvSpPr>
          <p:cNvPr id="6" name="Footer Placeholder 5"/>
          <p:cNvSpPr>
            <a:spLocks noGrp="1"/>
          </p:cNvSpPr>
          <p:nvPr>
            <p:ph type="ftr" sz="quarter" idx="17"/>
          </p:nvPr>
        </p:nvSpPr>
        <p:spPr/>
        <p:txBody>
          <a:bodyPr/>
          <a:lstStyle/>
          <a:p>
            <a:r>
              <a:rPr lang="en-US" dirty="0">
                <a:latin typeface="Lato" panose="020F0502020204030203" pitchFamily="34" charset="0"/>
              </a:rPr>
              <a:t>Urban County Policy Board</a:t>
            </a:r>
          </a:p>
        </p:txBody>
      </p:sp>
      <p:sp>
        <p:nvSpPr>
          <p:cNvPr id="7" name="Slide Number Placeholder 6"/>
          <p:cNvSpPr>
            <a:spLocks noGrp="1"/>
          </p:cNvSpPr>
          <p:nvPr>
            <p:ph type="sldNum" sz="quarter" idx="18"/>
          </p:nvPr>
        </p:nvSpPr>
        <p:spPr/>
        <p:txBody>
          <a:bodyPr/>
          <a:lstStyle/>
          <a:p>
            <a:fld id="{BD3A08C5-CC68-3947-88A8-A9E34C1A68A7}" type="slidenum">
              <a:rPr lang="en-US" smtClean="0"/>
              <a:pPr/>
              <a:t>18</a:t>
            </a:fld>
            <a:endParaRPr lang="en-US" dirty="0"/>
          </a:p>
        </p:txBody>
      </p:sp>
    </p:spTree>
    <p:extLst>
      <p:ext uri="{BB962C8B-B14F-4D97-AF65-F5344CB8AC3E}">
        <p14:creationId xmlns:p14="http://schemas.microsoft.com/office/powerpoint/2010/main" val="2837859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DBF36-9470-32C3-2007-65A2542841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EF4EA6-FAAB-1FED-D4FA-0F09F334C2D3}"/>
              </a:ext>
            </a:extLst>
          </p:cNvPr>
          <p:cNvSpPr>
            <a:spLocks noGrp="1"/>
          </p:cNvSpPr>
          <p:nvPr>
            <p:ph type="title"/>
          </p:nvPr>
        </p:nvSpPr>
        <p:spPr/>
        <p:txBody>
          <a:bodyPr/>
          <a:lstStyle/>
          <a:p>
            <a:r>
              <a:rPr lang="en-US" dirty="0">
                <a:latin typeface="Lato" panose="020F0502020204030203" pitchFamily="34" charset="0"/>
              </a:rPr>
              <a:t>Item II. Public Comment (info)</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4" name="Date Placeholder 3">
            <a:extLst>
              <a:ext uri="{FF2B5EF4-FFF2-40B4-BE49-F238E27FC236}">
                <a16:creationId xmlns:a16="http://schemas.microsoft.com/office/drawing/2014/main" id="{16D8391A-331C-6173-C519-7F0147EC9BF2}"/>
              </a:ext>
            </a:extLst>
          </p:cNvPr>
          <p:cNvSpPr>
            <a:spLocks noGrp="1"/>
          </p:cNvSpPr>
          <p:nvPr>
            <p:ph type="dt" sz="half" idx="14"/>
          </p:nvPr>
        </p:nvSpPr>
        <p:spPr/>
        <p:txBody>
          <a:bodyPr/>
          <a:lstStyle/>
          <a:p>
            <a:r>
              <a:rPr lang="en-US"/>
              <a:t>9/8/2025</a:t>
            </a:r>
            <a:endParaRPr lang="en-US" dirty="0"/>
          </a:p>
        </p:txBody>
      </p:sp>
      <p:sp>
        <p:nvSpPr>
          <p:cNvPr id="5" name="Footer Placeholder 4">
            <a:extLst>
              <a:ext uri="{FF2B5EF4-FFF2-40B4-BE49-F238E27FC236}">
                <a16:creationId xmlns:a16="http://schemas.microsoft.com/office/drawing/2014/main" id="{ECD44F5D-00B9-97F5-7FF3-6D311500FB61}"/>
              </a:ext>
            </a:extLst>
          </p:cNvPr>
          <p:cNvSpPr>
            <a:spLocks noGrp="1"/>
          </p:cNvSpPr>
          <p:nvPr>
            <p:ph type="ftr" sz="quarter" idx="15"/>
          </p:nvPr>
        </p:nvSpPr>
        <p:spPr/>
        <p:txBody>
          <a:bodyPr/>
          <a:lstStyle/>
          <a:p>
            <a:r>
              <a:rPr lang="en-US" dirty="0"/>
              <a:t>Urban County Policy Board</a:t>
            </a:r>
          </a:p>
        </p:txBody>
      </p:sp>
      <p:sp>
        <p:nvSpPr>
          <p:cNvPr id="6" name="Slide Number Placeholder 5">
            <a:extLst>
              <a:ext uri="{FF2B5EF4-FFF2-40B4-BE49-F238E27FC236}">
                <a16:creationId xmlns:a16="http://schemas.microsoft.com/office/drawing/2014/main" id="{C16C24D2-BF5B-8830-936A-B4944099DF51}"/>
              </a:ext>
            </a:extLst>
          </p:cNvPr>
          <p:cNvSpPr>
            <a:spLocks noGrp="1"/>
          </p:cNvSpPr>
          <p:nvPr>
            <p:ph type="sldNum" sz="quarter" idx="16"/>
          </p:nvPr>
        </p:nvSpPr>
        <p:spPr/>
        <p:txBody>
          <a:bodyPr/>
          <a:lstStyle/>
          <a:p>
            <a:fld id="{BD3A08C5-CC68-3947-88A8-A9E34C1A68A7}" type="slidenum">
              <a:rPr lang="en-US" smtClean="0"/>
              <a:pPr/>
              <a:t>2</a:t>
            </a:fld>
            <a:endParaRPr lang="en-US" dirty="0"/>
          </a:p>
        </p:txBody>
      </p:sp>
      <p:sp>
        <p:nvSpPr>
          <p:cNvPr id="9" name="Content Placeholder 1">
            <a:extLst>
              <a:ext uri="{FF2B5EF4-FFF2-40B4-BE49-F238E27FC236}">
                <a16:creationId xmlns:a16="http://schemas.microsoft.com/office/drawing/2014/main" id="{EE6B8D7F-CC7F-45C2-2653-2D063DE3D3FC}"/>
              </a:ext>
            </a:extLst>
          </p:cNvPr>
          <p:cNvSpPr txBox="1">
            <a:spLocks/>
          </p:cNvSpPr>
          <p:nvPr/>
        </p:nvSpPr>
        <p:spPr>
          <a:xfrm>
            <a:off x="962527" y="1237534"/>
            <a:ext cx="10266947" cy="4939746"/>
          </a:xfrm>
          <a:prstGeom prst="rect">
            <a:avLst/>
          </a:prstGeom>
        </p:spPr>
        <p:txBody>
          <a:bodyPr>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1376363" algn="l"/>
                <a:tab pos="1939925" algn="l"/>
              </a:tabLst>
            </a:pPr>
            <a:r>
              <a:rPr lang="en-US" sz="2100" b="1" dirty="0">
                <a:latin typeface="Lato" panose="020F0502020204030203" pitchFamily="34" charset="0"/>
              </a:rPr>
              <a:t>Up to 3 minutes per person</a:t>
            </a:r>
          </a:p>
          <a:p>
            <a:pPr>
              <a:tabLst>
                <a:tab pos="1376363" algn="l"/>
                <a:tab pos="1939925" algn="l"/>
              </a:tabLst>
            </a:pPr>
            <a:r>
              <a:rPr lang="en-US" sz="2100" b="1" dirty="0">
                <a:latin typeface="Lato" panose="020F0502020204030203" pitchFamily="34" charset="0"/>
              </a:rPr>
              <a:t>Comments must be specific to the work of the Urban County Policy Board</a:t>
            </a:r>
          </a:p>
          <a:p>
            <a:pPr lvl="1">
              <a:tabLst>
                <a:tab pos="1376363" algn="l"/>
                <a:tab pos="1939925" algn="l"/>
              </a:tabLst>
            </a:pPr>
            <a:r>
              <a:rPr lang="en-US" sz="1700" b="1" dirty="0">
                <a:latin typeface="Lato" panose="020F0502020204030203" pitchFamily="34" charset="0"/>
              </a:rPr>
              <a:t> Community Development Block Grant (CDBG) funding</a:t>
            </a:r>
          </a:p>
          <a:p>
            <a:pPr lvl="1">
              <a:tabLst>
                <a:tab pos="1376363" algn="l"/>
                <a:tab pos="1939925" algn="l"/>
              </a:tabLst>
            </a:pPr>
            <a:r>
              <a:rPr lang="en-US" sz="1700" b="1" dirty="0">
                <a:latin typeface="Lato" panose="020F0502020204030203" pitchFamily="34" charset="0"/>
              </a:rPr>
              <a:t>HOME Investment Partnerships funding</a:t>
            </a:r>
          </a:p>
          <a:p>
            <a:pPr lvl="1">
              <a:tabLst>
                <a:tab pos="1376363" algn="l"/>
                <a:tab pos="1939925" algn="l"/>
              </a:tabLst>
            </a:pPr>
            <a:r>
              <a:rPr lang="en-US" sz="1700" b="1" dirty="0">
                <a:latin typeface="Lato" panose="020F0502020204030203" pitchFamily="34" charset="0"/>
              </a:rPr>
              <a:t>CDBG/HOME Request for application process</a:t>
            </a:r>
          </a:p>
          <a:p>
            <a:pPr lvl="1">
              <a:tabLst>
                <a:tab pos="1376363" algn="l"/>
                <a:tab pos="1939925" algn="l"/>
              </a:tabLst>
            </a:pPr>
            <a:r>
              <a:rPr lang="en-US" sz="1700" b="1" dirty="0">
                <a:latin typeface="Lato" panose="020F0502020204030203" pitchFamily="34" charset="0"/>
              </a:rPr>
              <a:t>Five-Year Consolidated Plan and Annual Action Plans</a:t>
            </a:r>
          </a:p>
          <a:p>
            <a:pPr lvl="1">
              <a:tabLst>
                <a:tab pos="1376363" algn="l"/>
                <a:tab pos="1939925" algn="l"/>
              </a:tabLst>
            </a:pPr>
            <a:r>
              <a:rPr lang="en-US" sz="1700" b="1" dirty="0">
                <a:latin typeface="Lato" panose="020F0502020204030203" pitchFamily="34" charset="0"/>
              </a:rPr>
              <a:t>Local projects and programs funded with county CDBG and HOME funds</a:t>
            </a:r>
          </a:p>
          <a:p>
            <a:pPr lvl="1">
              <a:tabLst>
                <a:tab pos="1376363" algn="l"/>
                <a:tab pos="1939925" algn="l"/>
              </a:tabLst>
            </a:pPr>
            <a:r>
              <a:rPr lang="en-US" sz="1700" b="1" dirty="0">
                <a:latin typeface="Lato" panose="020F0502020204030203" pitchFamily="34" charset="0"/>
              </a:rPr>
              <a:t>Reports (local and federal)</a:t>
            </a:r>
          </a:p>
          <a:p>
            <a:pPr lvl="1">
              <a:tabLst>
                <a:tab pos="1376363" algn="l"/>
                <a:tab pos="1939925" algn="l"/>
              </a:tabLst>
            </a:pPr>
            <a:endParaRPr lang="en-US" sz="1700" b="1" dirty="0">
              <a:latin typeface="Lato" panose="020F0502020204030203" pitchFamily="34" charset="0"/>
            </a:endParaRPr>
          </a:p>
        </p:txBody>
      </p:sp>
    </p:spTree>
    <p:extLst>
      <p:ext uri="{BB962C8B-B14F-4D97-AF65-F5344CB8AC3E}">
        <p14:creationId xmlns:p14="http://schemas.microsoft.com/office/powerpoint/2010/main" val="363347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2527" y="365130"/>
            <a:ext cx="10266947" cy="673024"/>
          </a:xfrm>
        </p:spPr>
        <p:txBody>
          <a:bodyPr anchor="b">
            <a:normAutofit/>
          </a:bodyPr>
          <a:lstStyle/>
          <a:p>
            <a:r>
              <a:rPr lang="en-US" b="1" dirty="0"/>
              <a:t>Item III. </a:t>
            </a:r>
            <a:r>
              <a:rPr lang="en-US" dirty="0"/>
              <a:t>June</a:t>
            </a:r>
            <a:r>
              <a:rPr lang="en-US" b="1" dirty="0"/>
              <a:t> 9 Meeting Minutes (action)</a:t>
            </a:r>
          </a:p>
        </p:txBody>
      </p:sp>
      <p:sp>
        <p:nvSpPr>
          <p:cNvPr id="4" name="Date Placeholder 3"/>
          <p:cNvSpPr>
            <a:spLocks noGrp="1"/>
          </p:cNvSpPr>
          <p:nvPr>
            <p:ph type="dt" sz="half" idx="17"/>
          </p:nvPr>
        </p:nvSpPr>
        <p:spPr>
          <a:xfrm>
            <a:off x="10437016" y="6459484"/>
            <a:ext cx="968115" cy="365125"/>
          </a:xfrm>
        </p:spPr>
        <p:txBody>
          <a:bodyPr anchor="ctr">
            <a:normAutofit/>
          </a:bodyPr>
          <a:lstStyle/>
          <a:p>
            <a:pPr>
              <a:spcAft>
                <a:spcPts val="600"/>
              </a:spcAft>
            </a:pPr>
            <a:r>
              <a:rPr lang="en-US"/>
              <a:t>9/8/2025</a:t>
            </a:r>
          </a:p>
        </p:txBody>
      </p:sp>
      <p:sp>
        <p:nvSpPr>
          <p:cNvPr id="5" name="Footer Placeholder 4"/>
          <p:cNvSpPr>
            <a:spLocks noGrp="1"/>
          </p:cNvSpPr>
          <p:nvPr>
            <p:ph type="ftr" sz="quarter" idx="18"/>
          </p:nvPr>
        </p:nvSpPr>
        <p:spPr>
          <a:xfrm>
            <a:off x="3043416" y="6459484"/>
            <a:ext cx="7648931" cy="365125"/>
          </a:xfrm>
        </p:spPr>
        <p:txBody>
          <a:bodyPr anchor="ctr">
            <a:normAutofit/>
          </a:bodyPr>
          <a:lstStyle/>
          <a:p>
            <a:pPr>
              <a:spcAft>
                <a:spcPts val="600"/>
              </a:spcAft>
            </a:pPr>
            <a:r>
              <a:rPr lang="en-US"/>
              <a:t>Urban County Policy Board</a:t>
            </a:r>
          </a:p>
        </p:txBody>
      </p:sp>
      <p:sp>
        <p:nvSpPr>
          <p:cNvPr id="6" name="Slide Number Placeholder 5"/>
          <p:cNvSpPr>
            <a:spLocks noGrp="1"/>
          </p:cNvSpPr>
          <p:nvPr>
            <p:ph type="sldNum" sz="quarter" idx="19"/>
          </p:nvPr>
        </p:nvSpPr>
        <p:spPr>
          <a:xfrm>
            <a:off x="11436301" y="6459484"/>
            <a:ext cx="571500" cy="365125"/>
          </a:xfrm>
        </p:spPr>
        <p:txBody>
          <a:bodyPr anchor="ctr">
            <a:normAutofit/>
          </a:bodyPr>
          <a:lstStyle/>
          <a:p>
            <a:pPr>
              <a:spcAft>
                <a:spcPts val="600"/>
              </a:spcAft>
            </a:pPr>
            <a:fld id="{BD3A08C5-CC68-3947-88A8-A9E34C1A68A7}" type="slidenum">
              <a:rPr lang="en-US" smtClean="0"/>
              <a:pPr>
                <a:spcAft>
                  <a:spcPts val="600"/>
                </a:spcAft>
              </a:pPr>
              <a:t>3</a:t>
            </a:fld>
            <a:endParaRPr lang="en-US"/>
          </a:p>
        </p:txBody>
      </p:sp>
      <p:pic>
        <p:nvPicPr>
          <p:cNvPr id="8" name="Picture 7">
            <a:extLst>
              <a:ext uri="{FF2B5EF4-FFF2-40B4-BE49-F238E27FC236}">
                <a16:creationId xmlns:a16="http://schemas.microsoft.com/office/drawing/2014/main" id="{D8A680F5-002C-5E4A-0D4B-580C763C0230}"/>
              </a:ext>
            </a:extLst>
          </p:cNvPr>
          <p:cNvPicPr>
            <a:picLocks noChangeAspect="1"/>
          </p:cNvPicPr>
          <p:nvPr/>
        </p:nvPicPr>
        <p:blipFill>
          <a:blip r:embed="rId3"/>
          <a:srcRect l="2227" b="6367"/>
          <a:stretch>
            <a:fillRect/>
          </a:stretch>
        </p:blipFill>
        <p:spPr>
          <a:xfrm>
            <a:off x="76040" y="1132307"/>
            <a:ext cx="4114800" cy="4820317"/>
          </a:xfrm>
          <a:prstGeom prst="rect">
            <a:avLst/>
          </a:prstGeom>
        </p:spPr>
      </p:pic>
      <p:pic>
        <p:nvPicPr>
          <p:cNvPr id="12" name="Picture 11">
            <a:extLst>
              <a:ext uri="{FF2B5EF4-FFF2-40B4-BE49-F238E27FC236}">
                <a16:creationId xmlns:a16="http://schemas.microsoft.com/office/drawing/2014/main" id="{57F09FCA-D67A-9D54-C7F0-339D211F742E}"/>
              </a:ext>
            </a:extLst>
          </p:cNvPr>
          <p:cNvPicPr>
            <a:picLocks noChangeAspect="1"/>
          </p:cNvPicPr>
          <p:nvPr/>
        </p:nvPicPr>
        <p:blipFill>
          <a:blip r:embed="rId4"/>
          <a:srcRect b="6177"/>
          <a:stretch>
            <a:fillRect/>
          </a:stretch>
        </p:blipFill>
        <p:spPr>
          <a:xfrm>
            <a:off x="3945903" y="1430063"/>
            <a:ext cx="4023360" cy="4522562"/>
          </a:xfrm>
          <a:prstGeom prst="rect">
            <a:avLst/>
          </a:prstGeom>
        </p:spPr>
      </p:pic>
      <p:pic>
        <p:nvPicPr>
          <p:cNvPr id="16" name="Picture 15">
            <a:extLst>
              <a:ext uri="{FF2B5EF4-FFF2-40B4-BE49-F238E27FC236}">
                <a16:creationId xmlns:a16="http://schemas.microsoft.com/office/drawing/2014/main" id="{FA6CB6E5-B43E-3369-1F02-57CFC1F89441}"/>
              </a:ext>
            </a:extLst>
          </p:cNvPr>
          <p:cNvPicPr>
            <a:picLocks noChangeAspect="1"/>
          </p:cNvPicPr>
          <p:nvPr/>
        </p:nvPicPr>
        <p:blipFill>
          <a:blip r:embed="rId5"/>
          <a:stretch>
            <a:fillRect/>
          </a:stretch>
        </p:blipFill>
        <p:spPr>
          <a:xfrm>
            <a:off x="8072943" y="1586936"/>
            <a:ext cx="4023360" cy="790419"/>
          </a:xfrm>
          <a:prstGeom prst="rect">
            <a:avLst/>
          </a:prstGeom>
        </p:spPr>
      </p:pic>
      <p:pic>
        <p:nvPicPr>
          <p:cNvPr id="17" name="Picture 16">
            <a:extLst>
              <a:ext uri="{FF2B5EF4-FFF2-40B4-BE49-F238E27FC236}">
                <a16:creationId xmlns:a16="http://schemas.microsoft.com/office/drawing/2014/main" id="{E5264768-A562-82A1-3997-8CC5D1DF0E11}"/>
              </a:ext>
            </a:extLst>
          </p:cNvPr>
          <p:cNvPicPr>
            <a:picLocks noChangeAspect="1"/>
          </p:cNvPicPr>
          <p:nvPr/>
        </p:nvPicPr>
        <p:blipFill>
          <a:blip r:embed="rId4"/>
          <a:srcRect t="91634"/>
          <a:stretch>
            <a:fillRect/>
          </a:stretch>
        </p:blipFill>
        <p:spPr>
          <a:xfrm>
            <a:off x="8062162" y="1072002"/>
            <a:ext cx="4023360" cy="403285"/>
          </a:xfrm>
          <a:prstGeom prst="rect">
            <a:avLst/>
          </a:prstGeom>
        </p:spPr>
      </p:pic>
      <p:pic>
        <p:nvPicPr>
          <p:cNvPr id="18" name="Picture 17">
            <a:extLst>
              <a:ext uri="{FF2B5EF4-FFF2-40B4-BE49-F238E27FC236}">
                <a16:creationId xmlns:a16="http://schemas.microsoft.com/office/drawing/2014/main" id="{BB06D7BA-DBF4-DF33-AFA0-3602618EE234}"/>
              </a:ext>
            </a:extLst>
          </p:cNvPr>
          <p:cNvPicPr>
            <a:picLocks noChangeAspect="1"/>
          </p:cNvPicPr>
          <p:nvPr/>
        </p:nvPicPr>
        <p:blipFill>
          <a:blip r:embed="rId3"/>
          <a:srcRect l="2227" t="92908"/>
          <a:stretch>
            <a:fillRect/>
          </a:stretch>
        </p:blipFill>
        <p:spPr>
          <a:xfrm>
            <a:off x="3975004" y="1086202"/>
            <a:ext cx="4114800" cy="365126"/>
          </a:xfrm>
          <a:prstGeom prst="rect">
            <a:avLst/>
          </a:prstGeom>
        </p:spPr>
      </p:pic>
    </p:spTree>
    <p:extLst>
      <p:ext uri="{BB962C8B-B14F-4D97-AF65-F5344CB8AC3E}">
        <p14:creationId xmlns:p14="http://schemas.microsoft.com/office/powerpoint/2010/main" val="62174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1719ED9-4929-513B-12F1-B6B0D80441C7}"/>
              </a:ext>
            </a:extLst>
          </p:cNvPr>
          <p:cNvSpPr>
            <a:spLocks noGrp="1"/>
          </p:cNvSpPr>
          <p:nvPr>
            <p:ph sz="quarter" idx="13"/>
          </p:nvPr>
        </p:nvSpPr>
        <p:spPr>
          <a:xfrm>
            <a:off x="962527" y="1120845"/>
            <a:ext cx="10266947" cy="5258690"/>
          </a:xfrm>
        </p:spPr>
        <p:txBody>
          <a:bodyPr>
            <a:normAutofit fontScale="92500" lnSpcReduction="20000"/>
          </a:bodyPr>
          <a:lstStyle/>
          <a:p>
            <a:r>
              <a:rPr lang="en-US" dirty="0"/>
              <a:t>LLC is making a formal request to the UCPB for additional funding for their program year 2024 contract</a:t>
            </a:r>
          </a:p>
          <a:p>
            <a:pPr lvl="1"/>
            <a:r>
              <a:rPr lang="en-US" dirty="0"/>
              <a:t>Provides assistance from January through December 2025</a:t>
            </a:r>
          </a:p>
          <a:p>
            <a:pPr lvl="1"/>
            <a:r>
              <a:rPr lang="en-US" dirty="0"/>
              <a:t>Original award: $87,816</a:t>
            </a:r>
          </a:p>
          <a:p>
            <a:r>
              <a:rPr lang="en-US" dirty="0"/>
              <a:t>UCPB Funding and Application Guidelines require the UCPB to review and approve any requests for additional funds above 10% of the original award</a:t>
            </a:r>
          </a:p>
          <a:p>
            <a:r>
              <a:rPr lang="en-US" dirty="0"/>
              <a:t>Request for an additional $90,000.</a:t>
            </a:r>
          </a:p>
          <a:p>
            <a:pPr lvl="1"/>
            <a:r>
              <a:rPr lang="en-US" dirty="0"/>
              <a:t>Funds available through program income collected during the year</a:t>
            </a:r>
          </a:p>
          <a:p>
            <a:pPr lvl="1"/>
            <a:r>
              <a:rPr lang="en-US" dirty="0"/>
              <a:t>No CDBG funds available to support the case management side of the program</a:t>
            </a:r>
          </a:p>
          <a:p>
            <a:r>
              <a:rPr lang="en-US" dirty="0"/>
              <a:t>LLC staff available to provide overview and answer questions</a:t>
            </a:r>
          </a:p>
        </p:txBody>
      </p:sp>
      <p:sp>
        <p:nvSpPr>
          <p:cNvPr id="9" name="Title 8">
            <a:extLst>
              <a:ext uri="{FF2B5EF4-FFF2-40B4-BE49-F238E27FC236}">
                <a16:creationId xmlns:a16="http://schemas.microsoft.com/office/drawing/2014/main" id="{318668EC-BA40-D57D-816E-98C83EC840C4}"/>
              </a:ext>
            </a:extLst>
          </p:cNvPr>
          <p:cNvSpPr>
            <a:spLocks noGrp="1"/>
          </p:cNvSpPr>
          <p:nvPr>
            <p:ph type="title"/>
          </p:nvPr>
        </p:nvSpPr>
        <p:spPr/>
        <p:txBody>
          <a:bodyPr/>
          <a:lstStyle/>
          <a:p>
            <a:r>
              <a:rPr lang="en-US" dirty="0"/>
              <a:t>Item IV. LLC TBRA Additional Funds Request</a:t>
            </a:r>
          </a:p>
        </p:txBody>
      </p:sp>
      <p:sp>
        <p:nvSpPr>
          <p:cNvPr id="6" name="Date Placeholder 5">
            <a:extLst>
              <a:ext uri="{FF2B5EF4-FFF2-40B4-BE49-F238E27FC236}">
                <a16:creationId xmlns:a16="http://schemas.microsoft.com/office/drawing/2014/main" id="{FCB331F9-8FB0-346C-2273-556A6EE807C5}"/>
              </a:ext>
            </a:extLst>
          </p:cNvPr>
          <p:cNvSpPr>
            <a:spLocks noGrp="1"/>
          </p:cNvSpPr>
          <p:nvPr>
            <p:ph type="dt" sz="half" idx="14"/>
          </p:nvPr>
        </p:nvSpPr>
        <p:spPr/>
        <p:txBody>
          <a:bodyPr/>
          <a:lstStyle/>
          <a:p>
            <a:r>
              <a:rPr lang="en-US"/>
              <a:t>9/8/2025</a:t>
            </a:r>
            <a:endParaRPr lang="en-US" dirty="0"/>
          </a:p>
        </p:txBody>
      </p:sp>
      <p:sp>
        <p:nvSpPr>
          <p:cNvPr id="7" name="Footer Placeholder 6">
            <a:extLst>
              <a:ext uri="{FF2B5EF4-FFF2-40B4-BE49-F238E27FC236}">
                <a16:creationId xmlns:a16="http://schemas.microsoft.com/office/drawing/2014/main" id="{2E068401-BFCB-13BC-6A60-30671C125606}"/>
              </a:ext>
            </a:extLst>
          </p:cNvPr>
          <p:cNvSpPr>
            <a:spLocks noGrp="1"/>
          </p:cNvSpPr>
          <p:nvPr>
            <p:ph type="ftr" sz="quarter" idx="15"/>
          </p:nvPr>
        </p:nvSpPr>
        <p:spPr/>
        <p:txBody>
          <a:bodyPr/>
          <a:lstStyle/>
          <a:p>
            <a:r>
              <a:rPr lang="en-US"/>
              <a:t>Urban County Policy Board</a:t>
            </a:r>
            <a:endParaRPr lang="en-US" dirty="0"/>
          </a:p>
        </p:txBody>
      </p:sp>
      <p:sp>
        <p:nvSpPr>
          <p:cNvPr id="8" name="Slide Number Placeholder 7">
            <a:extLst>
              <a:ext uri="{FF2B5EF4-FFF2-40B4-BE49-F238E27FC236}">
                <a16:creationId xmlns:a16="http://schemas.microsoft.com/office/drawing/2014/main" id="{C795B448-FCF4-F2C4-1674-C65D34DB9B79}"/>
              </a:ext>
            </a:extLst>
          </p:cNvPr>
          <p:cNvSpPr>
            <a:spLocks noGrp="1"/>
          </p:cNvSpPr>
          <p:nvPr>
            <p:ph type="sldNum" sz="quarter" idx="16"/>
          </p:nvPr>
        </p:nvSpPr>
        <p:spPr/>
        <p:txBody>
          <a:bodyPr/>
          <a:lstStyle/>
          <a:p>
            <a:fld id="{BD3A08C5-CC68-3947-88A8-A9E34C1A68A7}" type="slidenum">
              <a:rPr lang="en-US" smtClean="0"/>
              <a:pPr/>
              <a:t>4</a:t>
            </a:fld>
            <a:endParaRPr lang="en-US" dirty="0"/>
          </a:p>
        </p:txBody>
      </p:sp>
    </p:spTree>
    <p:extLst>
      <p:ext uri="{BB962C8B-B14F-4D97-AF65-F5344CB8AC3E}">
        <p14:creationId xmlns:p14="http://schemas.microsoft.com/office/powerpoint/2010/main" val="309391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2527" y="1237536"/>
            <a:ext cx="10266947" cy="5221948"/>
          </a:xfrm>
        </p:spPr>
        <p:txBody>
          <a:bodyPr>
            <a:normAutofit fontScale="92500" lnSpcReduction="10000"/>
          </a:bodyPr>
          <a:lstStyle/>
          <a:p>
            <a:pPr marL="228600" lvl="1">
              <a:spcBef>
                <a:spcPts val="1000"/>
              </a:spcBef>
            </a:pPr>
            <a:r>
              <a:rPr lang="en-US" sz="2800" dirty="0"/>
              <a:t>Consolidated Annual Performance Evaluation Report (CAPER)</a:t>
            </a:r>
          </a:p>
          <a:p>
            <a:pPr marL="228600" lvl="1">
              <a:spcBef>
                <a:spcPts val="1000"/>
              </a:spcBef>
            </a:pPr>
            <a:r>
              <a:rPr lang="en-US" sz="2800" dirty="0"/>
              <a:t>Accomplishments and spending for PY2024 (July 1, 2024 to June 30, 2025)</a:t>
            </a:r>
          </a:p>
          <a:p>
            <a:pPr marL="685800" lvl="2">
              <a:spcBef>
                <a:spcPts val="1000"/>
              </a:spcBef>
            </a:pPr>
            <a:r>
              <a:rPr lang="en-US" sz="2400" dirty="0"/>
              <a:t>Final year of the previous Consolidated Plan</a:t>
            </a:r>
          </a:p>
          <a:p>
            <a:pPr marL="228600" lvl="1">
              <a:spcBef>
                <a:spcPts val="1000"/>
              </a:spcBef>
            </a:pPr>
            <a:r>
              <a:rPr lang="en-US" sz="2800" dirty="0"/>
              <a:t>County Council presentation and public hearing 9/23 10am</a:t>
            </a:r>
          </a:p>
          <a:p>
            <a:pPr marL="228600" lvl="1">
              <a:spcBef>
                <a:spcPts val="1000"/>
              </a:spcBef>
            </a:pPr>
            <a:r>
              <a:rPr lang="en-US" sz="2800" dirty="0"/>
              <a:t>Draft CAPER released for public comment 8/22</a:t>
            </a:r>
          </a:p>
          <a:p>
            <a:pPr marL="685800" lvl="2">
              <a:spcBef>
                <a:spcPts val="1000"/>
              </a:spcBef>
            </a:pPr>
            <a:r>
              <a:rPr lang="en-US" dirty="0"/>
              <a:t>The Columbian, News Release, County social media, email to stakeholders</a:t>
            </a:r>
          </a:p>
          <a:p>
            <a:pPr marL="685800" lvl="2">
              <a:spcBef>
                <a:spcPts val="1000"/>
              </a:spcBef>
            </a:pPr>
            <a:r>
              <a:rPr lang="en-US" dirty="0"/>
              <a:t>Comments accepted through 9/22 and at public hearing</a:t>
            </a:r>
          </a:p>
          <a:p>
            <a:pPr marL="228600" lvl="1">
              <a:spcBef>
                <a:spcPts val="1000"/>
              </a:spcBef>
            </a:pPr>
            <a:r>
              <a:rPr lang="en-US" dirty="0"/>
              <a:t>Due to HUD by 9/27</a:t>
            </a:r>
          </a:p>
          <a:p>
            <a:pPr marL="685800" lvl="2">
              <a:spcBef>
                <a:spcPts val="1000"/>
              </a:spcBef>
            </a:pPr>
            <a:endParaRPr lang="en-US" dirty="0"/>
          </a:p>
        </p:txBody>
      </p:sp>
      <p:sp>
        <p:nvSpPr>
          <p:cNvPr id="13" name="Title 12"/>
          <p:cNvSpPr>
            <a:spLocks noGrp="1"/>
          </p:cNvSpPr>
          <p:nvPr>
            <p:ph type="title"/>
          </p:nvPr>
        </p:nvSpPr>
        <p:spPr/>
        <p:txBody>
          <a:bodyPr/>
          <a:lstStyle/>
          <a:p>
            <a:r>
              <a:rPr lang="en-US" sz="3600" dirty="0"/>
              <a:t>Item V. CAPER Overview (info)</a:t>
            </a:r>
            <a:endParaRPr lang="en-US" b="1" dirty="0">
              <a:latin typeface="Lato" panose="020F0502020204030203" pitchFamily="34" charset="0"/>
            </a:endParaRPr>
          </a:p>
        </p:txBody>
      </p:sp>
      <p:sp>
        <p:nvSpPr>
          <p:cNvPr id="5" name="Date Placeholder 4"/>
          <p:cNvSpPr>
            <a:spLocks noGrp="1"/>
          </p:cNvSpPr>
          <p:nvPr>
            <p:ph type="dt" sz="half" idx="16"/>
          </p:nvPr>
        </p:nvSpPr>
        <p:spPr/>
        <p:txBody>
          <a:bodyPr/>
          <a:lstStyle/>
          <a:p>
            <a:r>
              <a:rPr lang="en-US"/>
              <a:t>9/8/2025</a:t>
            </a:r>
            <a:endParaRPr lang="en-US" dirty="0"/>
          </a:p>
        </p:txBody>
      </p:sp>
      <p:sp>
        <p:nvSpPr>
          <p:cNvPr id="6" name="Footer Placeholder 5"/>
          <p:cNvSpPr>
            <a:spLocks noGrp="1"/>
          </p:cNvSpPr>
          <p:nvPr>
            <p:ph type="ftr" sz="quarter" idx="17"/>
          </p:nvPr>
        </p:nvSpPr>
        <p:spPr/>
        <p:txBody>
          <a:bodyPr/>
          <a:lstStyle/>
          <a:p>
            <a:r>
              <a:rPr lang="en-US" dirty="0">
                <a:latin typeface="Lato" panose="020F0502020204030203" pitchFamily="34" charset="0"/>
              </a:rPr>
              <a:t>Urban County Policy Board</a:t>
            </a:r>
          </a:p>
        </p:txBody>
      </p:sp>
      <p:sp>
        <p:nvSpPr>
          <p:cNvPr id="7" name="Slide Number Placeholder 6"/>
          <p:cNvSpPr>
            <a:spLocks noGrp="1"/>
          </p:cNvSpPr>
          <p:nvPr>
            <p:ph type="sldNum" sz="quarter" idx="18"/>
          </p:nvPr>
        </p:nvSpPr>
        <p:spPr/>
        <p:txBody>
          <a:bodyPr/>
          <a:lstStyle/>
          <a:p>
            <a:fld id="{BD3A08C5-CC68-3947-88A8-A9E34C1A68A7}" type="slidenum">
              <a:rPr lang="en-US" smtClean="0"/>
              <a:pPr/>
              <a:t>5</a:t>
            </a:fld>
            <a:endParaRPr lang="en-US" dirty="0"/>
          </a:p>
        </p:txBody>
      </p:sp>
    </p:spTree>
    <p:extLst>
      <p:ext uri="{BB962C8B-B14F-4D97-AF65-F5344CB8AC3E}">
        <p14:creationId xmlns:p14="http://schemas.microsoft.com/office/powerpoint/2010/main" val="3179762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2024 Total CDBG and HOME Spending</a:t>
            </a:r>
          </a:p>
        </p:txBody>
      </p:sp>
      <p:sp>
        <p:nvSpPr>
          <p:cNvPr id="7" name="Date Placeholder 6"/>
          <p:cNvSpPr>
            <a:spLocks noGrp="1"/>
          </p:cNvSpPr>
          <p:nvPr>
            <p:ph type="dt" sz="half" idx="21"/>
          </p:nvPr>
        </p:nvSpPr>
        <p:spPr/>
        <p:txBody>
          <a:bodyPr/>
          <a:lstStyle/>
          <a:p>
            <a:r>
              <a:rPr lang="en-US"/>
              <a:t>9/8/2025</a:t>
            </a:r>
            <a:endParaRPr lang="en-US" dirty="0"/>
          </a:p>
        </p:txBody>
      </p:sp>
      <p:pic>
        <p:nvPicPr>
          <p:cNvPr id="10" name="Picture 9">
            <a:extLst>
              <a:ext uri="{FF2B5EF4-FFF2-40B4-BE49-F238E27FC236}">
                <a16:creationId xmlns:a16="http://schemas.microsoft.com/office/drawing/2014/main" id="{ED4C7B9C-C022-0760-9729-AE8C06EB3C7D}"/>
              </a:ext>
            </a:extLst>
          </p:cNvPr>
          <p:cNvPicPr>
            <a:picLocks noChangeAspect="1"/>
          </p:cNvPicPr>
          <p:nvPr/>
        </p:nvPicPr>
        <p:blipFill>
          <a:blip r:embed="rId3"/>
          <a:stretch>
            <a:fillRect/>
          </a:stretch>
        </p:blipFill>
        <p:spPr>
          <a:xfrm>
            <a:off x="5350975" y="1114752"/>
            <a:ext cx="7648931" cy="5004948"/>
          </a:xfrm>
          <a:prstGeom prst="rect">
            <a:avLst/>
          </a:prstGeom>
        </p:spPr>
      </p:pic>
      <p:sp>
        <p:nvSpPr>
          <p:cNvPr id="8" name="Footer Placeholder 7"/>
          <p:cNvSpPr>
            <a:spLocks noGrp="1"/>
          </p:cNvSpPr>
          <p:nvPr>
            <p:ph type="ftr" sz="quarter" idx="22"/>
          </p:nvPr>
        </p:nvSpPr>
        <p:spPr/>
        <p:txBody>
          <a:bodyPr/>
          <a:lstStyle/>
          <a:p>
            <a:r>
              <a:rPr lang="en-US"/>
              <a:t>Urban County Policy Board</a:t>
            </a:r>
            <a:endParaRPr lang="en-US" dirty="0"/>
          </a:p>
        </p:txBody>
      </p:sp>
      <p:sp>
        <p:nvSpPr>
          <p:cNvPr id="9" name="Slide Number Placeholder 8"/>
          <p:cNvSpPr>
            <a:spLocks noGrp="1"/>
          </p:cNvSpPr>
          <p:nvPr>
            <p:ph type="sldNum" sz="quarter" idx="23"/>
          </p:nvPr>
        </p:nvSpPr>
        <p:spPr/>
        <p:txBody>
          <a:bodyPr/>
          <a:lstStyle/>
          <a:p>
            <a:fld id="{BD3A08C5-CC68-3947-88A8-A9E34C1A68A7}" type="slidenum">
              <a:rPr lang="en-US" smtClean="0"/>
              <a:pPr/>
              <a:t>6</a:t>
            </a:fld>
            <a:endParaRPr lang="en-US" dirty="0"/>
          </a:p>
        </p:txBody>
      </p:sp>
      <p:graphicFrame>
        <p:nvGraphicFramePr>
          <p:cNvPr id="4" name="Table 3">
            <a:extLst>
              <a:ext uri="{FF2B5EF4-FFF2-40B4-BE49-F238E27FC236}">
                <a16:creationId xmlns:a16="http://schemas.microsoft.com/office/drawing/2014/main" id="{54E250F4-A889-40C8-A1B5-086AD1A9E986}"/>
              </a:ext>
            </a:extLst>
          </p:cNvPr>
          <p:cNvGraphicFramePr>
            <a:graphicFrameLocks noGrp="1"/>
          </p:cNvGraphicFramePr>
          <p:nvPr>
            <p:extLst>
              <p:ext uri="{D42A27DB-BD31-4B8C-83A1-F6EECF244321}">
                <p14:modId xmlns:p14="http://schemas.microsoft.com/office/powerpoint/2010/main" val="144444519"/>
              </p:ext>
            </p:extLst>
          </p:nvPr>
        </p:nvGraphicFramePr>
        <p:xfrm>
          <a:off x="788545" y="1371599"/>
          <a:ext cx="5943600" cy="4114799"/>
        </p:xfrm>
        <a:graphic>
          <a:graphicData uri="http://schemas.openxmlformats.org/drawingml/2006/table">
            <a:tbl>
              <a:tblPr firstRow="1" bandRow="1">
                <a:tableStyleId>{5C22544A-7EE6-4342-B048-85BDC9FD1C3A}</a:tableStyleId>
              </a:tblPr>
              <a:tblGrid>
                <a:gridCol w="4261427">
                  <a:extLst>
                    <a:ext uri="{9D8B030D-6E8A-4147-A177-3AD203B41FA5}">
                      <a16:colId xmlns:a16="http://schemas.microsoft.com/office/drawing/2014/main" val="4145367156"/>
                    </a:ext>
                  </a:extLst>
                </a:gridCol>
                <a:gridCol w="1682173">
                  <a:extLst>
                    <a:ext uri="{9D8B030D-6E8A-4147-A177-3AD203B41FA5}">
                      <a16:colId xmlns:a16="http://schemas.microsoft.com/office/drawing/2014/main" val="1556419755"/>
                    </a:ext>
                  </a:extLst>
                </a:gridCol>
              </a:tblGrid>
              <a:tr h="631883">
                <a:tc>
                  <a:txBody>
                    <a:bodyPr/>
                    <a:lstStyle/>
                    <a:p>
                      <a:pPr algn="ctr" rtl="0" fontAlgn="ctr"/>
                      <a:r>
                        <a:rPr lang="en-US" sz="1400" b="1" u="none" strike="noStrike" dirty="0">
                          <a:solidFill>
                            <a:srgbClr val="FFFFFF"/>
                          </a:solidFill>
                          <a:effectLst/>
                        </a:rPr>
                        <a:t>Funding Source</a:t>
                      </a:r>
                      <a:endParaRPr lang="en-US" sz="1400" b="1" i="0" u="none" strike="noStrike" dirty="0">
                        <a:solidFill>
                          <a:srgbClr val="FFFFFF"/>
                        </a:solidFill>
                        <a:effectLst/>
                        <a:latin typeface="Arial" panose="020B0604020202020204" pitchFamily="34" charset="0"/>
                      </a:endParaRPr>
                    </a:p>
                  </a:txBody>
                  <a:tcPr marL="45720" marR="45720" anchor="ctr"/>
                </a:tc>
                <a:tc>
                  <a:txBody>
                    <a:bodyPr/>
                    <a:lstStyle/>
                    <a:p>
                      <a:pPr algn="ctr" rtl="0" fontAlgn="ctr"/>
                      <a:r>
                        <a:rPr lang="en-US" sz="1400" b="1" u="none" strike="noStrike" dirty="0">
                          <a:solidFill>
                            <a:srgbClr val="FFFFFF"/>
                          </a:solidFill>
                          <a:effectLst/>
                        </a:rPr>
                        <a:t>Amount</a:t>
                      </a:r>
                      <a:endParaRPr lang="en-US" sz="1400" b="1" i="0" u="none" strike="noStrike" dirty="0">
                        <a:solidFill>
                          <a:srgbClr val="FFFFFF"/>
                        </a:solidFill>
                        <a:effectLst/>
                        <a:latin typeface="Arial" panose="020B0604020202020204" pitchFamily="34" charset="0"/>
                      </a:endParaRPr>
                    </a:p>
                  </a:txBody>
                  <a:tcPr marL="45720" marR="45720" anchor="ctr"/>
                </a:tc>
                <a:extLst>
                  <a:ext uri="{0D108BD9-81ED-4DB2-BD59-A6C34878D82A}">
                    <a16:rowId xmlns:a16="http://schemas.microsoft.com/office/drawing/2014/main" val="2813072475"/>
                  </a:ext>
                </a:extLst>
              </a:tr>
              <a:tr h="850073">
                <a:tc>
                  <a:txBody>
                    <a:bodyPr/>
                    <a:lstStyle/>
                    <a:p>
                      <a:pPr algn="l" rtl="0" fontAlgn="b"/>
                      <a:r>
                        <a:rPr lang="en-US" sz="1400" b="0" u="none" strike="noStrike" dirty="0">
                          <a:solidFill>
                            <a:srgbClr val="000000"/>
                          </a:solidFill>
                          <a:effectLst/>
                        </a:rPr>
                        <a:t>Community Development Block Grant</a:t>
                      </a:r>
                      <a:endParaRPr lang="en-US" sz="1400" b="0" i="0" u="none" strike="noStrike" dirty="0">
                        <a:solidFill>
                          <a:srgbClr val="000000"/>
                        </a:solidFill>
                        <a:effectLst/>
                        <a:latin typeface="Arial" panose="020B0604020202020204" pitchFamily="34" charset="0"/>
                      </a:endParaRPr>
                    </a:p>
                  </a:txBody>
                  <a:tcPr marL="45720" marR="45720" anchor="ctr"/>
                </a:tc>
                <a:tc>
                  <a:txBody>
                    <a:bodyPr/>
                    <a:lstStyle/>
                    <a:p>
                      <a:pPr algn="r" rtl="0" fontAlgn="b"/>
                      <a:r>
                        <a:rPr lang="en-US" sz="1400" b="0" u="none" strike="noStrike" dirty="0">
                          <a:solidFill>
                            <a:srgbClr val="000000"/>
                          </a:solidFill>
                          <a:effectLst/>
                        </a:rPr>
                        <a:t>$1,443,410</a:t>
                      </a:r>
                      <a:endParaRPr lang="en-US" sz="1400" b="0" i="0" u="none" strike="noStrike" dirty="0">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558165718"/>
                  </a:ext>
                </a:extLst>
              </a:tr>
              <a:tr h="737194">
                <a:tc>
                  <a:txBody>
                    <a:bodyPr/>
                    <a:lstStyle/>
                    <a:p>
                      <a:pPr algn="l" rtl="0" fontAlgn="b"/>
                      <a:r>
                        <a:rPr lang="en-US" sz="1400" b="0" u="none" strike="noStrike" dirty="0">
                          <a:solidFill>
                            <a:srgbClr val="000000"/>
                          </a:solidFill>
                          <a:effectLst/>
                        </a:rPr>
                        <a:t>HOME Investment Partnerships Program</a:t>
                      </a:r>
                      <a:endParaRPr lang="en-US" sz="1400" b="0" i="0" u="none" strike="noStrike" dirty="0">
                        <a:solidFill>
                          <a:srgbClr val="000000"/>
                        </a:solidFill>
                        <a:effectLst/>
                        <a:latin typeface="Arial" panose="020B0604020202020204" pitchFamily="34" charset="0"/>
                      </a:endParaRPr>
                    </a:p>
                  </a:txBody>
                  <a:tcPr marL="45720" marR="45720" anchor="ctr"/>
                </a:tc>
                <a:tc>
                  <a:txBody>
                    <a:bodyPr/>
                    <a:lstStyle/>
                    <a:p>
                      <a:pPr algn="r" rtl="0" fontAlgn="b"/>
                      <a:r>
                        <a:rPr lang="en-US" sz="1400" b="0" u="none" strike="noStrike" dirty="0">
                          <a:solidFill>
                            <a:srgbClr val="000000"/>
                          </a:solidFill>
                          <a:effectLst/>
                        </a:rPr>
                        <a:t>$768,422</a:t>
                      </a:r>
                      <a:endParaRPr lang="en-US" sz="1400" b="0" i="0" u="none" strike="noStrike" dirty="0">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1522877727"/>
                  </a:ext>
                </a:extLst>
              </a:tr>
              <a:tr h="631883">
                <a:tc>
                  <a:txBody>
                    <a:bodyPr/>
                    <a:lstStyle/>
                    <a:p>
                      <a:pPr algn="l" rtl="0" fontAlgn="b"/>
                      <a:r>
                        <a:rPr lang="en-US" sz="1400" b="0" u="none" strike="noStrike" dirty="0">
                          <a:solidFill>
                            <a:srgbClr val="000000"/>
                          </a:solidFill>
                          <a:effectLst/>
                        </a:rPr>
                        <a:t>CDBG-CV – COVID Relief</a:t>
                      </a:r>
                      <a:endParaRPr lang="en-US" sz="1400" b="0" i="0" u="none" strike="noStrike" dirty="0">
                        <a:solidFill>
                          <a:srgbClr val="000000"/>
                        </a:solidFill>
                        <a:effectLst/>
                        <a:latin typeface="Arial" panose="020B0604020202020204" pitchFamily="34" charset="0"/>
                      </a:endParaRPr>
                    </a:p>
                  </a:txBody>
                  <a:tcPr marL="45720" marR="45720" anchor="ctr"/>
                </a:tc>
                <a:tc>
                  <a:txBody>
                    <a:bodyPr/>
                    <a:lstStyle/>
                    <a:p>
                      <a:pPr algn="r" rtl="0" fontAlgn="b"/>
                      <a:r>
                        <a:rPr lang="en-US" sz="1400" b="0" u="none" strike="noStrike" dirty="0">
                          <a:solidFill>
                            <a:srgbClr val="000000"/>
                          </a:solidFill>
                          <a:effectLst/>
                        </a:rPr>
                        <a:t>$86,050</a:t>
                      </a:r>
                      <a:endParaRPr lang="en-US" sz="1400" b="0" i="0" u="none" strike="noStrike" dirty="0">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63738806"/>
                  </a:ext>
                </a:extLst>
              </a:tr>
              <a:tr h="631883">
                <a:tc>
                  <a:txBody>
                    <a:bodyPr/>
                    <a:lstStyle/>
                    <a:p>
                      <a:pPr algn="l" rtl="0" fontAlgn="b"/>
                      <a:r>
                        <a:rPr lang="en-US" sz="1400" b="0" u="none" strike="noStrike" dirty="0">
                          <a:solidFill>
                            <a:srgbClr val="000000"/>
                          </a:solidFill>
                          <a:effectLst/>
                        </a:rPr>
                        <a:t>HOME-ARP – American Rescue Plan Act</a:t>
                      </a:r>
                      <a:endParaRPr lang="en-US" sz="1400" b="0" i="0" u="none" strike="noStrike" dirty="0">
                        <a:solidFill>
                          <a:srgbClr val="000000"/>
                        </a:solidFill>
                        <a:effectLst/>
                        <a:latin typeface="Arial" panose="020B0604020202020204" pitchFamily="34" charset="0"/>
                      </a:endParaRPr>
                    </a:p>
                  </a:txBody>
                  <a:tcPr marL="45720" marR="45720" anchor="ctr"/>
                </a:tc>
                <a:tc>
                  <a:txBody>
                    <a:bodyPr/>
                    <a:lstStyle/>
                    <a:p>
                      <a:pPr algn="r" fontAlgn="b"/>
                      <a:r>
                        <a:rPr lang="en-US" sz="1400" b="0" u="none" strike="noStrike" dirty="0">
                          <a:solidFill>
                            <a:srgbClr val="000000"/>
                          </a:solidFill>
                          <a:effectLst/>
                        </a:rPr>
                        <a:t>$119,397</a:t>
                      </a:r>
                      <a:endParaRPr lang="en-US" sz="1400" b="0" i="0" u="none" strike="noStrike" dirty="0">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3029880289"/>
                  </a:ext>
                </a:extLst>
              </a:tr>
              <a:tr h="631883">
                <a:tc>
                  <a:txBody>
                    <a:bodyPr/>
                    <a:lstStyle/>
                    <a:p>
                      <a:pPr algn="l" rtl="0" fontAlgn="b"/>
                      <a:r>
                        <a:rPr lang="en-US" sz="1400" b="1" u="none" strike="noStrike" dirty="0">
                          <a:solidFill>
                            <a:srgbClr val="000000"/>
                          </a:solidFill>
                          <a:effectLst/>
                        </a:rPr>
                        <a:t>Total</a:t>
                      </a:r>
                      <a:endParaRPr lang="en-US" sz="1400" b="1" i="0" u="none" strike="noStrike" dirty="0">
                        <a:solidFill>
                          <a:srgbClr val="000000"/>
                        </a:solidFill>
                        <a:effectLst/>
                        <a:latin typeface="Arial" panose="020B0604020202020204" pitchFamily="34" charset="0"/>
                      </a:endParaRPr>
                    </a:p>
                  </a:txBody>
                  <a:tcPr marL="45720" marR="45720" anchor="ctr"/>
                </a:tc>
                <a:tc>
                  <a:txBody>
                    <a:bodyPr/>
                    <a:lstStyle/>
                    <a:p>
                      <a:pPr algn="r" rtl="0" fontAlgn="b"/>
                      <a:r>
                        <a:rPr lang="en-US" sz="1400" b="1" u="none" strike="noStrike" dirty="0">
                          <a:solidFill>
                            <a:srgbClr val="000000"/>
                          </a:solidFill>
                          <a:effectLst/>
                        </a:rPr>
                        <a:t>$2,471,279</a:t>
                      </a:r>
                      <a:endParaRPr lang="en-US" sz="1400" b="1" i="0" u="none" strike="noStrike" dirty="0">
                        <a:solidFill>
                          <a:srgbClr val="000000"/>
                        </a:solidFill>
                        <a:effectLst/>
                        <a:latin typeface="Arial" panose="020B0604020202020204" pitchFamily="34" charset="0"/>
                      </a:endParaRPr>
                    </a:p>
                  </a:txBody>
                  <a:tcPr marL="45720" marR="45720" anchor="ctr"/>
                </a:tc>
                <a:extLst>
                  <a:ext uri="{0D108BD9-81ED-4DB2-BD59-A6C34878D82A}">
                    <a16:rowId xmlns:a16="http://schemas.microsoft.com/office/drawing/2014/main" val="2433189168"/>
                  </a:ext>
                </a:extLst>
              </a:tr>
            </a:tbl>
          </a:graphicData>
        </a:graphic>
      </p:graphicFrame>
    </p:spTree>
    <p:extLst>
      <p:ext uri="{BB962C8B-B14F-4D97-AF65-F5344CB8AC3E}">
        <p14:creationId xmlns:p14="http://schemas.microsoft.com/office/powerpoint/2010/main" val="201328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2024 Total Spending by Activity Type</a:t>
            </a:r>
          </a:p>
        </p:txBody>
      </p:sp>
      <p:sp>
        <p:nvSpPr>
          <p:cNvPr id="7" name="Date Placeholder 6"/>
          <p:cNvSpPr>
            <a:spLocks noGrp="1"/>
          </p:cNvSpPr>
          <p:nvPr>
            <p:ph type="dt" sz="half" idx="21"/>
          </p:nvPr>
        </p:nvSpPr>
        <p:spPr/>
        <p:txBody>
          <a:bodyPr/>
          <a:lstStyle/>
          <a:p>
            <a:r>
              <a:rPr lang="en-US"/>
              <a:t>9/8/2025</a:t>
            </a:r>
            <a:endParaRPr lang="en-US" dirty="0"/>
          </a:p>
        </p:txBody>
      </p:sp>
      <p:sp>
        <p:nvSpPr>
          <p:cNvPr id="8" name="Footer Placeholder 7"/>
          <p:cNvSpPr>
            <a:spLocks noGrp="1"/>
          </p:cNvSpPr>
          <p:nvPr>
            <p:ph type="ftr" sz="quarter" idx="22"/>
          </p:nvPr>
        </p:nvSpPr>
        <p:spPr/>
        <p:txBody>
          <a:bodyPr/>
          <a:lstStyle/>
          <a:p>
            <a:r>
              <a:rPr lang="en-US"/>
              <a:t>Urban County Policy Board</a:t>
            </a:r>
            <a:endParaRPr lang="en-US" dirty="0"/>
          </a:p>
        </p:txBody>
      </p:sp>
      <p:sp>
        <p:nvSpPr>
          <p:cNvPr id="9" name="Slide Number Placeholder 8"/>
          <p:cNvSpPr>
            <a:spLocks noGrp="1"/>
          </p:cNvSpPr>
          <p:nvPr>
            <p:ph type="sldNum" sz="quarter" idx="23"/>
          </p:nvPr>
        </p:nvSpPr>
        <p:spPr/>
        <p:txBody>
          <a:bodyPr/>
          <a:lstStyle/>
          <a:p>
            <a:fld id="{BD3A08C5-CC68-3947-88A8-A9E34C1A68A7}" type="slidenum">
              <a:rPr lang="en-US" smtClean="0"/>
              <a:pPr/>
              <a:t>7</a:t>
            </a:fld>
            <a:endParaRPr lang="en-US" dirty="0"/>
          </a:p>
        </p:txBody>
      </p:sp>
      <p:graphicFrame>
        <p:nvGraphicFramePr>
          <p:cNvPr id="14" name="Table 14">
            <a:extLst>
              <a:ext uri="{FF2B5EF4-FFF2-40B4-BE49-F238E27FC236}">
                <a16:creationId xmlns:a16="http://schemas.microsoft.com/office/drawing/2014/main" id="{E25B9504-D8D0-4308-A57A-47512439424B}"/>
              </a:ext>
            </a:extLst>
          </p:cNvPr>
          <p:cNvGraphicFramePr>
            <a:graphicFrameLocks noGrp="1"/>
          </p:cNvGraphicFramePr>
          <p:nvPr>
            <p:ph sz="quarter" idx="13"/>
            <p:extLst>
              <p:ext uri="{D42A27DB-BD31-4B8C-83A1-F6EECF244321}">
                <p14:modId xmlns:p14="http://schemas.microsoft.com/office/powerpoint/2010/main" val="1709660980"/>
              </p:ext>
            </p:extLst>
          </p:nvPr>
        </p:nvGraphicFramePr>
        <p:xfrm>
          <a:off x="745787" y="1371599"/>
          <a:ext cx="5943600" cy="4114801"/>
        </p:xfrm>
        <a:graphic>
          <a:graphicData uri="http://schemas.openxmlformats.org/drawingml/2006/table">
            <a:tbl>
              <a:tblPr firstRow="1" bandRow="1">
                <a:tableStyleId>{5C22544A-7EE6-4342-B048-85BDC9FD1C3A}</a:tableStyleId>
              </a:tblPr>
              <a:tblGrid>
                <a:gridCol w="4123987">
                  <a:extLst>
                    <a:ext uri="{9D8B030D-6E8A-4147-A177-3AD203B41FA5}">
                      <a16:colId xmlns:a16="http://schemas.microsoft.com/office/drawing/2014/main" val="852138965"/>
                    </a:ext>
                  </a:extLst>
                </a:gridCol>
                <a:gridCol w="1819613">
                  <a:extLst>
                    <a:ext uri="{9D8B030D-6E8A-4147-A177-3AD203B41FA5}">
                      <a16:colId xmlns:a16="http://schemas.microsoft.com/office/drawing/2014/main" val="590283028"/>
                    </a:ext>
                  </a:extLst>
                </a:gridCol>
              </a:tblGrid>
              <a:tr h="569321">
                <a:tc>
                  <a:txBody>
                    <a:bodyPr/>
                    <a:lstStyle/>
                    <a:p>
                      <a:pPr algn="ctr" rtl="0" fontAlgn="ctr"/>
                      <a:r>
                        <a:rPr lang="en-US" sz="1400" b="1" i="0" u="none" strike="noStrike" dirty="0">
                          <a:solidFill>
                            <a:srgbClr val="FFFFFF"/>
                          </a:solidFill>
                          <a:effectLst/>
                          <a:latin typeface="Arial" panose="020B0604020202020204" pitchFamily="34" charset="0"/>
                        </a:rPr>
                        <a:t>Activity Type</a:t>
                      </a:r>
                    </a:p>
                  </a:txBody>
                  <a:tcPr marL="45720" marR="45720" anchor="ctr"/>
                </a:tc>
                <a:tc>
                  <a:txBody>
                    <a:bodyPr/>
                    <a:lstStyle/>
                    <a:p>
                      <a:pPr algn="ctr" rtl="0" fontAlgn="ctr"/>
                      <a:r>
                        <a:rPr lang="en-US" sz="1400" b="1" i="0" u="none" strike="noStrike" dirty="0">
                          <a:solidFill>
                            <a:srgbClr val="FFFFFF"/>
                          </a:solidFill>
                          <a:effectLst/>
                          <a:latin typeface="Arial" panose="020B0604020202020204" pitchFamily="34" charset="0"/>
                        </a:rPr>
                        <a:t>Amount</a:t>
                      </a:r>
                    </a:p>
                  </a:txBody>
                  <a:tcPr marL="45720" marR="45720" anchor="ctr"/>
                </a:tc>
                <a:extLst>
                  <a:ext uri="{0D108BD9-81ED-4DB2-BD59-A6C34878D82A}">
                    <a16:rowId xmlns:a16="http://schemas.microsoft.com/office/drawing/2014/main" val="352852436"/>
                  </a:ext>
                </a:extLst>
              </a:tr>
              <a:tr h="849730">
                <a:tc>
                  <a:txBody>
                    <a:bodyPr/>
                    <a:lstStyle/>
                    <a:p>
                      <a:pPr algn="l" rtl="0" fontAlgn="b"/>
                      <a:r>
                        <a:rPr lang="en-US" sz="1400" b="0" i="0" u="none" strike="noStrike" dirty="0">
                          <a:solidFill>
                            <a:srgbClr val="000000"/>
                          </a:solidFill>
                          <a:effectLst/>
                          <a:latin typeface="Arial" panose="020B0604020202020204" pitchFamily="34" charset="0"/>
                        </a:rPr>
                        <a:t>Affordable Housing </a:t>
                      </a:r>
                    </a:p>
                    <a:p>
                      <a:pPr algn="l" rtl="0" fontAlgn="b"/>
                      <a:r>
                        <a:rPr lang="en-US" sz="1400" b="0" i="0" u="none" strike="noStrike" dirty="0">
                          <a:solidFill>
                            <a:srgbClr val="000000"/>
                          </a:solidFill>
                          <a:effectLst/>
                          <a:latin typeface="Arial" panose="020B0604020202020204" pitchFamily="34" charset="0"/>
                        </a:rPr>
                        <a:t>&amp; Homelessness</a:t>
                      </a:r>
                    </a:p>
                  </a:txBody>
                  <a:tcPr marL="45720" marR="45720" anchor="ctr"/>
                </a:tc>
                <a:tc>
                  <a:txBody>
                    <a:bodyPr/>
                    <a:lstStyle/>
                    <a:p>
                      <a:pPr algn="r" rtl="0" fontAlgn="b"/>
                      <a:r>
                        <a:rPr lang="en-US" sz="1400" b="0" i="0" u="none" strike="noStrike" dirty="0">
                          <a:solidFill>
                            <a:srgbClr val="000000"/>
                          </a:solidFill>
                          <a:effectLst/>
                          <a:latin typeface="Arial" panose="020B0604020202020204" pitchFamily="34" charset="0"/>
                        </a:rPr>
                        <a:t>$806,936</a:t>
                      </a:r>
                    </a:p>
                  </a:txBody>
                  <a:tcPr marL="45720" marR="45720" anchor="ctr"/>
                </a:tc>
                <a:extLst>
                  <a:ext uri="{0D108BD9-81ED-4DB2-BD59-A6C34878D82A}">
                    <a16:rowId xmlns:a16="http://schemas.microsoft.com/office/drawing/2014/main" val="2517160958"/>
                  </a:ext>
                </a:extLst>
              </a:tr>
              <a:tr h="778554">
                <a:tc>
                  <a:txBody>
                    <a:bodyPr/>
                    <a:lstStyle/>
                    <a:p>
                      <a:pPr algn="l" rtl="0" fontAlgn="b"/>
                      <a:r>
                        <a:rPr lang="en-US" sz="1400" b="0" i="0" u="none" strike="noStrike" dirty="0">
                          <a:solidFill>
                            <a:srgbClr val="000000"/>
                          </a:solidFill>
                          <a:effectLst/>
                          <a:latin typeface="Arial" panose="020B0604020202020204" pitchFamily="34" charset="0"/>
                        </a:rPr>
                        <a:t>Public Facilities &amp; Neighborhood Improvements </a:t>
                      </a:r>
                    </a:p>
                  </a:txBody>
                  <a:tcPr marL="45720" marR="45720" anchor="ctr"/>
                </a:tc>
                <a:tc>
                  <a:txBody>
                    <a:bodyPr/>
                    <a:lstStyle/>
                    <a:p>
                      <a:pPr algn="r" rtl="0" fontAlgn="b"/>
                      <a:r>
                        <a:rPr lang="en-US" sz="1400" b="0" i="0" u="none" strike="noStrike" dirty="0">
                          <a:solidFill>
                            <a:srgbClr val="000000"/>
                          </a:solidFill>
                          <a:effectLst/>
                          <a:latin typeface="Arial" panose="020B0604020202020204" pitchFamily="34" charset="0"/>
                        </a:rPr>
                        <a:t>$139,258</a:t>
                      </a:r>
                    </a:p>
                  </a:txBody>
                  <a:tcPr marL="45720" marR="45720" anchor="ctr"/>
                </a:tc>
                <a:extLst>
                  <a:ext uri="{0D108BD9-81ED-4DB2-BD59-A6C34878D82A}">
                    <a16:rowId xmlns:a16="http://schemas.microsoft.com/office/drawing/2014/main" val="2355428716"/>
                  </a:ext>
                </a:extLst>
              </a:tr>
              <a:tr h="778554">
                <a:tc>
                  <a:txBody>
                    <a:bodyPr/>
                    <a:lstStyle/>
                    <a:p>
                      <a:pPr algn="l" rtl="0" fontAlgn="b"/>
                      <a:r>
                        <a:rPr lang="en-US" sz="1400" b="0" i="0" u="none" strike="noStrike" dirty="0">
                          <a:solidFill>
                            <a:srgbClr val="000000"/>
                          </a:solidFill>
                          <a:effectLst/>
                          <a:latin typeface="Arial" panose="020B0604020202020204" pitchFamily="34" charset="0"/>
                        </a:rPr>
                        <a:t>Economic Development &amp; Homeownership</a:t>
                      </a:r>
                    </a:p>
                  </a:txBody>
                  <a:tcPr marL="45720" marR="45720" anchor="ctr"/>
                </a:tc>
                <a:tc>
                  <a:txBody>
                    <a:bodyPr/>
                    <a:lstStyle/>
                    <a:p>
                      <a:pPr algn="r" rtl="0" fontAlgn="b"/>
                      <a:r>
                        <a:rPr lang="en-US" sz="1400" b="0" i="0" u="none" strike="noStrike" dirty="0">
                          <a:solidFill>
                            <a:srgbClr val="000000"/>
                          </a:solidFill>
                          <a:effectLst/>
                          <a:latin typeface="Arial" panose="020B0604020202020204" pitchFamily="34" charset="0"/>
                        </a:rPr>
                        <a:t>$1,030,100</a:t>
                      </a:r>
                    </a:p>
                  </a:txBody>
                  <a:tcPr marL="45720" marR="45720" anchor="ctr"/>
                </a:tc>
                <a:extLst>
                  <a:ext uri="{0D108BD9-81ED-4DB2-BD59-A6C34878D82A}">
                    <a16:rowId xmlns:a16="http://schemas.microsoft.com/office/drawing/2014/main" val="3519161849"/>
                  </a:ext>
                </a:extLst>
              </a:tr>
              <a:tr h="569321">
                <a:tc>
                  <a:txBody>
                    <a:bodyPr/>
                    <a:lstStyle/>
                    <a:p>
                      <a:pPr algn="l" rtl="0" fontAlgn="b"/>
                      <a:r>
                        <a:rPr lang="en-US" sz="1400" b="0" i="0" u="none" strike="noStrike" dirty="0">
                          <a:solidFill>
                            <a:srgbClr val="000000"/>
                          </a:solidFill>
                          <a:effectLst/>
                          <a:latin typeface="Arial" panose="020B0604020202020204" pitchFamily="34" charset="0"/>
                        </a:rPr>
                        <a:t>Administration</a:t>
                      </a:r>
                    </a:p>
                  </a:txBody>
                  <a:tcPr marL="45720" marR="45720" anchor="ctr"/>
                </a:tc>
                <a:tc>
                  <a:txBody>
                    <a:bodyPr/>
                    <a:lstStyle/>
                    <a:p>
                      <a:pPr algn="r" rtl="0" fontAlgn="b"/>
                      <a:r>
                        <a:rPr lang="en-US" sz="1400" b="0" i="0" u="none" strike="noStrike" dirty="0">
                          <a:solidFill>
                            <a:srgbClr val="000000"/>
                          </a:solidFill>
                          <a:effectLst/>
                          <a:latin typeface="Arial" panose="020B0604020202020204" pitchFamily="34" charset="0"/>
                        </a:rPr>
                        <a:t>$440,984</a:t>
                      </a:r>
                    </a:p>
                  </a:txBody>
                  <a:tcPr marL="45720" marR="45720" anchor="ctr"/>
                </a:tc>
                <a:extLst>
                  <a:ext uri="{0D108BD9-81ED-4DB2-BD59-A6C34878D82A}">
                    <a16:rowId xmlns:a16="http://schemas.microsoft.com/office/drawing/2014/main" val="947394968"/>
                  </a:ext>
                </a:extLst>
              </a:tr>
              <a:tr h="569321">
                <a:tc>
                  <a:txBody>
                    <a:bodyPr/>
                    <a:lstStyle/>
                    <a:p>
                      <a:pPr algn="l" rtl="0" fontAlgn="b"/>
                      <a:r>
                        <a:rPr lang="en-US" sz="1400" b="1" i="0" u="none" strike="noStrike" dirty="0">
                          <a:solidFill>
                            <a:srgbClr val="000000"/>
                          </a:solidFill>
                          <a:effectLst/>
                          <a:latin typeface="Arial" panose="020B0604020202020204" pitchFamily="34" charset="0"/>
                        </a:rPr>
                        <a:t>Total</a:t>
                      </a:r>
                    </a:p>
                  </a:txBody>
                  <a:tcPr marL="45720" marR="45720" anchor="ctr"/>
                </a:tc>
                <a:tc>
                  <a:txBody>
                    <a:bodyPr/>
                    <a:lstStyle/>
                    <a:p>
                      <a:pPr algn="r" rtl="0" fontAlgn="b"/>
                      <a:r>
                        <a:rPr lang="en-US" sz="1400" b="1" i="0" u="none" strike="noStrike" dirty="0">
                          <a:solidFill>
                            <a:srgbClr val="000000"/>
                          </a:solidFill>
                          <a:effectLst/>
                          <a:latin typeface="Arial" panose="020B0604020202020204" pitchFamily="34" charset="0"/>
                        </a:rPr>
                        <a:t>$2,417,278</a:t>
                      </a:r>
                    </a:p>
                  </a:txBody>
                  <a:tcPr marL="45720" marR="45720" anchor="ctr"/>
                </a:tc>
                <a:extLst>
                  <a:ext uri="{0D108BD9-81ED-4DB2-BD59-A6C34878D82A}">
                    <a16:rowId xmlns:a16="http://schemas.microsoft.com/office/drawing/2014/main" val="3688576103"/>
                  </a:ext>
                </a:extLst>
              </a:tr>
            </a:tbl>
          </a:graphicData>
        </a:graphic>
      </p:graphicFrame>
      <p:pic>
        <p:nvPicPr>
          <p:cNvPr id="3" name="Picture 2">
            <a:extLst>
              <a:ext uri="{FF2B5EF4-FFF2-40B4-BE49-F238E27FC236}">
                <a16:creationId xmlns:a16="http://schemas.microsoft.com/office/drawing/2014/main" id="{CC9B96C6-CE44-0825-D0A5-381D03324D14}"/>
              </a:ext>
            </a:extLst>
          </p:cNvPr>
          <p:cNvPicPr>
            <a:picLocks noChangeAspect="1"/>
          </p:cNvPicPr>
          <p:nvPr/>
        </p:nvPicPr>
        <p:blipFill>
          <a:blip r:embed="rId3"/>
          <a:stretch>
            <a:fillRect/>
          </a:stretch>
        </p:blipFill>
        <p:spPr>
          <a:xfrm>
            <a:off x="5571460" y="1215636"/>
            <a:ext cx="7333246" cy="4681937"/>
          </a:xfrm>
          <a:prstGeom prst="rect">
            <a:avLst/>
          </a:prstGeom>
        </p:spPr>
      </p:pic>
    </p:spTree>
    <p:extLst>
      <p:ext uri="{BB962C8B-B14F-4D97-AF65-F5344CB8AC3E}">
        <p14:creationId xmlns:p14="http://schemas.microsoft.com/office/powerpoint/2010/main" val="2598603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EDCD38E3-48DD-3A23-7278-3FE315B3F893}"/>
              </a:ext>
            </a:extLst>
          </p:cNvPr>
          <p:cNvGraphicFramePr>
            <a:graphicFrameLocks noGrp="1"/>
          </p:cNvGraphicFramePr>
          <p:nvPr>
            <p:ph sz="quarter" idx="13"/>
            <p:extLst>
              <p:ext uri="{D42A27DB-BD31-4B8C-83A1-F6EECF244321}">
                <p14:modId xmlns:p14="http://schemas.microsoft.com/office/powerpoint/2010/main" val="3846554297"/>
              </p:ext>
            </p:extLst>
          </p:nvPr>
        </p:nvGraphicFramePr>
        <p:xfrm>
          <a:off x="962025" y="1237507"/>
          <a:ext cx="10267947" cy="3535680"/>
        </p:xfrm>
        <a:graphic>
          <a:graphicData uri="http://schemas.openxmlformats.org/drawingml/2006/table">
            <a:tbl>
              <a:tblPr firstRow="1" bandRow="1">
                <a:tableStyleId>{5C22544A-7EE6-4342-B048-85BDC9FD1C3A}</a:tableStyleId>
              </a:tblPr>
              <a:tblGrid>
                <a:gridCol w="3422649">
                  <a:extLst>
                    <a:ext uri="{9D8B030D-6E8A-4147-A177-3AD203B41FA5}">
                      <a16:colId xmlns:a16="http://schemas.microsoft.com/office/drawing/2014/main" val="2729560717"/>
                    </a:ext>
                  </a:extLst>
                </a:gridCol>
                <a:gridCol w="3422649">
                  <a:extLst>
                    <a:ext uri="{9D8B030D-6E8A-4147-A177-3AD203B41FA5}">
                      <a16:colId xmlns:a16="http://schemas.microsoft.com/office/drawing/2014/main" val="2832390587"/>
                    </a:ext>
                  </a:extLst>
                </a:gridCol>
                <a:gridCol w="3422649">
                  <a:extLst>
                    <a:ext uri="{9D8B030D-6E8A-4147-A177-3AD203B41FA5}">
                      <a16:colId xmlns:a16="http://schemas.microsoft.com/office/drawing/2014/main" val="384402693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Public Facilities &amp; Neighborhood Improvements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Asset &amp; Economic Development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Affordable Housing &amp; Homelessness</a:t>
                      </a:r>
                    </a:p>
                  </a:txBody>
                  <a:tcPr/>
                </a:tc>
                <a:extLst>
                  <a:ext uri="{0D108BD9-81ED-4DB2-BD59-A6C34878D82A}">
                    <a16:rowId xmlns:a16="http://schemas.microsoft.com/office/drawing/2014/main" val="25159447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Washougal Hamllik Park Improvements</a:t>
                      </a:r>
                    </a:p>
                  </a:txBody>
                  <a:tcPr/>
                </a:tc>
                <a:tc>
                  <a:txBody>
                    <a:bodyPr/>
                    <a:lstStyle/>
                    <a:p>
                      <a:pPr marL="0" marR="0" lvl="0" indent="0" algn="l" defTabSz="914400" rtl="0" eaLnBrk="1" fontAlgn="auto" latinLnBrk="0" hangingPunct="1">
                        <a:lnSpc>
                          <a:spcPct val="100000"/>
                        </a:lnSpc>
                        <a:spcBef>
                          <a:spcPts val="1000"/>
                        </a:spcBef>
                        <a:spcAft>
                          <a:spcPts val="1000"/>
                        </a:spcAft>
                        <a:buClrTx/>
                        <a:buSzTx/>
                        <a:buFont typeface="Arial" charset="0"/>
                        <a:buNone/>
                        <a:tabLst/>
                        <a:defRPr/>
                      </a:pPr>
                      <a:r>
                        <a:rPr kumimoji="0" lang="en-US" sz="1600" b="0" i="0" u="none" strike="noStrike" kern="1200" cap="none" spc="0" normalizeH="0" baseline="0" noProof="0" dirty="0">
                          <a:ln>
                            <a:noFill/>
                          </a:ln>
                          <a:solidFill>
                            <a:srgbClr val="000000"/>
                          </a:solidFill>
                          <a:effectLst/>
                          <a:uLnTx/>
                          <a:uFillTx/>
                          <a:latin typeface="Arial" charset="0"/>
                          <a:cs typeface="Arial" charset="0"/>
                        </a:rPr>
                        <a:t>Fourth Plain Forward Business Assistance</a:t>
                      </a:r>
                    </a:p>
                  </a:txBody>
                  <a:tcPr/>
                </a:tc>
                <a:tc>
                  <a:txBody>
                    <a:bodyPr/>
                    <a:lstStyle/>
                    <a:p>
                      <a:pPr marL="0" indent="0" algn="l" defTabSz="914400" rtl="0" eaLnBrk="1" latinLnBrk="0" hangingPunct="1">
                        <a:buFont typeface="Arial" panose="020B0604020202020204" pitchFamily="34" charset="0"/>
                        <a:buNone/>
                      </a:pPr>
                      <a:r>
                        <a:rPr lang="en-US" sz="1600" kern="1200" dirty="0">
                          <a:solidFill>
                            <a:schemeClr val="dk1"/>
                          </a:solidFill>
                          <a:latin typeface="+mn-lt"/>
                          <a:ea typeface="+mn-ea"/>
                          <a:cs typeface="+mn-cs"/>
                        </a:rPr>
                        <a:t>Janus Youth TBRA</a:t>
                      </a:r>
                    </a:p>
                    <a:p>
                      <a:endParaRPr lang="en-US" sz="1600" dirty="0"/>
                    </a:p>
                  </a:txBody>
                  <a:tcPr/>
                </a:tc>
                <a:extLst>
                  <a:ext uri="{0D108BD9-81ED-4DB2-BD59-A6C34878D82A}">
                    <a16:rowId xmlns:a16="http://schemas.microsoft.com/office/drawing/2014/main" val="41926781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Council for the Homeless Housing Solutions Center Acquisition</a:t>
                      </a:r>
                    </a:p>
                  </a:txBody>
                  <a:tcPr/>
                </a:tc>
                <a:tc>
                  <a:txBody>
                    <a:bodyPr/>
                    <a:lstStyle/>
                    <a:p>
                      <a:pPr marL="0" marR="0" lvl="0" indent="0" algn="l" defTabSz="914400" rtl="0" eaLnBrk="1" fontAlgn="auto" latinLnBrk="0" hangingPunct="1">
                        <a:lnSpc>
                          <a:spcPct val="100000"/>
                        </a:lnSpc>
                        <a:spcBef>
                          <a:spcPts val="1000"/>
                        </a:spcBef>
                        <a:spcAft>
                          <a:spcPts val="1000"/>
                        </a:spcAft>
                        <a:buClrTx/>
                        <a:buSzTx/>
                        <a:buFont typeface="Arial" charset="0"/>
                        <a:buNone/>
                        <a:tabLst/>
                        <a:defRPr/>
                      </a:pPr>
                      <a:r>
                        <a:rPr kumimoji="0" lang="en-US" sz="1600" b="0" i="0" u="none" strike="noStrike" kern="1200" cap="none" spc="0" normalizeH="0" baseline="0" noProof="0" dirty="0">
                          <a:ln>
                            <a:noFill/>
                          </a:ln>
                          <a:solidFill>
                            <a:srgbClr val="000000"/>
                          </a:solidFill>
                          <a:effectLst/>
                          <a:uLnTx/>
                          <a:uFillTx/>
                          <a:latin typeface="Arial" charset="0"/>
                          <a:cs typeface="Arial" charset="0"/>
                        </a:rPr>
                        <a:t>Greater Vancouver Chamber of Commerce Business Assistance</a:t>
                      </a:r>
                    </a:p>
                  </a:txBody>
                  <a:tcPr/>
                </a:tc>
                <a:tc>
                  <a:txBody>
                    <a:bodyPr/>
                    <a:lstStyle/>
                    <a:p>
                      <a:pPr marL="0" lvl="1" indent="0" algn="l" defTabSz="914400" rtl="0" eaLnBrk="1" latinLnBrk="0" hangingPunct="1">
                        <a:buFont typeface="Arial" panose="020B0604020202020204" pitchFamily="34" charset="0"/>
                        <a:buNone/>
                      </a:pPr>
                      <a:r>
                        <a:rPr lang="en-US" sz="1600" kern="1200" dirty="0">
                          <a:solidFill>
                            <a:schemeClr val="dk1"/>
                          </a:solidFill>
                          <a:latin typeface="+mn-lt"/>
                          <a:ea typeface="+mn-ea"/>
                          <a:cs typeface="+mn-cs"/>
                        </a:rPr>
                        <a:t>Lifeline Connections TBRA</a:t>
                      </a:r>
                    </a:p>
                    <a:p>
                      <a:pPr marL="0" lvl="1" indent="0" algn="l" defTabSz="914400" rtl="0" eaLnBrk="1" latinLnBrk="0" hangingPunct="1">
                        <a:buFont typeface="Arial" panose="020B0604020202020204" pitchFamily="34" charset="0"/>
                        <a:buNone/>
                      </a:pPr>
                      <a:endParaRPr lang="en-US" sz="1600" kern="1200" dirty="0">
                        <a:solidFill>
                          <a:schemeClr val="dk1"/>
                        </a:solidFill>
                        <a:latin typeface="+mn-lt"/>
                        <a:ea typeface="+mn-ea"/>
                        <a:cs typeface="+mn-cs"/>
                      </a:endParaRPr>
                    </a:p>
                  </a:txBody>
                  <a:tcPr/>
                </a:tc>
                <a:extLst>
                  <a:ext uri="{0D108BD9-81ED-4DB2-BD59-A6C34878D82A}">
                    <a16:rowId xmlns:a16="http://schemas.microsoft.com/office/drawing/2014/main" val="478157577"/>
                  </a:ext>
                </a:extLst>
              </a:tr>
              <a:tr h="370840">
                <a:tc>
                  <a:txBody>
                    <a:bodyPr/>
                    <a:lstStyle/>
                    <a:p>
                      <a:pPr marL="0" indent="0">
                        <a:buFont typeface="Arial" panose="020B0604020202020204" pitchFamily="34" charset="0"/>
                        <a:buNone/>
                      </a:pPr>
                      <a:endParaRPr lang="en-US" sz="1600" dirty="0"/>
                    </a:p>
                  </a:txBody>
                  <a:tcPr/>
                </a:tc>
                <a:tc>
                  <a:txBody>
                    <a:bodyPr/>
                    <a:lstStyle/>
                    <a:p>
                      <a:pPr marL="0" marR="0" lvl="0" indent="0" algn="l" defTabSz="914400" rtl="0" eaLnBrk="1" fontAlgn="auto" latinLnBrk="0" hangingPunct="1">
                        <a:lnSpc>
                          <a:spcPct val="100000"/>
                        </a:lnSpc>
                        <a:spcBef>
                          <a:spcPts val="1000"/>
                        </a:spcBef>
                        <a:spcAft>
                          <a:spcPts val="1000"/>
                        </a:spcAft>
                        <a:buClrTx/>
                        <a:buSzTx/>
                        <a:buFont typeface="Arial" charset="0"/>
                        <a:buNone/>
                        <a:tabLst/>
                        <a:defRPr/>
                      </a:pPr>
                      <a:r>
                        <a:rPr kumimoji="0" lang="en-US" sz="1600" b="0" i="0" u="none" strike="noStrike" kern="1200" cap="none" spc="0" normalizeH="0" baseline="0" noProof="0" dirty="0">
                          <a:ln>
                            <a:noFill/>
                          </a:ln>
                          <a:solidFill>
                            <a:srgbClr val="000000"/>
                          </a:solidFill>
                          <a:effectLst/>
                          <a:uLnTx/>
                          <a:uFillTx/>
                          <a:latin typeface="Arial" charset="0"/>
                          <a:cs typeface="Arial" charset="0"/>
                        </a:rPr>
                        <a:t>Hispanic Metropolitan Chamber Business Assistance</a:t>
                      </a:r>
                    </a:p>
                  </a:txBody>
                  <a:tcPr/>
                </a:tc>
                <a:tc>
                  <a:txBody>
                    <a:bodyPr/>
                    <a:lstStyle/>
                    <a:p>
                      <a:pPr marL="0" indent="0" algn="l" defTabSz="914400" rtl="0" eaLnBrk="1" latinLnBrk="0" hangingPunct="1">
                        <a:buFont typeface="Arial" panose="020B0604020202020204" pitchFamily="34" charset="0"/>
                        <a:buNone/>
                      </a:pPr>
                      <a:r>
                        <a:rPr lang="en-US" sz="1600" kern="1200" dirty="0">
                          <a:solidFill>
                            <a:schemeClr val="dk1"/>
                          </a:solidFill>
                          <a:latin typeface="+mn-lt"/>
                          <a:ea typeface="+mn-ea"/>
                          <a:cs typeface="+mn-cs"/>
                        </a:rPr>
                        <a:t>The Salvation Army TBRA</a:t>
                      </a:r>
                    </a:p>
                  </a:txBody>
                  <a:tcPr/>
                </a:tc>
                <a:extLst>
                  <a:ext uri="{0D108BD9-81ED-4DB2-BD59-A6C34878D82A}">
                    <a16:rowId xmlns:a16="http://schemas.microsoft.com/office/drawing/2014/main" val="12984274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txBody>
                  <a:tcPr/>
                </a:tc>
                <a:tc>
                  <a:txBody>
                    <a:bodyPr/>
                    <a:lstStyle/>
                    <a:p>
                      <a:pPr marL="0" marR="0" lvl="0" indent="0" algn="l" defTabSz="914400" rtl="0" eaLnBrk="1" fontAlgn="auto" latinLnBrk="0" hangingPunct="1">
                        <a:lnSpc>
                          <a:spcPct val="100000"/>
                        </a:lnSpc>
                        <a:spcBef>
                          <a:spcPts val="1000"/>
                        </a:spcBef>
                        <a:spcAft>
                          <a:spcPts val="1000"/>
                        </a:spcAft>
                        <a:buClrTx/>
                        <a:buSzTx/>
                        <a:buFont typeface="Arial" charset="0"/>
                        <a:buNone/>
                        <a:tabLst/>
                        <a:defRPr/>
                      </a:pPr>
                      <a:r>
                        <a:rPr kumimoji="0" lang="en-US" sz="1600" b="0" i="0" u="none" strike="noStrike" kern="1200" cap="none" spc="0" normalizeH="0" baseline="0" noProof="0" dirty="0">
                          <a:ln>
                            <a:noFill/>
                          </a:ln>
                          <a:solidFill>
                            <a:srgbClr val="000000"/>
                          </a:solidFill>
                          <a:effectLst/>
                          <a:uLnTx/>
                          <a:uFillTx/>
                          <a:latin typeface="Arial" charset="0"/>
                          <a:cs typeface="Arial" charset="0"/>
                        </a:rPr>
                        <a:t>Housing Preservation Program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Share TBRA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txBody>
                  <a:tcPr/>
                </a:tc>
                <a:extLst>
                  <a:ext uri="{0D108BD9-81ED-4DB2-BD59-A6C34878D82A}">
                    <a16:rowId xmlns:a16="http://schemas.microsoft.com/office/drawing/2014/main" val="4396618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txBody>
                  <a:tcPr/>
                </a:tc>
                <a:tc>
                  <a:txBody>
                    <a:bodyPr/>
                    <a:lstStyle/>
                    <a:p>
                      <a:pPr marL="0" marR="0" lvl="0" indent="0" algn="l" defTabSz="914400" rtl="0" eaLnBrk="1" fontAlgn="auto" latinLnBrk="0" hangingPunct="1">
                        <a:lnSpc>
                          <a:spcPct val="100000"/>
                        </a:lnSpc>
                        <a:spcBef>
                          <a:spcPts val="1000"/>
                        </a:spcBef>
                        <a:spcAft>
                          <a:spcPts val="1000"/>
                        </a:spcAft>
                        <a:buClrTx/>
                        <a:buSzTx/>
                        <a:buFont typeface="Arial" charset="0"/>
                        <a:buNone/>
                        <a:tabLst/>
                        <a:defRPr/>
                      </a:pPr>
                      <a:r>
                        <a:rPr kumimoji="0" lang="en-US" sz="1600" b="0" i="0" u="none" strike="noStrike" kern="1200" cap="none" spc="0" normalizeH="0" baseline="0" noProof="0" dirty="0">
                          <a:ln>
                            <a:noFill/>
                          </a:ln>
                          <a:solidFill>
                            <a:srgbClr val="000000"/>
                          </a:solidFill>
                          <a:effectLst/>
                          <a:uLnTx/>
                          <a:uFillTx/>
                          <a:latin typeface="Arial" charset="0"/>
                          <a:cs typeface="Arial" charset="0"/>
                        </a:rPr>
                        <a:t>Proud Ground Homebuyer Assistance</a:t>
                      </a:r>
                    </a:p>
                  </a:txBody>
                  <a:tcPr/>
                </a:tc>
                <a:tc>
                  <a:txBody>
                    <a:bodyPr/>
                    <a:lstStyle/>
                    <a:p>
                      <a:pPr marL="0" indent="0">
                        <a:buFont typeface="Arial" panose="020B0604020202020204" pitchFamily="34" charset="0"/>
                        <a:buNone/>
                      </a:pPr>
                      <a:r>
                        <a:rPr lang="en-US" sz="1600" dirty="0"/>
                        <a:t>YWCA TBRA</a:t>
                      </a:r>
                    </a:p>
                    <a:p>
                      <a:pPr marL="0" indent="0">
                        <a:buFont typeface="Arial" panose="020B0604020202020204" pitchFamily="34" charset="0"/>
                        <a:buNone/>
                      </a:pPr>
                      <a:endParaRPr lang="en-US" sz="1600" dirty="0"/>
                    </a:p>
                  </a:txBody>
                  <a:tcPr/>
                </a:tc>
                <a:extLst>
                  <a:ext uri="{0D108BD9-81ED-4DB2-BD59-A6C34878D82A}">
                    <a16:rowId xmlns:a16="http://schemas.microsoft.com/office/drawing/2014/main" val="716205317"/>
                  </a:ext>
                </a:extLst>
              </a:tr>
            </a:tbl>
          </a:graphicData>
        </a:graphic>
      </p:graphicFrame>
      <p:sp>
        <p:nvSpPr>
          <p:cNvPr id="6" name="Title 5"/>
          <p:cNvSpPr>
            <a:spLocks noGrp="1"/>
          </p:cNvSpPr>
          <p:nvPr>
            <p:ph type="title"/>
          </p:nvPr>
        </p:nvSpPr>
        <p:spPr/>
        <p:txBody>
          <a:bodyPr/>
          <a:lstStyle/>
          <a:p>
            <a:r>
              <a:rPr lang="en-US" dirty="0"/>
              <a:t>2024 Reported Activities</a:t>
            </a:r>
          </a:p>
        </p:txBody>
      </p:sp>
      <p:sp>
        <p:nvSpPr>
          <p:cNvPr id="7" name="Date Placeholder 6"/>
          <p:cNvSpPr>
            <a:spLocks noGrp="1"/>
          </p:cNvSpPr>
          <p:nvPr>
            <p:ph type="dt" sz="half" idx="14"/>
          </p:nvPr>
        </p:nvSpPr>
        <p:spPr/>
        <p:txBody>
          <a:bodyPr/>
          <a:lstStyle/>
          <a:p>
            <a:r>
              <a:rPr lang="en-US"/>
              <a:t>9/8/2025</a:t>
            </a:r>
            <a:endParaRPr lang="en-US" dirty="0"/>
          </a:p>
        </p:txBody>
      </p:sp>
      <p:sp>
        <p:nvSpPr>
          <p:cNvPr id="8" name="Footer Placeholder 7"/>
          <p:cNvSpPr>
            <a:spLocks noGrp="1"/>
          </p:cNvSpPr>
          <p:nvPr>
            <p:ph type="ftr" sz="quarter" idx="15"/>
          </p:nvPr>
        </p:nvSpPr>
        <p:spPr/>
        <p:txBody>
          <a:bodyPr/>
          <a:lstStyle/>
          <a:p>
            <a:r>
              <a:rPr lang="en-US"/>
              <a:t>Urban County Policy Board</a:t>
            </a:r>
            <a:endParaRPr lang="en-US" dirty="0"/>
          </a:p>
        </p:txBody>
      </p:sp>
      <p:sp>
        <p:nvSpPr>
          <p:cNvPr id="9" name="Slide Number Placeholder 8"/>
          <p:cNvSpPr>
            <a:spLocks noGrp="1"/>
          </p:cNvSpPr>
          <p:nvPr>
            <p:ph type="sldNum" sz="quarter" idx="16"/>
          </p:nvPr>
        </p:nvSpPr>
        <p:spPr/>
        <p:txBody>
          <a:bodyPr/>
          <a:lstStyle/>
          <a:p>
            <a:fld id="{BD3A08C5-CC68-3947-88A8-A9E34C1A68A7}" type="slidenum">
              <a:rPr lang="en-US" smtClean="0"/>
              <a:pPr/>
              <a:t>8</a:t>
            </a:fld>
            <a:endParaRPr lang="en-US" dirty="0"/>
          </a:p>
        </p:txBody>
      </p:sp>
    </p:spTree>
    <p:extLst>
      <p:ext uri="{BB962C8B-B14F-4D97-AF65-F5344CB8AC3E}">
        <p14:creationId xmlns:p14="http://schemas.microsoft.com/office/powerpoint/2010/main" val="60630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A82864-D41D-02FC-0176-B0DC30FAE7D2}"/>
              </a:ext>
            </a:extLst>
          </p:cNvPr>
          <p:cNvSpPr>
            <a:spLocks noGrp="1"/>
          </p:cNvSpPr>
          <p:nvPr>
            <p:ph type="title"/>
          </p:nvPr>
        </p:nvSpPr>
        <p:spPr/>
        <p:txBody>
          <a:bodyPr>
            <a:normAutofit fontScale="90000"/>
          </a:bodyPr>
          <a:lstStyle/>
          <a:p>
            <a:r>
              <a:rPr lang="en-US" dirty="0"/>
              <a:t>Item VI. April-June 2025 </a:t>
            </a:r>
            <a:r>
              <a:rPr lang="en-US" dirty="0" err="1"/>
              <a:t>Qrtly</a:t>
            </a:r>
            <a:r>
              <a:rPr lang="en-US" dirty="0"/>
              <a:t> Report Review (info)</a:t>
            </a:r>
          </a:p>
        </p:txBody>
      </p:sp>
      <p:sp>
        <p:nvSpPr>
          <p:cNvPr id="4" name="Date Placeholder 3">
            <a:extLst>
              <a:ext uri="{FF2B5EF4-FFF2-40B4-BE49-F238E27FC236}">
                <a16:creationId xmlns:a16="http://schemas.microsoft.com/office/drawing/2014/main" id="{BE271D0F-E0CB-8897-A0C2-71CFB808E7EC}"/>
              </a:ext>
            </a:extLst>
          </p:cNvPr>
          <p:cNvSpPr>
            <a:spLocks noGrp="1"/>
          </p:cNvSpPr>
          <p:nvPr>
            <p:ph type="dt" sz="half" idx="14"/>
          </p:nvPr>
        </p:nvSpPr>
        <p:spPr/>
        <p:txBody>
          <a:bodyPr/>
          <a:lstStyle/>
          <a:p>
            <a:r>
              <a:rPr lang="en-US"/>
              <a:t>9/8/2025</a:t>
            </a:r>
            <a:endParaRPr lang="en-US" dirty="0"/>
          </a:p>
        </p:txBody>
      </p:sp>
      <p:sp>
        <p:nvSpPr>
          <p:cNvPr id="5" name="Footer Placeholder 4">
            <a:extLst>
              <a:ext uri="{FF2B5EF4-FFF2-40B4-BE49-F238E27FC236}">
                <a16:creationId xmlns:a16="http://schemas.microsoft.com/office/drawing/2014/main" id="{A04FB5DA-7874-40DD-735C-3D932D760CAA}"/>
              </a:ext>
            </a:extLst>
          </p:cNvPr>
          <p:cNvSpPr>
            <a:spLocks noGrp="1"/>
          </p:cNvSpPr>
          <p:nvPr>
            <p:ph type="ftr" sz="quarter" idx="15"/>
          </p:nvPr>
        </p:nvSpPr>
        <p:spPr/>
        <p:txBody>
          <a:bodyPr/>
          <a:lstStyle/>
          <a:p>
            <a:r>
              <a:rPr lang="en-US"/>
              <a:t>Urban County Policy Board</a:t>
            </a:r>
            <a:endParaRPr lang="en-US" dirty="0"/>
          </a:p>
        </p:txBody>
      </p:sp>
      <p:sp>
        <p:nvSpPr>
          <p:cNvPr id="6" name="Slide Number Placeholder 5">
            <a:extLst>
              <a:ext uri="{FF2B5EF4-FFF2-40B4-BE49-F238E27FC236}">
                <a16:creationId xmlns:a16="http://schemas.microsoft.com/office/drawing/2014/main" id="{5078F148-560B-5DE6-D73C-3D36E8032AF9}"/>
              </a:ext>
            </a:extLst>
          </p:cNvPr>
          <p:cNvSpPr>
            <a:spLocks noGrp="1"/>
          </p:cNvSpPr>
          <p:nvPr>
            <p:ph type="sldNum" sz="quarter" idx="16"/>
          </p:nvPr>
        </p:nvSpPr>
        <p:spPr/>
        <p:txBody>
          <a:bodyPr/>
          <a:lstStyle/>
          <a:p>
            <a:fld id="{BD3A08C5-CC68-3947-88A8-A9E34C1A68A7}" type="slidenum">
              <a:rPr lang="en-US" smtClean="0"/>
              <a:pPr/>
              <a:t>9</a:t>
            </a:fld>
            <a:endParaRPr lang="en-US" dirty="0"/>
          </a:p>
        </p:txBody>
      </p:sp>
      <p:pic>
        <p:nvPicPr>
          <p:cNvPr id="8" name="Picture 7">
            <a:extLst>
              <a:ext uri="{FF2B5EF4-FFF2-40B4-BE49-F238E27FC236}">
                <a16:creationId xmlns:a16="http://schemas.microsoft.com/office/drawing/2014/main" id="{1642B289-6D47-17A2-A618-854D9215BA52}"/>
              </a:ext>
            </a:extLst>
          </p:cNvPr>
          <p:cNvPicPr>
            <a:picLocks noChangeAspect="1"/>
          </p:cNvPicPr>
          <p:nvPr/>
        </p:nvPicPr>
        <p:blipFill>
          <a:blip r:embed="rId3"/>
          <a:stretch>
            <a:fillRect/>
          </a:stretch>
        </p:blipFill>
        <p:spPr>
          <a:xfrm>
            <a:off x="73428" y="1125457"/>
            <a:ext cx="12026423" cy="4722450"/>
          </a:xfrm>
          <a:prstGeom prst="rect">
            <a:avLst/>
          </a:prstGeom>
        </p:spPr>
      </p:pic>
    </p:spTree>
    <p:extLst>
      <p:ext uri="{BB962C8B-B14F-4D97-AF65-F5344CB8AC3E}">
        <p14:creationId xmlns:p14="http://schemas.microsoft.com/office/powerpoint/2010/main" val="2498009028"/>
      </p:ext>
    </p:extLst>
  </p:cSld>
  <p:clrMapOvr>
    <a:masterClrMapping/>
  </p:clrMapOvr>
</p:sld>
</file>

<file path=ppt/theme/theme1.xml><?xml version="1.0" encoding="utf-8"?>
<a:theme xmlns:a="http://schemas.openxmlformats.org/drawingml/2006/main" name="MASTER 1: standard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08PPTtemplate-widescreenV2" id="{CE5D76EA-F285-5C46-B7FC-10D67A87D625}" vid="{6584357F-6C1A-5F46-B421-E0E8B8DD0D4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2: full color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08PPTtemplate-widescreenV2" id="{CE5D76EA-F285-5C46-B7FC-10D67A87D625}" vid="{0B011555-5D57-4640-BBEF-58C720999D0F}"/>
    </a:ext>
  </a:extLst>
</a:theme>
</file>

<file path=ppt/theme/theme3.xml><?xml version="1.0" encoding="utf-8"?>
<a:theme xmlns:a="http://schemas.openxmlformats.org/drawingml/2006/main" name="MASTER 3: simple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STER 4: blank">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MASTER 1: standard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08PPTtemplate-widescreenV2" id="{CE5D76EA-F285-5C46-B7FC-10D67A87D625}" vid="{6584357F-6C1A-5F46-B421-E0E8B8DD0D40}"/>
    </a:ext>
  </a:extLst>
</a:theme>
</file>

<file path=ppt/theme/theme6.xml><?xml version="1.0" encoding="utf-8"?>
<a:theme xmlns:a="http://schemas.openxmlformats.org/drawingml/2006/main" name="1_MASTER 2: full color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08PPTtemplate-widescreenV2" id="{CE5D76EA-F285-5C46-B7FC-10D67A87D625}" vid="{0B011555-5D57-4640-BBEF-58C720999D0F}"/>
    </a:ext>
  </a:extLst>
</a:theme>
</file>

<file path=ppt/theme/theme7.xml><?xml version="1.0" encoding="utf-8"?>
<a:theme xmlns:a="http://schemas.openxmlformats.org/drawingml/2006/main" name="1_MASTER 1: standard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08PPTtemplate-widescreenV2" id="{CE5D76EA-F285-5C46-B7FC-10D67A87D625}" vid="{6584357F-6C1A-5F46-B421-E0E8B8DD0D40}"/>
    </a:ext>
  </a:extLst>
</a:theme>
</file>

<file path=ppt/theme/theme8.xml><?xml version="1.0" encoding="utf-8"?>
<a:theme xmlns:a="http://schemas.openxmlformats.org/drawingml/2006/main" name="1_MASTER 4: blank">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MASTER 2: full color slide">
  <a:themeElements>
    <a:clrScheme name="Clark_County">
      <a:dk1>
        <a:srgbClr val="000000"/>
      </a:dk1>
      <a:lt1>
        <a:srgbClr val="FFFFFF"/>
      </a:lt1>
      <a:dk2>
        <a:srgbClr val="565F65"/>
      </a:dk2>
      <a:lt2>
        <a:srgbClr val="E7E6E6"/>
      </a:lt2>
      <a:accent1>
        <a:srgbClr val="00595B"/>
      </a:accent1>
      <a:accent2>
        <a:srgbClr val="BBC035"/>
      </a:accent2>
      <a:accent3>
        <a:srgbClr val="D7872A"/>
      </a:accent3>
      <a:accent4>
        <a:srgbClr val="BB4050"/>
      </a:accent4>
      <a:accent5>
        <a:srgbClr val="81627B"/>
      </a:accent5>
      <a:accent6>
        <a:srgbClr val="D3E2D6"/>
      </a:accent6>
      <a:hlink>
        <a:srgbClr val="BCC135"/>
      </a:hlink>
      <a:folHlink>
        <a:srgbClr val="D7872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308PPTtemplate-widescreenV2" id="{CE5D76EA-F285-5C46-B7FC-10D67A87D625}" vid="{0B011555-5D57-4640-BBEF-58C720999D0F}"/>
    </a:ext>
  </a:extLst>
</a:theme>
</file>

<file path=docProps/app.xml><?xml version="1.0" encoding="utf-8"?>
<Properties xmlns="http://schemas.openxmlformats.org/officeDocument/2006/extended-properties" xmlns:vt="http://schemas.openxmlformats.org/officeDocument/2006/docPropsVTypes">
  <Template>ClarkCo_template</Template>
  <TotalTime>8348</TotalTime>
  <Words>1854</Words>
  <Application>Microsoft Office PowerPoint</Application>
  <PresentationFormat>Widescreen</PresentationFormat>
  <Paragraphs>322</Paragraphs>
  <Slides>18</Slides>
  <Notes>17</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18</vt:i4>
      </vt:variant>
    </vt:vector>
  </HeadingPairs>
  <TitlesOfParts>
    <vt:vector size="34" baseType="lpstr">
      <vt:lpstr>Arial</vt:lpstr>
      <vt:lpstr>Calibri</vt:lpstr>
      <vt:lpstr>Garamond</vt:lpstr>
      <vt:lpstr>Lato</vt:lpstr>
      <vt:lpstr>Lato Bold</vt:lpstr>
      <vt:lpstr>Symbol</vt:lpstr>
      <vt:lpstr>Wingdings</vt:lpstr>
      <vt:lpstr>MASTER 1: standard slide</vt:lpstr>
      <vt:lpstr>MASTER 2: full color slide</vt:lpstr>
      <vt:lpstr>MASTER 3: simple slide</vt:lpstr>
      <vt:lpstr>MASTER 4: blank</vt:lpstr>
      <vt:lpstr>2_MASTER 1: standard slide</vt:lpstr>
      <vt:lpstr>1_MASTER 2: full color slide</vt:lpstr>
      <vt:lpstr>1_MASTER 1: standard slide</vt:lpstr>
      <vt:lpstr>1_MASTER 4: blank</vt:lpstr>
      <vt:lpstr>2_MASTER 2: full color slide</vt:lpstr>
      <vt:lpstr>URBAN COUNTY POLICY BOARD  </vt:lpstr>
      <vt:lpstr>Item II. Public Comment (info)</vt:lpstr>
      <vt:lpstr>Item III. June 9 Meeting Minutes (action)</vt:lpstr>
      <vt:lpstr>Item IV. LLC TBRA Additional Funds Request</vt:lpstr>
      <vt:lpstr>Item V. CAPER Overview (info)</vt:lpstr>
      <vt:lpstr>2024 Total CDBG and HOME Spending</vt:lpstr>
      <vt:lpstr>2024 Total Spending by Activity Type</vt:lpstr>
      <vt:lpstr>2024 Reported Activities</vt:lpstr>
      <vt:lpstr>Item VI. April-June 2025 Qrtly Report Review (info)</vt:lpstr>
      <vt:lpstr>Item VI. April-June 2025 Qrtly Report Review (cont)</vt:lpstr>
      <vt:lpstr>Item VI. April-June 2025 Qrtly Report Review (cont)</vt:lpstr>
      <vt:lpstr>Item VII. 2026 Request for Applications Overview (info)</vt:lpstr>
      <vt:lpstr>Item VII. 2026 Request for Applications Overview (action)</vt:lpstr>
      <vt:lpstr>Item VIII. Program Updates (info)</vt:lpstr>
      <vt:lpstr>Item VIII. Program Updates (cont)</vt:lpstr>
      <vt:lpstr>Item VIII. Program Updates (cont)</vt:lpstr>
      <vt:lpstr>Item VIII. Program Updates (continued)</vt:lpstr>
      <vt:lpstr>Wrap Up</vt:lpstr>
    </vt:vector>
  </TitlesOfParts>
  <Company>Clark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Colete Anderson</dc:creator>
  <cp:lastModifiedBy>Rebecca Royce</cp:lastModifiedBy>
  <cp:revision>205</cp:revision>
  <cp:lastPrinted>2025-02-07T21:46:58Z</cp:lastPrinted>
  <dcterms:created xsi:type="dcterms:W3CDTF">2017-07-26T13:51:17Z</dcterms:created>
  <dcterms:modified xsi:type="dcterms:W3CDTF">2025-08-28T20:21:11Z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0x01010088EFD12426079545A8424C0122FDB9AF</vt:lpwstr>
  </property>
</Properties>
</file>