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988" r:id="rId1"/>
    <p:sldMasterId id="2147483995" r:id="rId2"/>
    <p:sldMasterId id="2147484000" r:id="rId3"/>
    <p:sldMasterId id="2147484010" r:id="rId4"/>
    <p:sldMasterId id="2147484029" r:id="rId5"/>
    <p:sldMasterId id="2147484044" r:id="rId6"/>
  </p:sldMasterIdLst>
  <p:notesMasterIdLst>
    <p:notesMasterId r:id="rId17"/>
  </p:notesMasterIdLst>
  <p:handoutMasterIdLst>
    <p:handoutMasterId r:id="rId18"/>
  </p:handoutMasterIdLst>
  <p:sldIdLst>
    <p:sldId id="282" r:id="rId7"/>
    <p:sldId id="283" r:id="rId8"/>
    <p:sldId id="304" r:id="rId9"/>
    <p:sldId id="292" r:id="rId10"/>
    <p:sldId id="315" r:id="rId11"/>
    <p:sldId id="316" r:id="rId12"/>
    <p:sldId id="314" r:id="rId13"/>
    <p:sldId id="288" r:id="rId14"/>
    <p:sldId id="31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5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C62580-296D-1BFD-6E8E-318AC8874CDA}" name="Wentross, Jacoba L. (they/them/theirs)" initials="WJL(" userId="S::Jacoba.Wentross@va.gov::ece7c6e1-0b0b-472b-8b61-7e204c07cf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D7D31"/>
    <a:srgbClr val="EDCB8F"/>
    <a:srgbClr val="DFA333"/>
    <a:srgbClr val="005A5B"/>
    <a:srgbClr val="D8872A"/>
    <a:srgbClr val="FFFFFF"/>
    <a:srgbClr val="BCC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 snapToObjects="1">
      <p:cViewPr varScale="1">
        <p:scale>
          <a:sx n="149" d="100"/>
          <a:sy n="149" d="100"/>
        </p:scale>
        <p:origin x="1316" y="88"/>
      </p:cViewPr>
      <p:guideLst>
        <p:guide orient="horz" pos="4152"/>
        <p:guide pos="5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9D85E-939B-F44F-A06B-8ADEE0F99366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8527-D853-AA43-922D-46269FE72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7CEB-8877-C748-AC58-FC405D8BA0F4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D1CD-C9A7-3343-AB3F-0F32B4D81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Open QOVF.com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4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0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9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fund balance will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3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0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679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363802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8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8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1898" y="3687731"/>
            <a:ext cx="7539533" cy="659493"/>
          </a:xfrm>
        </p:spPr>
        <p:txBody>
          <a:bodyPr anchor="b">
            <a:normAutofit/>
          </a:bodyPr>
          <a:lstStyle>
            <a:lvl1pPr marL="0" indent="0" algn="r">
              <a:buNone/>
              <a:defRPr sz="135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lang="en-US" dirty="0"/>
              <a:t>-Author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1898" y="693739"/>
            <a:ext cx="7538991" cy="2860734"/>
          </a:xfrm>
        </p:spPr>
        <p:txBody>
          <a:bodyPr anchor="b">
            <a:normAutofit/>
          </a:bodyPr>
          <a:lstStyle>
            <a:lvl1pPr marL="0" indent="0">
              <a:buNone/>
              <a:defRPr sz="2700" b="0" i="1">
                <a:latin typeface="Garamond" charset="0"/>
                <a:ea typeface="Garamond" charset="0"/>
                <a:cs typeface="Garamond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5"/>
            <a:ext cx="6858000" cy="1531459"/>
          </a:xfrm>
          <a:prstGeom prst="rect">
            <a:avLst/>
          </a:prstGeom>
        </p:spPr>
        <p:txBody>
          <a:bodyPr anchor="b"/>
          <a:lstStyle>
            <a:lvl1pPr algn="l">
              <a:defRPr sz="4500" baseline="0"/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1" y="3262032"/>
            <a:ext cx="6876261" cy="756271"/>
          </a:xfrm>
        </p:spPr>
        <p:txBody>
          <a:bodyPr anchor="b">
            <a:normAutofit/>
          </a:bodyPr>
          <a:lstStyle>
            <a:lvl1pPr marL="0" indent="0">
              <a:buNone/>
              <a:defRPr sz="27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1" y="4018305"/>
            <a:ext cx="6876261" cy="1478165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6361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0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, shor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1895" y="1038154"/>
            <a:ext cx="4532468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0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6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,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5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rgbClr val="005A5B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0" y="6254496"/>
            <a:ext cx="9141714" cy="6035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5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4383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05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48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1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9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3645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54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9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363802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14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89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95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3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72052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3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2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60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9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25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46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43554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46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1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363802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37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94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73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220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60342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1" r:id="rId2"/>
    <p:sldLayoutId id="2147483990" r:id="rId3"/>
    <p:sldLayoutId id="2147483992" r:id="rId4"/>
    <p:sldLayoutId id="2147483993" r:id="rId5"/>
    <p:sldLayoutId id="2147483975" r:id="rId6"/>
    <p:sldLayoutId id="2147483999" r:id="rId7"/>
    <p:sldLayoutId id="2147483978" r:id="rId8"/>
    <p:sldLayoutId id="2147483976" r:id="rId9"/>
    <p:sldLayoutId id="2147483986" r:id="rId10"/>
    <p:sldLayoutId id="2147483987" r:id="rId11"/>
    <p:sldLayoutId id="2147483984" r:id="rId12"/>
    <p:sldLayoutId id="2147483998" r:id="rId13"/>
    <p:sldLayoutId id="2147483977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54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CC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572"/>
            <a:ext cx="9144000" cy="603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5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4" r:id="rId2"/>
    <p:sldLayoutId id="2147483997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5A5B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1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>
                    <a:alpha val="4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>
                    <a:alpha val="4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>
                    <a:alpha val="4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5A5B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5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27" r:id="rId2"/>
    <p:sldLayoutId id="2147484028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60342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5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>
          <p15:clr>
            <a:srgbClr val="F26B43"/>
          </p15:clr>
        </p15:guide>
        <p15:guide id="2" pos="545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60342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>
          <p15:clr>
            <a:srgbClr val="F26B43"/>
          </p15:clr>
        </p15:guide>
        <p15:guide id="2" pos="54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epersmedia/1329767417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896" y="1237534"/>
            <a:ext cx="8069642" cy="479750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Call to Order, Pledge, Invocation, Roll Call (action)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Approval of September 11, 2025 minutes (action)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Committee Reports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August 2025 Contractor and Fund Reports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Veterans Assistance Center Updates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Old Business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New Business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Open Forum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Adjourn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VAB Agenda – October 9,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5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Agenda Items VI. – IX. 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CDA1B-907C-40EC-A0EE-453565D8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1237534"/>
            <a:ext cx="7098401" cy="46838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Old Business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New Business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Open Forum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Adjourn</a:t>
            </a:r>
            <a:endParaRPr lang="en-US" i="1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/>
              <a:t>Next meeting</a:t>
            </a:r>
            <a:r>
              <a:rPr lang="en-US" i="1"/>
              <a:t>: November 1</a:t>
            </a:r>
            <a:r>
              <a:rPr lang="en-US" i="1" dirty="0"/>
              <a:t>3</a:t>
            </a:r>
            <a:r>
              <a:rPr lang="en-US" i="1"/>
              <a:t>, </a:t>
            </a:r>
            <a:r>
              <a:rPr lang="en-US" i="1" dirty="0"/>
              <a:t>2025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b="1" dirty="0"/>
              <a:t>Agenda Item I. Call to Order/Pledge/Invocation/Roll Call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9E59FA-4B3D-4C21-956B-AF69C9707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1953" y="1289958"/>
            <a:ext cx="6960093" cy="46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Agenda Item II. Approval of September 11</a:t>
            </a:r>
            <a:r>
              <a:rPr lang="en-US" sz="2600" b="1" baseline="30000" dirty="0"/>
              <a:t>th</a:t>
            </a:r>
            <a:r>
              <a:rPr lang="en-US" sz="2600" b="1" dirty="0"/>
              <a:t>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577226" y="6459485"/>
            <a:ext cx="428625" cy="365125"/>
          </a:xfrm>
        </p:spPr>
        <p:txBody>
          <a:bodyPr/>
          <a:lstStyle/>
          <a:p>
            <a:fld id="{BD3A08C5-CC68-3947-88A8-A9E34C1A68A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9AC0EBCE-78A0-A72C-A90E-E621AEC7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38" y="1165609"/>
            <a:ext cx="3799862" cy="4917468"/>
          </a:xfrm>
          <a:prstGeom prst="rect">
            <a:avLst/>
          </a:prstGeom>
        </p:spPr>
      </p:pic>
      <p:pic>
        <p:nvPicPr>
          <p:cNvPr id="5" name="Picture 4" descr="Text, letter&#10;&#10;AI-generated content may be incorrect.">
            <a:extLst>
              <a:ext uri="{FF2B5EF4-FFF2-40B4-BE49-F238E27FC236}">
                <a16:creationId xmlns:a16="http://schemas.microsoft.com/office/drawing/2014/main" id="{F0CE1713-26AC-C846-800C-06E3F335C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46" y="1165609"/>
            <a:ext cx="3799862" cy="49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Agenda Item III. Committee Reports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5FDF5-0B5C-4DC1-9A69-C8208C29DFE1}"/>
              </a:ext>
            </a:extLst>
          </p:cNvPr>
          <p:cNvSpPr txBox="1"/>
          <p:nvPr/>
        </p:nvSpPr>
        <p:spPr>
          <a:xfrm flipH="1">
            <a:off x="1940667" y="1905506"/>
            <a:ext cx="6220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Appeals </a:t>
            </a:r>
            <a:r>
              <a:rPr lang="en-US" sz="2400" dirty="0"/>
              <a:t>– Gene Couture </a:t>
            </a:r>
          </a:p>
          <a:p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Policies and Procedures </a:t>
            </a:r>
            <a:r>
              <a:rPr lang="en-US" sz="2400" dirty="0"/>
              <a:t>– Greg Gilbertson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Nominations</a:t>
            </a:r>
            <a:r>
              <a:rPr lang="en-US" sz="2400" dirty="0"/>
              <a:t> – Bruce Maas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62835CB-EB5D-4B80-1007-4BE07DF3A12D}"/>
              </a:ext>
            </a:extLst>
          </p:cNvPr>
          <p:cNvSpPr/>
          <p:nvPr/>
        </p:nvSpPr>
        <p:spPr>
          <a:xfrm>
            <a:off x="872220" y="1915031"/>
            <a:ext cx="978408" cy="484632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314D918-C4BD-711A-5790-4E56EA2D674E}"/>
              </a:ext>
            </a:extLst>
          </p:cNvPr>
          <p:cNvSpPr/>
          <p:nvPr/>
        </p:nvSpPr>
        <p:spPr>
          <a:xfrm>
            <a:off x="872220" y="2980956"/>
            <a:ext cx="978408" cy="484632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43D1693-97F4-D508-AA9B-290DC879005A}"/>
              </a:ext>
            </a:extLst>
          </p:cNvPr>
          <p:cNvSpPr/>
          <p:nvPr/>
        </p:nvSpPr>
        <p:spPr>
          <a:xfrm>
            <a:off x="872220" y="4102294"/>
            <a:ext cx="978408" cy="484632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C22E-5A18-B06F-DBB3-9F8873000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Shanley Reed 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B1C09-763F-8898-CC63-25D5CF41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E6FC-D78B-5EBA-0D94-00FD7228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6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E51F63-F778-5A1D-DC6C-45AC7B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20618-B7FE-6228-5518-F721E08B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F3201-86CD-7589-3041-6D22D350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9"/>
            <a:ext cx="9158514" cy="51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6C1EC-F5FC-22A4-4459-0CA90B1E74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31884-ED5E-13BC-6703-18BBC1AB94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4D3CCFD-A6E1-932C-963E-D161FCEE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1237535"/>
            <a:ext cx="7839378" cy="50195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CCVAC </a:t>
            </a:r>
          </a:p>
          <a:p>
            <a:pPr lvl="1"/>
            <a:r>
              <a:rPr lang="en-US" dirty="0"/>
              <a:t>34 Veterans served in August, services totaling $32,762.82</a:t>
            </a:r>
          </a:p>
          <a:p>
            <a:pPr lvl="1"/>
            <a:r>
              <a:rPr lang="en-US" dirty="0"/>
              <a:t>28 male Veterans, 6 female Veterans, 1 widow, and 0 others served</a:t>
            </a:r>
          </a:p>
          <a:p>
            <a:pPr lvl="1"/>
            <a:r>
              <a:rPr lang="en-US" dirty="0"/>
              <a:t>7 denials, 0 subject to appeal</a:t>
            </a:r>
          </a:p>
          <a:p>
            <a:pPr lvl="1"/>
            <a:r>
              <a:rPr lang="en-US" dirty="0"/>
              <a:t>411 visits to the center for essentials and food. 574 sack breakfasts and lunches and 46 food boxes provided. 2,970 total pounds of food provided</a:t>
            </a:r>
          </a:p>
          <a:p>
            <a:pPr lvl="1"/>
            <a:r>
              <a:rPr lang="en-US" dirty="0"/>
              <a:t>548 volunteer hours, totaling $22,073 in value</a:t>
            </a:r>
          </a:p>
          <a:p>
            <a:r>
              <a:rPr lang="en-US" dirty="0"/>
              <a:t>Free Clinic</a:t>
            </a:r>
          </a:p>
          <a:p>
            <a:pPr lvl="1"/>
            <a:r>
              <a:rPr lang="en-US" dirty="0"/>
              <a:t>0 veterans served in August. Services totaled $0 in value. Billed $702.57</a:t>
            </a:r>
          </a:p>
          <a:p>
            <a:r>
              <a:rPr lang="en-US" dirty="0"/>
              <a:t>Fund</a:t>
            </a:r>
          </a:p>
          <a:p>
            <a:pPr lvl="1"/>
            <a:r>
              <a:rPr lang="en-US" dirty="0"/>
              <a:t>August revenue: $37,176.08; expenditures: $93,602.72</a:t>
            </a:r>
          </a:p>
          <a:p>
            <a:pPr lvl="1"/>
            <a:r>
              <a:rPr lang="en-US" dirty="0"/>
              <a:t>Fund balance: $440,326.62 ($56,426.64 decrease from last month)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CAEE6C50-511E-668C-BE53-E6312DB8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365130"/>
            <a:ext cx="8145267" cy="673024"/>
          </a:xfrm>
        </p:spPr>
        <p:txBody>
          <a:bodyPr>
            <a:normAutofit/>
          </a:bodyPr>
          <a:lstStyle/>
          <a:p>
            <a:r>
              <a:rPr lang="en-US" sz="2800" b="1" dirty="0"/>
              <a:t>Agenda Item IV. August 2025 Contractor Reports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75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Agenda Item V. CCVAC updates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5D0E0-E867-543E-0DA8-240460FE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1697586"/>
            <a:ext cx="6645216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436C28-FFBD-6BDE-D6C4-00C01096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Oct 9,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666BC-4B5E-F7FB-ACD5-2ABE5026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Graphical user interface, application, table&#10;&#10;AI-generated content may be incorrect.">
            <a:extLst>
              <a:ext uri="{FF2B5EF4-FFF2-40B4-BE49-F238E27FC236}">
                <a16:creationId xmlns:a16="http://schemas.microsoft.com/office/drawing/2014/main" id="{C8E6E364-7DB2-0751-C278-05D718D5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680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2.xml><?xml version="1.0" encoding="utf-8"?>
<a:theme xmlns:a="http://schemas.openxmlformats.org/drawingml/2006/main" name="MASTER 2: full color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0B011555-5D57-4640-BBEF-58C720999D0F}"/>
    </a:ext>
  </a:extLst>
</a:theme>
</file>

<file path=ppt/theme/theme3.xml><?xml version="1.0" encoding="utf-8"?>
<a:theme xmlns:a="http://schemas.openxmlformats.org/drawingml/2006/main" name="MASTER 3: simple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4: blank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6.xml><?xml version="1.0" encoding="utf-8"?>
<a:theme xmlns:a="http://schemas.openxmlformats.org/drawingml/2006/main" name="2_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ClarkCo_template</Template>
  <TotalTime>16842</TotalTime>
  <Words>364</Words>
  <Application>Microsoft Office PowerPoint</Application>
  <PresentationFormat>On-screen Show (4:3)</PresentationFormat>
  <Paragraphs>68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Garamond</vt:lpstr>
      <vt:lpstr>Gill Sans</vt:lpstr>
      <vt:lpstr>Wingdings</vt:lpstr>
      <vt:lpstr>MASTER 1: standard slide</vt:lpstr>
      <vt:lpstr>MASTER 2: full color slide</vt:lpstr>
      <vt:lpstr>MASTER 3: simple slide</vt:lpstr>
      <vt:lpstr>MASTER 4: blank</vt:lpstr>
      <vt:lpstr>1_MASTER 1: standard slide</vt:lpstr>
      <vt:lpstr>2_MASTER 1: standard slide</vt:lpstr>
      <vt:lpstr>VAB Agenda – October 9, 2025</vt:lpstr>
      <vt:lpstr>Agenda Item I. Call to Order/Pledge/Invocation/Roll Call</vt:lpstr>
      <vt:lpstr>Agenda Item II. Approval of September 11th minutes</vt:lpstr>
      <vt:lpstr>Agenda Item III. Committee Reports</vt:lpstr>
      <vt:lpstr>Shanley Reed Introduction</vt:lpstr>
      <vt:lpstr>PowerPoint Presentation</vt:lpstr>
      <vt:lpstr>Agenda Item IV. August 2025 Contractor Reports</vt:lpstr>
      <vt:lpstr>Agenda Item V. CCVAC updates</vt:lpstr>
      <vt:lpstr>PowerPoint Presentation</vt:lpstr>
      <vt:lpstr>Agenda Items VI. – IX. </vt:lpstr>
    </vt:vector>
  </TitlesOfParts>
  <Company>Clark County / Communications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Leigh Radford</dc:creator>
  <cp:lastModifiedBy>Abby Molloy</cp:lastModifiedBy>
  <cp:revision>392</cp:revision>
  <cp:lastPrinted>2017-08-07T16:32:17Z</cp:lastPrinted>
  <dcterms:created xsi:type="dcterms:W3CDTF">2017-07-26T13:51:17Z</dcterms:created>
  <dcterms:modified xsi:type="dcterms:W3CDTF">2025-10-09T17:58:00Z</dcterms:modified>
</cp:coreProperties>
</file>