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9" r:id="rId3"/>
    <p:sldId id="257" r:id="rId4"/>
    <p:sldId id="259" r:id="rId5"/>
    <p:sldId id="301" r:id="rId6"/>
    <p:sldId id="289" r:id="rId7"/>
    <p:sldId id="302" r:id="rId8"/>
    <p:sldId id="283" r:id="rId9"/>
    <p:sldId id="300" r:id="rId10"/>
    <p:sldId id="25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1D3F5D"/>
    <a:srgbClr val="00010A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ACB2AF0-0F04-4FCE-A05F-FA773D6478E1}">
  <a:tblStyle styleId="{7ACB2AF0-0F04-4FCE-A05F-FA773D6478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/>
    <p:restoredTop sz="94674"/>
  </p:normalViewPr>
  <p:slideViewPr>
    <p:cSldViewPr snapToGrid="0" snapToObjects="1">
      <p:cViewPr>
        <p:scale>
          <a:sx n="70" d="100"/>
          <a:sy n="70" d="100"/>
        </p:scale>
        <p:origin x="-9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F7998BF-2E6B-2942-88E0-269F394545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BC54D8-858D-9544-9C63-9D68B4A613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4C87A-9D2E-604E-86F3-A3FF67FEAEB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B3C072-5B40-C042-85AF-972D2DE4A2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EC512A-0136-C148-881C-3181BF67B7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4C6F4-93E1-9147-8AEC-86E3ABB9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58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4604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29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69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173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‹#›</a:t>
            </a:fld>
            <a:endParaRPr sz="6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844987" y="1393166"/>
            <a:ext cx="5445046" cy="242037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Helvetica" charset="0"/>
                <a:ea typeface="Helvetica" charset="0"/>
                <a:cs typeface="Helvetica" charset="0"/>
              </a:rPr>
              <a:t>CLARK COUNTY </a:t>
            </a:r>
            <a:br>
              <a:rPr lang="en-US" sz="2400" b="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b="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400" b="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CORRECTION FACILITY </a:t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ADVISORY COMMISSION</a:t>
            </a:r>
            <a:endParaRPr sz="24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19" y="4288536"/>
            <a:ext cx="1502001" cy="763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676" y="3938110"/>
            <a:ext cx="191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May 8,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0312" y="1247614"/>
            <a:ext cx="5702860" cy="26904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 idx="4294967295"/>
          </p:nvPr>
        </p:nvSpPr>
        <p:spPr>
          <a:xfrm>
            <a:off x="1300977" y="1293540"/>
            <a:ext cx="6534614" cy="2572215"/>
          </a:xfrm>
          <a:prstGeom prst="rect">
            <a:avLst/>
          </a:prstGeom>
          <a:solidFill>
            <a:schemeClr val="bg1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Thank you</a:t>
            </a:r>
            <a:b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for your participation!</a:t>
            </a:r>
            <a:r>
              <a:rPr lang="en-US" sz="2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!!</a:t>
            </a:r>
            <a:br>
              <a:rPr lang="en-US" sz="2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Jensen Strategies, LLC</a:t>
            </a:r>
            <a:endParaRPr sz="24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3AD3E6-D57C-492C-9D4A-E81DEDD4E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19" y="4288536"/>
            <a:ext cx="1502001" cy="763016"/>
          </a:xfrm>
          <a:prstGeom prst="rect">
            <a:avLst/>
          </a:prstGeom>
        </p:spPr>
      </p:pic>
      <p:pic>
        <p:nvPicPr>
          <p:cNvPr id="5" name="Shape 66">
            <a:extLst>
              <a:ext uri="{FF2B5EF4-FFF2-40B4-BE49-F238E27FC236}">
                <a16:creationId xmlns:a16="http://schemas.microsoft.com/office/drawing/2014/main" xmlns="" id="{D1ADF08B-CBCE-4F5A-8235-ED1FDF34C29E}"/>
              </a:ext>
            </a:extLst>
          </p:cNvPr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4" y="4136086"/>
            <a:ext cx="912108" cy="763016"/>
          </a:xfrm>
          <a:prstGeom prst="ellipse">
            <a:avLst/>
          </a:prstGeom>
          <a:noFill/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033688" y="901953"/>
            <a:ext cx="7293300" cy="3293100"/>
          </a:xfrm>
          <a:prstGeom prst="rect">
            <a:avLst/>
          </a:prstGeom>
          <a:solidFill>
            <a:srgbClr val="00010A">
              <a:alpha val="65098"/>
            </a:srgbClr>
          </a:solidFill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Welcome / Opening Remarks </a:t>
            </a:r>
            <a:br>
              <a:rPr lang="en-US" sz="28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8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b="0" i="1" dirty="0">
                <a:latin typeface="Helvetica" charset="0"/>
                <a:ea typeface="Helvetica" charset="0"/>
                <a:cs typeface="Helvetica" charset="0"/>
              </a:rPr>
              <a:t>Chair Craig </a:t>
            </a:r>
            <a:r>
              <a:rPr lang="en-US" sz="2800" b="0" i="1" dirty="0" err="1">
                <a:latin typeface="Helvetica" charset="0"/>
                <a:ea typeface="Helvetica" charset="0"/>
                <a:cs typeface="Helvetica" charset="0"/>
              </a:rPr>
              <a:t>Pridemore</a:t>
            </a:r>
            <a:endParaRPr sz="2800" b="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788565"/>
            <a:ext cx="7541703" cy="3514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8"/>
          <a:stretch/>
        </p:blipFill>
        <p:spPr>
          <a:xfrm>
            <a:off x="0" y="-9671"/>
            <a:ext cx="4598377" cy="51628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ea typeface="Big Caslon Medium" charset="0"/>
                <a:cs typeface="Big Caslon Medium" charset="0"/>
              </a:rPr>
              <a:t>AGENDA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11046" y="1287433"/>
            <a:ext cx="3915978" cy="2604300"/>
          </a:xfrm>
        </p:spPr>
        <p:txBody>
          <a:bodyPr/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en-US" b="1" dirty="0">
                <a:latin typeface="+mj-lt"/>
              </a:rPr>
              <a:t>Welcome / Opening Remarks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b="1" dirty="0">
                <a:latin typeface="+mj-lt"/>
              </a:rPr>
              <a:t>Agenda Review &amp; Meeting Objectives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b="1" dirty="0">
                <a:latin typeface="+mj-lt"/>
              </a:rPr>
              <a:t>Presentation: Best Practices for Correction Facilities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b="1" dirty="0">
                <a:latin typeface="+mj-lt"/>
              </a:rPr>
              <a:t>BREAK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b="1" dirty="0">
                <a:latin typeface="+mj-lt"/>
              </a:rPr>
              <a:t>Discussion: Information Needed to Develop a Recommendation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b="1" dirty="0">
                <a:latin typeface="+mj-lt"/>
              </a:rPr>
              <a:t>Jail Tour Logistics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b="1" dirty="0">
                <a:latin typeface="+mj-lt"/>
              </a:rPr>
              <a:t>Closing Remarks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033688" y="901953"/>
            <a:ext cx="7293300" cy="3293100"/>
          </a:xfrm>
          <a:prstGeom prst="rect">
            <a:avLst/>
          </a:prstGeom>
          <a:solidFill>
            <a:srgbClr val="00010A">
              <a:alpha val="65098"/>
            </a:srgbClr>
          </a:solidFill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Best Practices for Correction Facilities</a:t>
            </a:r>
            <a:br>
              <a:rPr lang="en-US" sz="28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8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b="0" i="1" dirty="0">
                <a:latin typeface="Helvetica" charset="0"/>
                <a:ea typeface="Helvetica" charset="0"/>
                <a:cs typeface="Helvetica" charset="0"/>
              </a:rPr>
              <a:t>Ned Newlin</a:t>
            </a:r>
            <a:br>
              <a:rPr lang="en-US" sz="2800" b="0" i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b="0" i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400" b="0" i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000" b="0" i="1" dirty="0">
                <a:latin typeface="Helvetica" charset="0"/>
                <a:ea typeface="Helvetica" charset="0"/>
                <a:cs typeface="Helvetica" charset="0"/>
              </a:rPr>
              <a:t>Washington Association of Sheriff &amp; Police Chiefs</a:t>
            </a:r>
            <a:endParaRPr sz="2000" b="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788565"/>
            <a:ext cx="7541703" cy="3514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9000"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033688" y="901953"/>
            <a:ext cx="7293300" cy="3293100"/>
          </a:xfrm>
          <a:prstGeom prst="rect">
            <a:avLst/>
          </a:prstGeom>
          <a:solidFill>
            <a:srgbClr val="00010A">
              <a:alpha val="65098"/>
            </a:srgbClr>
          </a:solidFill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Small Group Discussions</a:t>
            </a:r>
            <a:br>
              <a:rPr lang="en-US" sz="28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8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b="0" i="1" dirty="0">
                <a:latin typeface="Helvetica" charset="0"/>
                <a:ea typeface="Helvetica" charset="0"/>
                <a:cs typeface="Helvetica" charset="0"/>
              </a:rPr>
              <a:t>Information Needed to Develop a Recommendation</a:t>
            </a:r>
            <a:endParaRPr sz="2800" b="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788565"/>
            <a:ext cx="7541703" cy="3514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7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1D3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C80225-DD4D-4447-A4E3-51E0CC7D56AA}"/>
              </a:ext>
            </a:extLst>
          </p:cNvPr>
          <p:cNvSpPr txBox="1"/>
          <p:nvPr/>
        </p:nvSpPr>
        <p:spPr>
          <a:xfrm>
            <a:off x="261084" y="823398"/>
            <a:ext cx="8621232" cy="42319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Pick a spokesperson </a:t>
            </a:r>
            <a:r>
              <a:rPr lang="en-US" sz="2000" u="sng" dirty="0">
                <a:solidFill>
                  <a:schemeClr val="bg1"/>
                </a:solidFill>
              </a:rPr>
              <a:t>and</a:t>
            </a:r>
            <a:r>
              <a:rPr lang="en-US" sz="2000" dirty="0">
                <a:solidFill>
                  <a:schemeClr val="bg1"/>
                </a:solidFill>
              </a:rPr>
              <a:t> a scribe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Discuss and agree on </a:t>
            </a:r>
            <a:r>
              <a:rPr lang="en-US" sz="2000" b="1" dirty="0">
                <a:solidFill>
                  <a:schemeClr val="bg1"/>
                </a:solidFill>
              </a:rPr>
              <a:t>4 broad categories of information </a:t>
            </a:r>
            <a:r>
              <a:rPr lang="en-US" sz="2000" dirty="0">
                <a:solidFill>
                  <a:schemeClr val="bg1"/>
                </a:solidFill>
              </a:rPr>
              <a:t>your group thinks will help the Commission assess the requirements for a new or renovated jail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Write the </a:t>
            </a:r>
            <a:r>
              <a:rPr lang="en-US" sz="2000" b="1" dirty="0">
                <a:solidFill>
                  <a:schemeClr val="bg1"/>
                </a:solidFill>
              </a:rPr>
              <a:t>4 broad information categories </a:t>
            </a:r>
            <a:r>
              <a:rPr lang="en-US" sz="2000" dirty="0">
                <a:solidFill>
                  <a:schemeClr val="bg1"/>
                </a:solidFill>
              </a:rPr>
              <a:t>on the chart </a:t>
            </a:r>
            <a:r>
              <a:rPr lang="en-US" sz="2000" dirty="0" err="1">
                <a:solidFill>
                  <a:schemeClr val="bg1"/>
                </a:solidFill>
              </a:rPr>
              <a:t>pak</a:t>
            </a:r>
            <a:r>
              <a:rPr lang="en-US" sz="2000" dirty="0">
                <a:solidFill>
                  <a:schemeClr val="bg1"/>
                </a:solidFill>
              </a:rPr>
              <a:t> provided. Prepare to present to the full group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More </a:t>
            </a:r>
            <a:r>
              <a:rPr lang="en-US" sz="2000" b="1" dirty="0">
                <a:solidFill>
                  <a:schemeClr val="bg1"/>
                </a:solidFill>
              </a:rPr>
              <a:t>specific information needs</a:t>
            </a:r>
            <a:r>
              <a:rPr lang="en-US" sz="2000" dirty="0">
                <a:solidFill>
                  <a:schemeClr val="bg1"/>
                </a:solidFill>
              </a:rPr>
              <a:t>? Write it on a YELLOW post-it note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Specific </a:t>
            </a:r>
            <a:r>
              <a:rPr lang="en-US" sz="2000" b="1" dirty="0">
                <a:solidFill>
                  <a:schemeClr val="bg1"/>
                </a:solidFill>
              </a:rPr>
              <a:t>presenter ideas</a:t>
            </a:r>
            <a:r>
              <a:rPr lang="en-US" sz="2000" dirty="0">
                <a:solidFill>
                  <a:schemeClr val="bg1"/>
                </a:solidFill>
              </a:rPr>
              <a:t>? Write ideas on a BLUE post-it note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4429" y="219604"/>
            <a:ext cx="41216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+mj-lt"/>
                <a:ea typeface="Big Caslon Medium" charset="0"/>
                <a:cs typeface="Big Caslon Medium" charset="0"/>
              </a:rPr>
              <a:t>Small Group Instructions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00" y="1"/>
            <a:ext cx="9144000" cy="5143499"/>
          </a:xfrm>
          <a:prstGeom prst="rect">
            <a:avLst/>
          </a:prstGeom>
          <a:solidFill>
            <a:srgbClr val="1D3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C80225-DD4D-4447-A4E3-51E0CC7D56AA}"/>
              </a:ext>
            </a:extLst>
          </p:cNvPr>
          <p:cNvSpPr txBox="1"/>
          <p:nvPr/>
        </p:nvSpPr>
        <p:spPr>
          <a:xfrm>
            <a:off x="261084" y="1177871"/>
            <a:ext cx="8621232" cy="42319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EXAMPLE BROAD INFORMATION CATEGORY</a:t>
            </a:r>
            <a:r>
              <a:rPr lang="en-US" sz="2000" b="1" dirty="0">
                <a:solidFill>
                  <a:schemeClr val="bg1"/>
                </a:solidFill>
              </a:rPr>
              <a:t>:  </a:t>
            </a:r>
            <a:r>
              <a:rPr lang="en-US" sz="2000" dirty="0">
                <a:solidFill>
                  <a:schemeClr val="bg1"/>
                </a:solidFill>
              </a:rPr>
              <a:t>Trends in inmate population and composition compared with types of crimes over the same period.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u="sng" dirty="0">
                <a:solidFill>
                  <a:schemeClr val="bg1"/>
                </a:solidFill>
              </a:rPr>
              <a:t>EXAMPLE SPECIFIC</a:t>
            </a:r>
            <a:r>
              <a:rPr lang="en-US" sz="2000" b="1" u="sng" dirty="0">
                <a:solidFill>
                  <a:schemeClr val="bg1"/>
                </a:solidFill>
                <a:sym typeface="Wingdings" pitchFamily="2" charset="2"/>
              </a:rPr>
              <a:t> INFORMATION REQUEST(Yellow Post-it)</a:t>
            </a:r>
            <a:r>
              <a:rPr lang="en-US" sz="2000" b="1" dirty="0">
                <a:solidFill>
                  <a:schemeClr val="bg1"/>
                </a:solidFill>
                <a:sym typeface="Wingdings" pitchFamily="2" charset="2"/>
              </a:rPr>
              <a:t>: 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Statistics on current inmate population including convicted crime, sentence, gender, race, and any previous jail sentences.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u="sng" dirty="0">
                <a:solidFill>
                  <a:schemeClr val="bg1"/>
                </a:solidFill>
              </a:rPr>
              <a:t>PRESENTER REQUEST(Blue Post-it)</a:t>
            </a:r>
            <a:r>
              <a:rPr lang="en-US" sz="2000" b="1" dirty="0">
                <a:solidFill>
                  <a:schemeClr val="bg1"/>
                </a:solidFill>
              </a:rPr>
              <a:t>:  </a:t>
            </a:r>
            <a:r>
              <a:rPr lang="en-US" sz="2000" dirty="0">
                <a:solidFill>
                  <a:schemeClr val="bg1"/>
                </a:solidFill>
              </a:rPr>
              <a:t>Washington County jail presenter to discuss design process they used; and operational structure needed to support the jail.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825" y="230875"/>
            <a:ext cx="819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+mj-lt"/>
              </a:rPr>
              <a:t>For example…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63922"/>
            </a:srgbClr>
          </a:solidFill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Jail Tour Logistics</a:t>
            </a:r>
            <a:endParaRPr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565" y="813732"/>
            <a:ext cx="7541703" cy="3514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4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033688" y="901953"/>
            <a:ext cx="7293300" cy="3293100"/>
          </a:xfrm>
          <a:prstGeom prst="rect">
            <a:avLst/>
          </a:prstGeom>
          <a:solidFill>
            <a:srgbClr val="00010A">
              <a:alpha val="65098"/>
            </a:srgbClr>
          </a:solidFill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Closing Remarks</a:t>
            </a:r>
            <a:endParaRPr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788565"/>
            <a:ext cx="7541703" cy="3514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87410"/>
      </p:ext>
    </p:extLst>
  </p:cSld>
  <p:clrMapOvr>
    <a:masterClrMapping/>
  </p:clrMapOvr>
</p:sld>
</file>

<file path=ppt/theme/theme1.xml><?xml version="1.0" encoding="utf-8"?>
<a:theme xmlns:a="http://schemas.openxmlformats.org/drawingml/2006/main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207</Words>
  <Application>Microsoft Office PowerPoint</Application>
  <PresentationFormat>On-screen Show (16:9)</PresentationFormat>
  <Paragraphs>33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Gertrude template</vt:lpstr>
      <vt:lpstr>CLARK COUNTY   CORRECTION FACILITY  ADVISORY COMMISSION</vt:lpstr>
      <vt:lpstr>Welcome / Opening Remarks   Chair Craig Pridemore</vt:lpstr>
      <vt:lpstr>AGENDA</vt:lpstr>
      <vt:lpstr>Best Practices for Correction Facilities  Ned Newlin  Washington Association of Sheriff &amp; Police Chiefs</vt:lpstr>
      <vt:lpstr>Small Group Discussions  Information Needed to Develop a Recommendation</vt:lpstr>
      <vt:lpstr>PowerPoint Presentation</vt:lpstr>
      <vt:lpstr>PowerPoint Presentation</vt:lpstr>
      <vt:lpstr>Jail Tour Logistics</vt:lpstr>
      <vt:lpstr>Closing Remarks</vt:lpstr>
      <vt:lpstr>Thank you for your participation!!!  Jensen Strategies, LLC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 COUNTY CORRECTION FACILITY ADVISORY COMMITTEE</dc:title>
  <dc:creator>Jenkins, Marlia</dc:creator>
  <cp:lastModifiedBy>Jenkins, Marlia</cp:lastModifiedBy>
  <cp:revision>70</cp:revision>
  <cp:lastPrinted>2018-04-24T01:34:34Z</cp:lastPrinted>
  <dcterms:modified xsi:type="dcterms:W3CDTF">2018-05-09T17:20:27Z</dcterms:modified>
</cp:coreProperties>
</file>