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 id="2147483673" r:id="rId2"/>
    <p:sldMasterId id="2147483685" r:id="rId3"/>
  </p:sldMasterIdLst>
  <p:notesMasterIdLst>
    <p:notesMasterId r:id="rId41"/>
  </p:notesMasterIdLst>
  <p:handoutMasterIdLst>
    <p:handoutMasterId r:id="rId42"/>
  </p:handoutMasterIdLst>
  <p:sldIdLst>
    <p:sldId id="256" r:id="rId4"/>
    <p:sldId id="336" r:id="rId5"/>
    <p:sldId id="257" r:id="rId6"/>
    <p:sldId id="339" r:id="rId7"/>
    <p:sldId id="354" r:id="rId8"/>
    <p:sldId id="353" r:id="rId9"/>
    <p:sldId id="356" r:id="rId10"/>
    <p:sldId id="357" r:id="rId11"/>
    <p:sldId id="368" r:id="rId12"/>
    <p:sldId id="358" r:id="rId13"/>
    <p:sldId id="359" r:id="rId14"/>
    <p:sldId id="361" r:id="rId15"/>
    <p:sldId id="362" r:id="rId16"/>
    <p:sldId id="363" r:id="rId17"/>
    <p:sldId id="364" r:id="rId18"/>
    <p:sldId id="365" r:id="rId19"/>
    <p:sldId id="366" r:id="rId20"/>
    <p:sldId id="367" r:id="rId21"/>
    <p:sldId id="350" r:id="rId22"/>
    <p:sldId id="340" r:id="rId23"/>
    <p:sldId id="355" r:id="rId24"/>
    <p:sldId id="274" r:id="rId25"/>
    <p:sldId id="275" r:id="rId26"/>
    <p:sldId id="287" r:id="rId27"/>
    <p:sldId id="288" r:id="rId28"/>
    <p:sldId id="294" r:id="rId29"/>
    <p:sldId id="341" r:id="rId30"/>
    <p:sldId id="342" r:id="rId31"/>
    <p:sldId id="360" r:id="rId32"/>
    <p:sldId id="343" r:id="rId33"/>
    <p:sldId id="344" r:id="rId34"/>
    <p:sldId id="346" r:id="rId35"/>
    <p:sldId id="347" r:id="rId36"/>
    <p:sldId id="349" r:id="rId37"/>
    <p:sldId id="320" r:id="rId38"/>
    <p:sldId id="301" r:id="rId39"/>
    <p:sldId id="258" r:id="rId40"/>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262626"/>
    <a:srgbClr val="1D1D1B"/>
    <a:srgbClr val="1D3F5D"/>
    <a:srgbClr val="000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CB2AF0-0F04-4FCE-A05F-FA773D6478E1}">
  <a:tblStyle styleId="{7ACB2AF0-0F04-4FCE-A05F-FA773D6478E1}"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74"/>
  </p:normalViewPr>
  <p:slideViewPr>
    <p:cSldViewPr snapToGrid="0" snapToObjects="1">
      <p:cViewPr varScale="1">
        <p:scale>
          <a:sx n="146" d="100"/>
          <a:sy n="146"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7998BF-2E6B-2942-88E0-269F3945453E}"/>
              </a:ext>
            </a:extLst>
          </p:cNvPr>
          <p:cNvSpPr>
            <a:spLocks noGrp="1"/>
          </p:cNvSpPr>
          <p:nvPr>
            <p:ph type="hdr" sz="quarter"/>
          </p:nvPr>
        </p:nvSpPr>
        <p:spPr>
          <a:xfrm>
            <a:off x="0" y="0"/>
            <a:ext cx="3077739" cy="471054"/>
          </a:xfrm>
          <a:prstGeom prst="rect">
            <a:avLst/>
          </a:prstGeom>
        </p:spPr>
        <p:txBody>
          <a:bodyPr vert="horz" lIns="94209" tIns="47105" rIns="94209" bIns="47105" rtlCol="0"/>
          <a:lstStyle>
            <a:lvl1pPr algn="l">
              <a:defRPr sz="1200"/>
            </a:lvl1pPr>
          </a:lstStyle>
          <a:p>
            <a:endParaRPr lang="en-US"/>
          </a:p>
        </p:txBody>
      </p:sp>
      <p:sp>
        <p:nvSpPr>
          <p:cNvPr id="3" name="Date Placeholder 2">
            <a:extLst>
              <a:ext uri="{FF2B5EF4-FFF2-40B4-BE49-F238E27FC236}">
                <a16:creationId xmlns:a16="http://schemas.microsoft.com/office/drawing/2014/main" id="{9BBC54D8-858D-9544-9C63-9D68B4A613B2}"/>
              </a:ext>
            </a:extLst>
          </p:cNvPr>
          <p:cNvSpPr>
            <a:spLocks noGrp="1"/>
          </p:cNvSpPr>
          <p:nvPr>
            <p:ph type="dt" sz="quarter" idx="1"/>
          </p:nvPr>
        </p:nvSpPr>
        <p:spPr>
          <a:xfrm>
            <a:off x="4023094" y="0"/>
            <a:ext cx="3077739" cy="471054"/>
          </a:xfrm>
          <a:prstGeom prst="rect">
            <a:avLst/>
          </a:prstGeom>
        </p:spPr>
        <p:txBody>
          <a:bodyPr vert="horz" lIns="94209" tIns="47105" rIns="94209" bIns="47105" rtlCol="0"/>
          <a:lstStyle>
            <a:lvl1pPr algn="r">
              <a:defRPr sz="1200"/>
            </a:lvl1pPr>
          </a:lstStyle>
          <a:p>
            <a:fld id="{ED34C87A-9D2E-604E-86F3-A3FF67FEAEBC}" type="datetimeFigureOut">
              <a:rPr lang="en-US" smtClean="0"/>
              <a:t>4/23/2019</a:t>
            </a:fld>
            <a:endParaRPr lang="en-US"/>
          </a:p>
        </p:txBody>
      </p:sp>
      <p:sp>
        <p:nvSpPr>
          <p:cNvPr id="4" name="Footer Placeholder 3">
            <a:extLst>
              <a:ext uri="{FF2B5EF4-FFF2-40B4-BE49-F238E27FC236}">
                <a16:creationId xmlns:a16="http://schemas.microsoft.com/office/drawing/2014/main" id="{DDB3C072-5B40-C042-85AF-972D2DE4A245}"/>
              </a:ext>
            </a:extLst>
          </p:cNvPr>
          <p:cNvSpPr>
            <a:spLocks noGrp="1"/>
          </p:cNvSpPr>
          <p:nvPr>
            <p:ph type="ftr" sz="quarter" idx="2"/>
          </p:nvPr>
        </p:nvSpPr>
        <p:spPr>
          <a:xfrm>
            <a:off x="0" y="8917424"/>
            <a:ext cx="3077739" cy="471053"/>
          </a:xfrm>
          <a:prstGeom prst="rect">
            <a:avLst/>
          </a:prstGeom>
        </p:spPr>
        <p:txBody>
          <a:bodyPr vert="horz" lIns="94209" tIns="47105" rIns="94209" bIns="4710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EC512A-0136-C148-881C-3181BF67B797}"/>
              </a:ext>
            </a:extLst>
          </p:cNvPr>
          <p:cNvSpPr>
            <a:spLocks noGrp="1"/>
          </p:cNvSpPr>
          <p:nvPr>
            <p:ph type="sldNum" sz="quarter" idx="3"/>
          </p:nvPr>
        </p:nvSpPr>
        <p:spPr>
          <a:xfrm>
            <a:off x="4023094" y="8917424"/>
            <a:ext cx="3077739" cy="471053"/>
          </a:xfrm>
          <a:prstGeom prst="rect">
            <a:avLst/>
          </a:prstGeom>
        </p:spPr>
        <p:txBody>
          <a:bodyPr vert="horz" lIns="94209" tIns="47105" rIns="94209" bIns="47105" rtlCol="0" anchor="b"/>
          <a:lstStyle>
            <a:lvl1pPr algn="r">
              <a:defRPr sz="1200"/>
            </a:lvl1pPr>
          </a:lstStyle>
          <a:p>
            <a:fld id="{8F94C6F4-93E1-9147-8AEC-86E3ABB90119}" type="slidenum">
              <a:rPr lang="en-US" smtClean="0"/>
              <a:t>‹#›</a:t>
            </a:fld>
            <a:endParaRPr lang="en-US"/>
          </a:p>
        </p:txBody>
      </p:sp>
    </p:spTree>
    <p:extLst>
      <p:ext uri="{BB962C8B-B14F-4D97-AF65-F5344CB8AC3E}">
        <p14:creationId xmlns:p14="http://schemas.microsoft.com/office/powerpoint/2010/main" val="31283580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23T19:51:01.302"/>
    </inkml:context>
    <inkml:brush xml:id="br0">
      <inkml:brushProperty name="width" value="0.2" units="cm"/>
      <inkml:brushProperty name="height" value="0.2" units="cm"/>
      <inkml:brushProperty name="color" value="#E71224"/>
      <inkml:brushProperty name="ignorePressure" value="1"/>
    </inkml:brush>
  </inkml:definitions>
  <inkml:trace contextRef="#ctx0" brushRef="#br0">0 0,'64'48,"-3"2,-2 3,12 19,20 16,-59-60,1-1,1-2,7 2,-7-2,0 1,1 5,-11-9,1-2,0-1,2-1,12 6,2 0,-2 2,37 31,-16-12,81 59,-78-59,46 44,1 1,142 81,-161-102,16 11,113 65,-40-54,-136-70,27 11,-28-13,-1 1,30 21,-46-27,0 0,1-2,0-1,8 2,65 27,-51-13,-26-14,0-2,0 0,10 2,-16-7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10248" y="4459526"/>
            <a:ext cx="5681980" cy="4224814"/>
          </a:xfrm>
          <a:prstGeom prst="rect">
            <a:avLst/>
          </a:prstGeom>
          <a:noFill/>
          <a:ln>
            <a:noFill/>
          </a:ln>
        </p:spPr>
        <p:txBody>
          <a:bodyPr wrap="square" lIns="94193" tIns="94193" rIns="94193" bIns="94193"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 name="Shape 47"/>
          <p:cNvSpPr txBox="1">
            <a:spLocks noGrp="1"/>
          </p:cNvSpPr>
          <p:nvPr>
            <p:ph type="body" idx="1"/>
          </p:nvPr>
        </p:nvSpPr>
        <p:spPr>
          <a:xfrm>
            <a:off x="710248" y="4459526"/>
            <a:ext cx="5681980" cy="4224814"/>
          </a:xfrm>
          <a:prstGeom prst="rect">
            <a:avLst/>
          </a:prstGeom>
        </p:spPr>
        <p:txBody>
          <a:bodyPr wrap="square" lIns="94193" tIns="94193" rIns="94193" bIns="94193"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1429" tIns="45714" rIns="91429" bIns="45714"/>
          <a:lstStyle/>
          <a:p>
            <a:pPr algn="r" defTabSz="914286" fontAlgn="base">
              <a:spcBef>
                <a:spcPct val="0"/>
              </a:spcBef>
              <a:spcAft>
                <a:spcPct val="0"/>
              </a:spcAft>
              <a:defRPr/>
            </a:pPr>
            <a:fld id="{23963680-76C2-4DE4-B75E-C0FA778901E5}" type="slidenum">
              <a:rPr lang="en-US" sz="1200">
                <a:solidFill>
                  <a:srgbClr val="000000"/>
                </a:solidFill>
                <a:latin typeface="FC-GillSans-Rgl" charset="0"/>
                <a:ea typeface="ヒラギノ角ゴ ProN W3" charset="-128"/>
                <a:sym typeface="FC-GillSans-Rgl" charset="0"/>
              </a:rPr>
              <a:pPr algn="r" defTabSz="914286" fontAlgn="base">
                <a:spcBef>
                  <a:spcPct val="0"/>
                </a:spcBef>
                <a:spcAft>
                  <a:spcPct val="0"/>
                </a:spcAft>
                <a:defRPr/>
              </a:pPr>
              <a:t>13</a:t>
            </a:fld>
            <a:endParaRPr lang="en-US" sz="1200" dirty="0">
              <a:solidFill>
                <a:srgbClr val="000000"/>
              </a:solidFill>
              <a:latin typeface="FC-GillSans-Rgl" charset="0"/>
              <a:ea typeface="ヒラギノ角ゴ ProN W3" charset="-128"/>
              <a:sym typeface="FC-GillSans-Rgl" charset="0"/>
            </a:endParaRPr>
          </a:p>
        </p:txBody>
      </p:sp>
    </p:spTree>
    <p:extLst>
      <p:ext uri="{BB962C8B-B14F-4D97-AF65-F5344CB8AC3E}">
        <p14:creationId xmlns:p14="http://schemas.microsoft.com/office/powerpoint/2010/main" val="2493900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1429" tIns="45714" rIns="91429" bIns="45714"/>
          <a:lstStyle/>
          <a:p>
            <a:pPr algn="r" defTabSz="914286" fontAlgn="base">
              <a:spcBef>
                <a:spcPct val="0"/>
              </a:spcBef>
              <a:spcAft>
                <a:spcPct val="0"/>
              </a:spcAft>
              <a:defRPr/>
            </a:pPr>
            <a:fld id="{23963680-76C2-4DE4-B75E-C0FA778901E5}" type="slidenum">
              <a:rPr lang="en-US" sz="1200">
                <a:solidFill>
                  <a:srgbClr val="000000"/>
                </a:solidFill>
                <a:latin typeface="FC-GillSans-Rgl" charset="0"/>
                <a:ea typeface="ヒラギノ角ゴ ProN W3" charset="-128"/>
                <a:sym typeface="FC-GillSans-Rgl" charset="0"/>
              </a:rPr>
              <a:pPr algn="r" defTabSz="914286" fontAlgn="base">
                <a:spcBef>
                  <a:spcPct val="0"/>
                </a:spcBef>
                <a:spcAft>
                  <a:spcPct val="0"/>
                </a:spcAft>
                <a:defRPr/>
              </a:pPr>
              <a:t>14</a:t>
            </a:fld>
            <a:endParaRPr lang="en-US" sz="1200" dirty="0">
              <a:solidFill>
                <a:srgbClr val="000000"/>
              </a:solidFill>
              <a:latin typeface="FC-GillSans-Rgl" charset="0"/>
              <a:ea typeface="ヒラギノ角ゴ ProN W3" charset="-128"/>
              <a:sym typeface="FC-GillSans-Rgl" charset="0"/>
            </a:endParaRPr>
          </a:p>
        </p:txBody>
      </p:sp>
    </p:spTree>
    <p:extLst>
      <p:ext uri="{BB962C8B-B14F-4D97-AF65-F5344CB8AC3E}">
        <p14:creationId xmlns:p14="http://schemas.microsoft.com/office/powerpoint/2010/main" val="3577870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1429" tIns="45714" rIns="91429" bIns="45714"/>
          <a:lstStyle/>
          <a:p>
            <a:pPr algn="r" defTabSz="914286" fontAlgn="base">
              <a:spcBef>
                <a:spcPct val="0"/>
              </a:spcBef>
              <a:spcAft>
                <a:spcPct val="0"/>
              </a:spcAft>
              <a:defRPr/>
            </a:pPr>
            <a:fld id="{23963680-76C2-4DE4-B75E-C0FA778901E5}" type="slidenum">
              <a:rPr lang="en-US" sz="1200">
                <a:solidFill>
                  <a:srgbClr val="000000"/>
                </a:solidFill>
                <a:latin typeface="FC-GillSans-Rgl" charset="0"/>
                <a:ea typeface="ヒラギノ角ゴ ProN W3" charset="-128"/>
                <a:sym typeface="FC-GillSans-Rgl" charset="0"/>
              </a:rPr>
              <a:pPr algn="r" defTabSz="914286" fontAlgn="base">
                <a:spcBef>
                  <a:spcPct val="0"/>
                </a:spcBef>
                <a:spcAft>
                  <a:spcPct val="0"/>
                </a:spcAft>
                <a:defRPr/>
              </a:pPr>
              <a:t>15</a:t>
            </a:fld>
            <a:endParaRPr lang="en-US" sz="1200" dirty="0">
              <a:solidFill>
                <a:srgbClr val="000000"/>
              </a:solidFill>
              <a:latin typeface="FC-GillSans-Rgl" charset="0"/>
              <a:ea typeface="ヒラギノ角ゴ ProN W3" charset="-128"/>
              <a:sym typeface="FC-GillSans-Rgl" charset="0"/>
            </a:endParaRPr>
          </a:p>
        </p:txBody>
      </p:sp>
    </p:spTree>
    <p:extLst>
      <p:ext uri="{BB962C8B-B14F-4D97-AF65-F5344CB8AC3E}">
        <p14:creationId xmlns:p14="http://schemas.microsoft.com/office/powerpoint/2010/main" val="2238778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1429" tIns="45714" rIns="91429" bIns="45714"/>
          <a:lstStyle/>
          <a:p>
            <a:pPr algn="r" defTabSz="914286" fontAlgn="base">
              <a:spcBef>
                <a:spcPct val="0"/>
              </a:spcBef>
              <a:spcAft>
                <a:spcPct val="0"/>
              </a:spcAft>
              <a:defRPr/>
            </a:pPr>
            <a:fld id="{23963680-76C2-4DE4-B75E-C0FA778901E5}" type="slidenum">
              <a:rPr lang="en-US" sz="1200">
                <a:solidFill>
                  <a:srgbClr val="000000"/>
                </a:solidFill>
                <a:latin typeface="FC-GillSans-Rgl" charset="0"/>
                <a:ea typeface="ヒラギノ角ゴ ProN W3" charset="-128"/>
                <a:sym typeface="FC-GillSans-Rgl" charset="0"/>
              </a:rPr>
              <a:pPr algn="r" defTabSz="914286" fontAlgn="base">
                <a:spcBef>
                  <a:spcPct val="0"/>
                </a:spcBef>
                <a:spcAft>
                  <a:spcPct val="0"/>
                </a:spcAft>
                <a:defRPr/>
              </a:pPr>
              <a:t>16</a:t>
            </a:fld>
            <a:endParaRPr lang="en-US" sz="1200" dirty="0">
              <a:solidFill>
                <a:srgbClr val="000000"/>
              </a:solidFill>
              <a:latin typeface="FC-GillSans-Rgl" charset="0"/>
              <a:ea typeface="ヒラギノ角ゴ ProN W3" charset="-128"/>
              <a:sym typeface="FC-GillSans-Rgl" charset="0"/>
            </a:endParaRPr>
          </a:p>
        </p:txBody>
      </p:sp>
    </p:spTree>
    <p:extLst>
      <p:ext uri="{BB962C8B-B14F-4D97-AF65-F5344CB8AC3E}">
        <p14:creationId xmlns:p14="http://schemas.microsoft.com/office/powerpoint/2010/main" val="671584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1429" tIns="45714" rIns="91429" bIns="45714"/>
          <a:lstStyle/>
          <a:p>
            <a:pPr algn="r" defTabSz="914286" fontAlgn="base">
              <a:spcBef>
                <a:spcPct val="0"/>
              </a:spcBef>
              <a:spcAft>
                <a:spcPct val="0"/>
              </a:spcAft>
              <a:defRPr/>
            </a:pPr>
            <a:fld id="{23963680-76C2-4DE4-B75E-C0FA778901E5}" type="slidenum">
              <a:rPr lang="en-US" sz="1200">
                <a:solidFill>
                  <a:srgbClr val="000000"/>
                </a:solidFill>
                <a:latin typeface="FC-GillSans-Rgl" charset="0"/>
                <a:ea typeface="ヒラギノ角ゴ ProN W3" charset="-128"/>
                <a:sym typeface="FC-GillSans-Rgl" charset="0"/>
              </a:rPr>
              <a:pPr algn="r" defTabSz="914286" fontAlgn="base">
                <a:spcBef>
                  <a:spcPct val="0"/>
                </a:spcBef>
                <a:spcAft>
                  <a:spcPct val="0"/>
                </a:spcAft>
                <a:defRPr/>
              </a:pPr>
              <a:t>21</a:t>
            </a:fld>
            <a:endParaRPr lang="en-US" sz="1200" dirty="0">
              <a:solidFill>
                <a:srgbClr val="000000"/>
              </a:solidFill>
              <a:latin typeface="FC-GillSans-Rgl" charset="0"/>
              <a:ea typeface="ヒラギノ角ゴ ProN W3" charset="-128"/>
              <a:sym typeface="FC-GillSans-Rgl" charset="0"/>
            </a:endParaRPr>
          </a:p>
        </p:txBody>
      </p:sp>
    </p:spTree>
    <p:extLst>
      <p:ext uri="{BB962C8B-B14F-4D97-AF65-F5344CB8AC3E}">
        <p14:creationId xmlns:p14="http://schemas.microsoft.com/office/powerpoint/2010/main" val="682205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1429" tIns="45714" rIns="91429" bIns="45714"/>
          <a:lstStyle/>
          <a:p>
            <a:pPr algn="r" defTabSz="914286" fontAlgn="base">
              <a:spcBef>
                <a:spcPct val="0"/>
              </a:spcBef>
              <a:spcAft>
                <a:spcPct val="0"/>
              </a:spcAft>
              <a:defRPr/>
            </a:pPr>
            <a:fld id="{23963680-76C2-4DE4-B75E-C0FA778901E5}" type="slidenum">
              <a:rPr lang="en-US" sz="1200">
                <a:solidFill>
                  <a:srgbClr val="000000"/>
                </a:solidFill>
                <a:latin typeface="FC-GillSans-Rgl" charset="0"/>
                <a:ea typeface="ヒラギノ角ゴ ProN W3" charset="-128"/>
                <a:sym typeface="FC-GillSans-Rgl" charset="0"/>
              </a:rPr>
              <a:pPr algn="r" defTabSz="914286" fontAlgn="base">
                <a:spcBef>
                  <a:spcPct val="0"/>
                </a:spcBef>
                <a:spcAft>
                  <a:spcPct val="0"/>
                </a:spcAft>
                <a:defRPr/>
              </a:pPr>
              <a:t>25</a:t>
            </a:fld>
            <a:endParaRPr lang="en-US" sz="1200" dirty="0">
              <a:solidFill>
                <a:srgbClr val="000000"/>
              </a:solidFill>
              <a:latin typeface="FC-GillSans-Rgl" charset="0"/>
              <a:ea typeface="ヒラギノ角ゴ ProN W3" charset="-128"/>
              <a:sym typeface="FC-GillSans-Rgl" charset="0"/>
            </a:endParaRPr>
          </a:p>
        </p:txBody>
      </p:sp>
    </p:spTree>
    <p:extLst>
      <p:ext uri="{BB962C8B-B14F-4D97-AF65-F5344CB8AC3E}">
        <p14:creationId xmlns:p14="http://schemas.microsoft.com/office/powerpoint/2010/main" val="2801436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1429" tIns="45714" rIns="91429" bIns="45714"/>
          <a:lstStyle/>
          <a:p>
            <a:pPr algn="r" defTabSz="914286" fontAlgn="base">
              <a:spcBef>
                <a:spcPct val="0"/>
              </a:spcBef>
              <a:spcAft>
                <a:spcPct val="0"/>
              </a:spcAft>
              <a:defRPr/>
            </a:pPr>
            <a:fld id="{23963680-76C2-4DE4-B75E-C0FA778901E5}" type="slidenum">
              <a:rPr lang="en-US" sz="1200">
                <a:solidFill>
                  <a:srgbClr val="000000"/>
                </a:solidFill>
                <a:latin typeface="FC-GillSans-Rgl" charset="0"/>
                <a:ea typeface="ヒラギノ角ゴ ProN W3" charset="-128"/>
                <a:sym typeface="FC-GillSans-Rgl" charset="0"/>
              </a:rPr>
              <a:pPr algn="r" defTabSz="914286" fontAlgn="base">
                <a:spcBef>
                  <a:spcPct val="0"/>
                </a:spcBef>
                <a:spcAft>
                  <a:spcPct val="0"/>
                </a:spcAft>
                <a:defRPr/>
              </a:pPr>
              <a:t>26</a:t>
            </a:fld>
            <a:endParaRPr lang="en-US" sz="1200" dirty="0">
              <a:solidFill>
                <a:srgbClr val="000000"/>
              </a:solidFill>
              <a:latin typeface="FC-GillSans-Rgl" charset="0"/>
              <a:ea typeface="ヒラギノ角ゴ ProN W3" charset="-128"/>
              <a:sym typeface="FC-GillSans-Rgl" charset="0"/>
            </a:endParaRPr>
          </a:p>
        </p:txBody>
      </p:sp>
    </p:spTree>
    <p:extLst>
      <p:ext uri="{BB962C8B-B14F-4D97-AF65-F5344CB8AC3E}">
        <p14:creationId xmlns:p14="http://schemas.microsoft.com/office/powerpoint/2010/main" val="4058811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710248" y="4459526"/>
            <a:ext cx="5681980" cy="4224814"/>
          </a:xfrm>
          <a:prstGeom prst="rect">
            <a:avLst/>
          </a:prstGeom>
        </p:spPr>
        <p:txBody>
          <a:bodyPr wrap="square" lIns="94193" tIns="94193" rIns="94193" bIns="94193"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710248" y="4459526"/>
            <a:ext cx="5681980" cy="4224814"/>
          </a:xfrm>
          <a:prstGeom prst="rect">
            <a:avLst/>
          </a:prstGeom>
        </p:spPr>
        <p:txBody>
          <a:bodyPr wrap="square" lIns="94193" tIns="94193" rIns="94193" bIns="94193" anchor="t" anchorCtr="0">
            <a:noAutofit/>
          </a:bodyPr>
          <a:lstStyle/>
          <a:p>
            <a:pPr marL="0" indent="0">
              <a:buNone/>
            </a:pPr>
            <a:endParaRPr dirty="0"/>
          </a:p>
        </p:txBody>
      </p:sp>
    </p:spTree>
    <p:extLst>
      <p:ext uri="{BB962C8B-B14F-4D97-AF65-F5344CB8AC3E}">
        <p14:creationId xmlns:p14="http://schemas.microsoft.com/office/powerpoint/2010/main" val="90308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420688" y="703263"/>
            <a:ext cx="6261100" cy="35210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10248" y="4459526"/>
            <a:ext cx="5681980" cy="4224814"/>
          </a:xfrm>
          <a:prstGeom prst="rect">
            <a:avLst/>
          </a:prstGeom>
        </p:spPr>
        <p:txBody>
          <a:bodyPr wrap="square" lIns="94193" tIns="94193" rIns="94193" bIns="94193"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1429" tIns="45714" rIns="91429" bIns="45714"/>
          <a:lstStyle/>
          <a:p>
            <a:pPr algn="r" defTabSz="914286" fontAlgn="base">
              <a:spcBef>
                <a:spcPct val="0"/>
              </a:spcBef>
              <a:spcAft>
                <a:spcPct val="0"/>
              </a:spcAft>
              <a:defRPr/>
            </a:pPr>
            <a:fld id="{23963680-76C2-4DE4-B75E-C0FA778901E5}" type="slidenum">
              <a:rPr lang="en-US" sz="1200">
                <a:solidFill>
                  <a:srgbClr val="000000"/>
                </a:solidFill>
                <a:latin typeface="FC-GillSans-Rgl" charset="0"/>
                <a:ea typeface="ヒラギノ角ゴ ProN W3" charset="-128"/>
                <a:sym typeface="FC-GillSans-Rgl" charset="0"/>
              </a:rPr>
              <a:pPr algn="r" defTabSz="914286" fontAlgn="base">
                <a:spcBef>
                  <a:spcPct val="0"/>
                </a:spcBef>
                <a:spcAft>
                  <a:spcPct val="0"/>
                </a:spcAft>
                <a:defRPr/>
              </a:pPr>
              <a:t>6</a:t>
            </a:fld>
            <a:endParaRPr lang="en-US" sz="1200" dirty="0">
              <a:solidFill>
                <a:srgbClr val="000000"/>
              </a:solidFill>
              <a:latin typeface="FC-GillSans-Rgl" charset="0"/>
              <a:ea typeface="ヒラギノ角ゴ ProN W3" charset="-128"/>
              <a:sym typeface="FC-GillSans-Rgl" charset="0"/>
            </a:endParaRPr>
          </a:p>
        </p:txBody>
      </p:sp>
    </p:spTree>
    <p:extLst>
      <p:ext uri="{BB962C8B-B14F-4D97-AF65-F5344CB8AC3E}">
        <p14:creationId xmlns:p14="http://schemas.microsoft.com/office/powerpoint/2010/main" val="66419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1429" tIns="45714" rIns="91429" bIns="45714"/>
          <a:lstStyle/>
          <a:p>
            <a:pPr algn="r" defTabSz="914286" fontAlgn="base">
              <a:spcBef>
                <a:spcPct val="0"/>
              </a:spcBef>
              <a:spcAft>
                <a:spcPct val="0"/>
              </a:spcAft>
              <a:defRPr/>
            </a:pPr>
            <a:fld id="{23963680-76C2-4DE4-B75E-C0FA778901E5}" type="slidenum">
              <a:rPr lang="en-US" sz="1200">
                <a:solidFill>
                  <a:srgbClr val="000000"/>
                </a:solidFill>
                <a:latin typeface="FC-GillSans-Rgl" charset="0"/>
                <a:ea typeface="ヒラギノ角ゴ ProN W3" charset="-128"/>
                <a:sym typeface="FC-GillSans-Rgl" charset="0"/>
              </a:rPr>
              <a:pPr algn="r" defTabSz="914286" fontAlgn="base">
                <a:spcBef>
                  <a:spcPct val="0"/>
                </a:spcBef>
                <a:spcAft>
                  <a:spcPct val="0"/>
                </a:spcAft>
                <a:defRPr/>
              </a:pPr>
              <a:t>7</a:t>
            </a:fld>
            <a:endParaRPr lang="en-US" sz="1200" dirty="0">
              <a:solidFill>
                <a:srgbClr val="000000"/>
              </a:solidFill>
              <a:latin typeface="FC-GillSans-Rgl" charset="0"/>
              <a:ea typeface="ヒラギノ角ゴ ProN W3" charset="-128"/>
              <a:sym typeface="FC-GillSans-Rgl" charset="0"/>
            </a:endParaRPr>
          </a:p>
        </p:txBody>
      </p:sp>
    </p:spTree>
    <p:extLst>
      <p:ext uri="{BB962C8B-B14F-4D97-AF65-F5344CB8AC3E}">
        <p14:creationId xmlns:p14="http://schemas.microsoft.com/office/powerpoint/2010/main" val="146561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1429" tIns="45714" rIns="91429" bIns="45714"/>
          <a:lstStyle/>
          <a:p>
            <a:pPr algn="r" defTabSz="914286" fontAlgn="base">
              <a:spcBef>
                <a:spcPct val="0"/>
              </a:spcBef>
              <a:spcAft>
                <a:spcPct val="0"/>
              </a:spcAft>
              <a:defRPr/>
            </a:pPr>
            <a:fld id="{23963680-76C2-4DE4-B75E-C0FA778901E5}" type="slidenum">
              <a:rPr lang="en-US" sz="1200">
                <a:solidFill>
                  <a:srgbClr val="000000"/>
                </a:solidFill>
                <a:latin typeface="FC-GillSans-Rgl" charset="0"/>
                <a:ea typeface="ヒラギノ角ゴ ProN W3" charset="-128"/>
                <a:sym typeface="FC-GillSans-Rgl" charset="0"/>
              </a:rPr>
              <a:pPr algn="r" defTabSz="914286" fontAlgn="base">
                <a:spcBef>
                  <a:spcPct val="0"/>
                </a:spcBef>
                <a:spcAft>
                  <a:spcPct val="0"/>
                </a:spcAft>
                <a:defRPr/>
              </a:pPr>
              <a:t>8</a:t>
            </a:fld>
            <a:endParaRPr lang="en-US" sz="1200" dirty="0">
              <a:solidFill>
                <a:srgbClr val="000000"/>
              </a:solidFill>
              <a:latin typeface="FC-GillSans-Rgl" charset="0"/>
              <a:ea typeface="ヒラギノ角ゴ ProN W3" charset="-128"/>
              <a:sym typeface="FC-GillSans-Rgl" charset="0"/>
            </a:endParaRPr>
          </a:p>
        </p:txBody>
      </p:sp>
    </p:spTree>
    <p:extLst>
      <p:ext uri="{BB962C8B-B14F-4D97-AF65-F5344CB8AC3E}">
        <p14:creationId xmlns:p14="http://schemas.microsoft.com/office/powerpoint/2010/main" val="135107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1429" tIns="45714" rIns="91429" bIns="45714"/>
          <a:lstStyle/>
          <a:p>
            <a:pPr algn="r" defTabSz="914286" fontAlgn="base">
              <a:spcBef>
                <a:spcPct val="0"/>
              </a:spcBef>
              <a:spcAft>
                <a:spcPct val="0"/>
              </a:spcAft>
              <a:defRPr/>
            </a:pPr>
            <a:fld id="{23963680-76C2-4DE4-B75E-C0FA778901E5}" type="slidenum">
              <a:rPr lang="en-US" sz="1200">
                <a:solidFill>
                  <a:srgbClr val="000000"/>
                </a:solidFill>
                <a:latin typeface="FC-GillSans-Rgl" charset="0"/>
                <a:ea typeface="ヒラギノ角ゴ ProN W3" charset="-128"/>
                <a:sym typeface="FC-GillSans-Rgl" charset="0"/>
              </a:rPr>
              <a:pPr algn="r" defTabSz="914286" fontAlgn="base">
                <a:spcBef>
                  <a:spcPct val="0"/>
                </a:spcBef>
                <a:spcAft>
                  <a:spcPct val="0"/>
                </a:spcAft>
                <a:defRPr/>
              </a:pPr>
              <a:t>10</a:t>
            </a:fld>
            <a:endParaRPr lang="en-US" sz="1200" dirty="0">
              <a:solidFill>
                <a:srgbClr val="000000"/>
              </a:solidFill>
              <a:latin typeface="FC-GillSans-Rgl" charset="0"/>
              <a:ea typeface="ヒラギノ角ゴ ProN W3" charset="-128"/>
              <a:sym typeface="FC-GillSans-Rgl" charset="0"/>
            </a:endParaRPr>
          </a:p>
        </p:txBody>
      </p:sp>
    </p:spTree>
    <p:extLst>
      <p:ext uri="{BB962C8B-B14F-4D97-AF65-F5344CB8AC3E}">
        <p14:creationId xmlns:p14="http://schemas.microsoft.com/office/powerpoint/2010/main" val="316675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1429" tIns="45714" rIns="91429" bIns="45714"/>
          <a:lstStyle/>
          <a:p>
            <a:pPr algn="r" defTabSz="914286" fontAlgn="base">
              <a:spcBef>
                <a:spcPct val="0"/>
              </a:spcBef>
              <a:spcAft>
                <a:spcPct val="0"/>
              </a:spcAft>
              <a:defRPr/>
            </a:pPr>
            <a:fld id="{23963680-76C2-4DE4-B75E-C0FA778901E5}" type="slidenum">
              <a:rPr lang="en-US" sz="1200">
                <a:solidFill>
                  <a:srgbClr val="000000"/>
                </a:solidFill>
                <a:latin typeface="FC-GillSans-Rgl" charset="0"/>
                <a:ea typeface="ヒラギノ角ゴ ProN W3" charset="-128"/>
                <a:sym typeface="FC-GillSans-Rgl" charset="0"/>
              </a:rPr>
              <a:pPr algn="r" defTabSz="914286" fontAlgn="base">
                <a:spcBef>
                  <a:spcPct val="0"/>
                </a:spcBef>
                <a:spcAft>
                  <a:spcPct val="0"/>
                </a:spcAft>
                <a:defRPr/>
              </a:pPr>
              <a:t>11</a:t>
            </a:fld>
            <a:endParaRPr lang="en-US" sz="1200" dirty="0">
              <a:solidFill>
                <a:srgbClr val="000000"/>
              </a:solidFill>
              <a:latin typeface="FC-GillSans-Rgl" charset="0"/>
              <a:ea typeface="ヒラギノ角ゴ ProN W3" charset="-128"/>
              <a:sym typeface="FC-GillSans-Rgl" charset="0"/>
            </a:endParaRPr>
          </a:p>
        </p:txBody>
      </p:sp>
    </p:spTree>
    <p:extLst>
      <p:ext uri="{BB962C8B-B14F-4D97-AF65-F5344CB8AC3E}">
        <p14:creationId xmlns:p14="http://schemas.microsoft.com/office/powerpoint/2010/main" val="2887137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1429" tIns="45714" rIns="91429" bIns="45714"/>
          <a:lstStyle/>
          <a:p>
            <a:pPr algn="r" defTabSz="914286" fontAlgn="base">
              <a:spcBef>
                <a:spcPct val="0"/>
              </a:spcBef>
              <a:spcAft>
                <a:spcPct val="0"/>
              </a:spcAft>
              <a:defRPr/>
            </a:pPr>
            <a:fld id="{23963680-76C2-4DE4-B75E-C0FA778901E5}" type="slidenum">
              <a:rPr lang="en-US" sz="1200">
                <a:solidFill>
                  <a:srgbClr val="000000"/>
                </a:solidFill>
                <a:latin typeface="FC-GillSans-Rgl" charset="0"/>
                <a:ea typeface="ヒラギノ角ゴ ProN W3" charset="-128"/>
                <a:sym typeface="FC-GillSans-Rgl" charset="0"/>
              </a:rPr>
              <a:pPr algn="r" defTabSz="914286" fontAlgn="base">
                <a:spcBef>
                  <a:spcPct val="0"/>
                </a:spcBef>
                <a:spcAft>
                  <a:spcPct val="0"/>
                </a:spcAft>
                <a:defRPr/>
              </a:pPr>
              <a:t>12</a:t>
            </a:fld>
            <a:endParaRPr lang="en-US" sz="1200" dirty="0">
              <a:solidFill>
                <a:srgbClr val="000000"/>
              </a:solidFill>
              <a:latin typeface="FC-GillSans-Rgl" charset="0"/>
              <a:ea typeface="ヒラギノ角ゴ ProN W3" charset="-128"/>
              <a:sym typeface="FC-GillSans-Rgl" charset="0"/>
            </a:endParaRPr>
          </a:p>
        </p:txBody>
      </p:sp>
    </p:spTree>
    <p:extLst>
      <p:ext uri="{BB962C8B-B14F-4D97-AF65-F5344CB8AC3E}">
        <p14:creationId xmlns:p14="http://schemas.microsoft.com/office/powerpoint/2010/main" val="158376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B749-AAB7-41A4-B8C4-D4611EC88B8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EFB3CE9-B0EC-4C56-9D9F-7FF467AB237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A729698-881B-47B7-A90D-3A47FC552AF6}"/>
              </a:ext>
            </a:extLst>
          </p:cNvPr>
          <p:cNvSpPr>
            <a:spLocks noGrp="1"/>
          </p:cNvSpPr>
          <p:nvPr>
            <p:ph type="dt" sz="half" idx="10"/>
          </p:nvPr>
        </p:nvSpPr>
        <p:spPr/>
        <p:txBody>
          <a:bodyPr/>
          <a:lstStyle/>
          <a:p>
            <a:fld id="{F7BA19EE-BD7E-4F0C-8F85-215FC5D96919}" type="datetimeFigureOut">
              <a:rPr lang="en-US" smtClean="0"/>
              <a:t>4/23/2019</a:t>
            </a:fld>
            <a:endParaRPr lang="en-US"/>
          </a:p>
        </p:txBody>
      </p:sp>
      <p:sp>
        <p:nvSpPr>
          <p:cNvPr id="5" name="Footer Placeholder 4">
            <a:extLst>
              <a:ext uri="{FF2B5EF4-FFF2-40B4-BE49-F238E27FC236}">
                <a16:creationId xmlns:a16="http://schemas.microsoft.com/office/drawing/2014/main" id="{2BF10DA3-458F-41B1-9A28-95E00A6EE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1FE57-A72F-485D-BD9A-9C2FA9EEEF0C}"/>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z="6000" smtClean="0">
                <a:solidFill>
                  <a:srgbClr val="FFFFFF"/>
                </a:solidFill>
                <a:latin typeface="Vidaloka"/>
                <a:ea typeface="Vidaloka"/>
                <a:cs typeface="Vidaloka"/>
                <a:sym typeface="Vidaloka"/>
              </a:rPr>
              <a:t>‹#›</a:t>
            </a:fld>
            <a:endParaRPr lang="en" sz="600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338051334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8816-A609-46A7-A2DC-31356E9518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6B73E4-A7D8-4250-95B6-9FCA9EEC94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7C6457-9AB9-497B-8BBA-5FC229C8B829}"/>
              </a:ext>
            </a:extLst>
          </p:cNvPr>
          <p:cNvSpPr>
            <a:spLocks noGrp="1"/>
          </p:cNvSpPr>
          <p:nvPr>
            <p:ph type="dt" sz="half" idx="10"/>
          </p:nvPr>
        </p:nvSpPr>
        <p:spPr/>
        <p:txBody>
          <a:bodyPr/>
          <a:lstStyle/>
          <a:p>
            <a:fld id="{F7BA19EE-BD7E-4F0C-8F85-215FC5D96919}" type="datetimeFigureOut">
              <a:rPr lang="en-US" smtClean="0"/>
              <a:t>4/23/2019</a:t>
            </a:fld>
            <a:endParaRPr lang="en-US"/>
          </a:p>
        </p:txBody>
      </p:sp>
      <p:sp>
        <p:nvSpPr>
          <p:cNvPr id="5" name="Footer Placeholder 4">
            <a:extLst>
              <a:ext uri="{FF2B5EF4-FFF2-40B4-BE49-F238E27FC236}">
                <a16:creationId xmlns:a16="http://schemas.microsoft.com/office/drawing/2014/main" id="{384E1A8A-469D-4B83-83C1-232BBF97DC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9C4EC-3676-4690-B6F7-2DD97E48C01E}"/>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z="6000" smtClean="0">
                <a:solidFill>
                  <a:srgbClr val="FFFFFF"/>
                </a:solidFill>
                <a:latin typeface="Vidaloka"/>
                <a:ea typeface="Vidaloka"/>
                <a:cs typeface="Vidaloka"/>
                <a:sym typeface="Vidaloka"/>
              </a:rPr>
              <a:t>‹#›</a:t>
            </a:fld>
            <a:endParaRPr lang="en" sz="600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89826569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621C12-0451-4517-819C-6DE1D0136B0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709EFF-2D7D-43FB-B50C-F1DF70C4F7AD}"/>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2FC79-0F9E-4A73-803F-4D7052329707}"/>
              </a:ext>
            </a:extLst>
          </p:cNvPr>
          <p:cNvSpPr>
            <a:spLocks noGrp="1"/>
          </p:cNvSpPr>
          <p:nvPr>
            <p:ph type="dt" sz="half" idx="10"/>
          </p:nvPr>
        </p:nvSpPr>
        <p:spPr/>
        <p:txBody>
          <a:bodyPr/>
          <a:lstStyle/>
          <a:p>
            <a:fld id="{F7BA19EE-BD7E-4F0C-8F85-215FC5D96919}" type="datetimeFigureOut">
              <a:rPr lang="en-US" smtClean="0"/>
              <a:t>4/23/2019</a:t>
            </a:fld>
            <a:endParaRPr lang="en-US"/>
          </a:p>
        </p:txBody>
      </p:sp>
      <p:sp>
        <p:nvSpPr>
          <p:cNvPr id="5" name="Footer Placeholder 4">
            <a:extLst>
              <a:ext uri="{FF2B5EF4-FFF2-40B4-BE49-F238E27FC236}">
                <a16:creationId xmlns:a16="http://schemas.microsoft.com/office/drawing/2014/main" id="{BC2BC656-55C1-4400-8116-33E513762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8EAD2-09FE-44BC-90F3-A0D355F18919}"/>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z="6000" smtClean="0">
                <a:solidFill>
                  <a:srgbClr val="FFFFFF"/>
                </a:solidFill>
                <a:latin typeface="Vidaloka"/>
                <a:ea typeface="Vidaloka"/>
                <a:cs typeface="Vidaloka"/>
                <a:sym typeface="Vidaloka"/>
              </a:rPr>
              <a:t>‹#›</a:t>
            </a:fld>
            <a:endParaRPr lang="en" sz="600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37839484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bg>
      <p:bgPr>
        <a:solidFill>
          <a:srgbClr val="1D1D1B"/>
        </a:solidFill>
        <a:effectLst/>
      </p:bgPr>
    </p:bg>
    <p:spTree>
      <p:nvGrpSpPr>
        <p:cNvPr id="1" name="Shape 9"/>
        <p:cNvGrpSpPr/>
        <p:nvPr/>
      </p:nvGrpSpPr>
      <p:grpSpPr>
        <a:xfrm>
          <a:off x="0" y="0"/>
          <a:ext cx="0" cy="0"/>
          <a:chOff x="0" y="0"/>
          <a:chExt cx="0" cy="0"/>
        </a:xfrm>
      </p:grpSpPr>
      <p:sp>
        <p:nvSpPr>
          <p:cNvPr id="11" name="Shape 11"/>
          <p:cNvSpPr txBox="1">
            <a:spLocks noGrp="1"/>
          </p:cNvSpPr>
          <p:nvPr>
            <p:ph type="ctrTitle"/>
          </p:nvPr>
        </p:nvSpPr>
        <p:spPr>
          <a:xfrm>
            <a:off x="3457500" y="1457250"/>
            <a:ext cx="2229000" cy="2229000"/>
          </a:xfrm>
          <a:prstGeom prst="rect">
            <a:avLst/>
          </a:prstGeom>
          <a:solidFill>
            <a:srgbClr val="FFFFFF"/>
          </a:solidFill>
        </p:spPr>
        <p:txBody>
          <a:bodyPr wrap="square" lIns="91425" tIns="91425" rIns="91425" bIns="91425"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3476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ubtitle">
    <p:bg>
      <p:bgPr>
        <a:solidFill>
          <a:srgbClr val="1D1D1B"/>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925200" y="925200"/>
            <a:ext cx="7293300" cy="3293100"/>
          </a:xfrm>
          <a:prstGeom prst="rect">
            <a:avLst/>
          </a:prstGeom>
          <a:solidFill>
            <a:srgbClr val="00010A">
              <a:alpha val="40770"/>
            </a:srgbClr>
          </a:solidFill>
        </p:spPr>
        <p:txBody>
          <a:bodyPr wrap="square" lIns="91425" tIns="91425" rIns="91425" bIns="91425" anchor="ctr" anchorCtr="0"/>
          <a:lstStyle>
            <a:lvl1pPr lvl="0" algn="ctr" rtl="0">
              <a:spcBef>
                <a:spcPts val="0"/>
              </a:spcBef>
              <a:spcAft>
                <a:spcPts val="0"/>
              </a:spcAft>
              <a:buClr>
                <a:srgbClr val="FFFFFF"/>
              </a:buClr>
              <a:buSzPts val="1400"/>
              <a:buNone/>
              <a:defRPr>
                <a:solidFill>
                  <a:srgbClr val="FFFFFF"/>
                </a:solidFill>
              </a:defRPr>
            </a:lvl1pPr>
            <a:lvl2pPr lvl="1" algn="ctr" rtl="0">
              <a:spcBef>
                <a:spcPts val="0"/>
              </a:spcBef>
              <a:spcAft>
                <a:spcPts val="0"/>
              </a:spcAft>
              <a:buClr>
                <a:srgbClr val="FFFFFF"/>
              </a:buClr>
              <a:buSzPts val="1400"/>
              <a:buNone/>
              <a:defRPr>
                <a:solidFill>
                  <a:srgbClr val="FFFFFF"/>
                </a:solidFill>
              </a:defRPr>
            </a:lvl2pPr>
            <a:lvl3pPr lvl="2" algn="ctr" rtl="0">
              <a:spcBef>
                <a:spcPts val="0"/>
              </a:spcBef>
              <a:spcAft>
                <a:spcPts val="0"/>
              </a:spcAft>
              <a:buClr>
                <a:srgbClr val="FFFFFF"/>
              </a:buClr>
              <a:buSzPts val="1400"/>
              <a:buNone/>
              <a:defRPr>
                <a:solidFill>
                  <a:srgbClr val="FFFFFF"/>
                </a:solidFill>
              </a:defRPr>
            </a:lvl3pPr>
            <a:lvl4pPr lvl="3" algn="ctr" rtl="0">
              <a:spcBef>
                <a:spcPts val="0"/>
              </a:spcBef>
              <a:spcAft>
                <a:spcPts val="0"/>
              </a:spcAft>
              <a:buClr>
                <a:srgbClr val="FFFFFF"/>
              </a:buClr>
              <a:buSzPts val="1400"/>
              <a:buNone/>
              <a:defRPr>
                <a:solidFill>
                  <a:srgbClr val="FFFFFF"/>
                </a:solidFill>
              </a:defRPr>
            </a:lvl4pPr>
            <a:lvl5pPr lvl="4" algn="ctr" rtl="0">
              <a:spcBef>
                <a:spcPts val="0"/>
              </a:spcBef>
              <a:spcAft>
                <a:spcPts val="0"/>
              </a:spcAft>
              <a:buClr>
                <a:srgbClr val="FFFFFF"/>
              </a:buClr>
              <a:buSzPts val="1400"/>
              <a:buNone/>
              <a:defRPr>
                <a:solidFill>
                  <a:srgbClr val="FFFFFF"/>
                </a:solidFill>
              </a:defRPr>
            </a:lvl5pPr>
            <a:lvl6pPr lvl="5" algn="ctr" rtl="0">
              <a:spcBef>
                <a:spcPts val="0"/>
              </a:spcBef>
              <a:spcAft>
                <a:spcPts val="0"/>
              </a:spcAft>
              <a:buClr>
                <a:srgbClr val="FFFFFF"/>
              </a:buClr>
              <a:buSzPts val="1400"/>
              <a:buNone/>
              <a:defRPr>
                <a:solidFill>
                  <a:srgbClr val="FFFFFF"/>
                </a:solidFill>
              </a:defRPr>
            </a:lvl6pPr>
            <a:lvl7pPr lvl="6" algn="ctr" rtl="0">
              <a:spcBef>
                <a:spcPts val="0"/>
              </a:spcBef>
              <a:spcAft>
                <a:spcPts val="0"/>
              </a:spcAft>
              <a:buClr>
                <a:srgbClr val="FFFFFF"/>
              </a:buClr>
              <a:buSzPts val="1400"/>
              <a:buNone/>
              <a:defRPr>
                <a:solidFill>
                  <a:srgbClr val="FFFFFF"/>
                </a:solidFill>
              </a:defRPr>
            </a:lvl7pPr>
            <a:lvl8pPr lvl="7" algn="ctr" rtl="0">
              <a:spcBef>
                <a:spcPts val="0"/>
              </a:spcBef>
              <a:spcAft>
                <a:spcPts val="0"/>
              </a:spcAft>
              <a:buClr>
                <a:srgbClr val="FFFFFF"/>
              </a:buClr>
              <a:buSzPts val="1400"/>
              <a:buNone/>
              <a:defRPr>
                <a:solidFill>
                  <a:srgbClr val="FFFFFF"/>
                </a:solidFill>
              </a:defRPr>
            </a:lvl8pPr>
            <a:lvl9pPr lvl="8" algn="ctr" rtl="0">
              <a:spcBef>
                <a:spcPts val="0"/>
              </a:spcBef>
              <a:spcAft>
                <a:spcPts val="0"/>
              </a:spcAft>
              <a:buClr>
                <a:srgbClr val="FFFFFF"/>
              </a:buClr>
              <a:buSzPts val="1400"/>
              <a:buNone/>
              <a:defRPr>
                <a:solidFill>
                  <a:srgbClr val="FFFFFF"/>
                </a:solidFill>
              </a:defRPr>
            </a:lvl9pPr>
          </a:lstStyle>
          <a:p>
            <a:endParaRPr/>
          </a:p>
        </p:txBody>
      </p:sp>
      <p:sp>
        <p:nvSpPr>
          <p:cNvPr id="14" name="Shape 14"/>
          <p:cNvSpPr txBox="1">
            <a:spLocks noGrp="1"/>
          </p:cNvSpPr>
          <p:nvPr>
            <p:ph type="subTitle" idx="1"/>
          </p:nvPr>
        </p:nvSpPr>
        <p:spPr>
          <a:xfrm>
            <a:off x="3453950" y="2763850"/>
            <a:ext cx="2236200" cy="784800"/>
          </a:xfrm>
          <a:prstGeom prst="rect">
            <a:avLst/>
          </a:prstGeom>
        </p:spPr>
        <p:txBody>
          <a:bodyPr wrap="square" lIns="91425" tIns="91425" rIns="91425" bIns="91425" anchor="t" anchorCtr="0"/>
          <a:lstStyle>
            <a:lvl1pPr lvl="0" algn="ctr" rtl="0">
              <a:spcBef>
                <a:spcPts val="0"/>
              </a:spcBef>
              <a:spcAft>
                <a:spcPts val="0"/>
              </a:spcAft>
              <a:buClr>
                <a:srgbClr val="FFFFFF"/>
              </a:buClr>
              <a:buSzPts val="1000"/>
              <a:buNone/>
              <a:defRPr sz="1000">
                <a:solidFill>
                  <a:srgbClr val="FFFFFF"/>
                </a:solidFill>
              </a:defRPr>
            </a:lvl1pPr>
            <a:lvl2pPr lvl="1" algn="ctr" rtl="0">
              <a:spcBef>
                <a:spcPts val="0"/>
              </a:spcBef>
              <a:spcAft>
                <a:spcPts val="0"/>
              </a:spcAft>
              <a:buClr>
                <a:srgbClr val="FFFFFF"/>
              </a:buClr>
              <a:buSzPts val="1000"/>
              <a:buNone/>
              <a:defRPr sz="1000">
                <a:solidFill>
                  <a:srgbClr val="FFFFFF"/>
                </a:solidFill>
              </a:defRPr>
            </a:lvl2pPr>
            <a:lvl3pPr lvl="2" algn="ctr" rtl="0">
              <a:spcBef>
                <a:spcPts val="0"/>
              </a:spcBef>
              <a:spcAft>
                <a:spcPts val="0"/>
              </a:spcAft>
              <a:buClr>
                <a:srgbClr val="FFFFFF"/>
              </a:buClr>
              <a:buSzPts val="1000"/>
              <a:buNone/>
              <a:defRPr sz="1000">
                <a:solidFill>
                  <a:srgbClr val="FFFFFF"/>
                </a:solidFill>
              </a:defRPr>
            </a:lvl3pPr>
            <a:lvl4pPr lvl="3" algn="ctr" rtl="0">
              <a:spcBef>
                <a:spcPts val="0"/>
              </a:spcBef>
              <a:spcAft>
                <a:spcPts val="0"/>
              </a:spcAft>
              <a:buClr>
                <a:srgbClr val="FFFFFF"/>
              </a:buClr>
              <a:buSzPts val="1000"/>
              <a:buNone/>
              <a:defRPr sz="1000">
                <a:solidFill>
                  <a:srgbClr val="FFFFFF"/>
                </a:solidFill>
              </a:defRPr>
            </a:lvl4pPr>
            <a:lvl5pPr lvl="4" algn="ctr" rtl="0">
              <a:spcBef>
                <a:spcPts val="0"/>
              </a:spcBef>
              <a:spcAft>
                <a:spcPts val="0"/>
              </a:spcAft>
              <a:buClr>
                <a:srgbClr val="FFFFFF"/>
              </a:buClr>
              <a:buSzPts val="1000"/>
              <a:buNone/>
              <a:defRPr sz="1000">
                <a:solidFill>
                  <a:srgbClr val="FFFFFF"/>
                </a:solidFill>
              </a:defRPr>
            </a:lvl5pPr>
            <a:lvl6pPr lvl="5" algn="ctr" rtl="0">
              <a:spcBef>
                <a:spcPts val="0"/>
              </a:spcBef>
              <a:spcAft>
                <a:spcPts val="0"/>
              </a:spcAft>
              <a:buClr>
                <a:srgbClr val="FFFFFF"/>
              </a:buClr>
              <a:buSzPts val="1000"/>
              <a:buNone/>
              <a:defRPr sz="1000">
                <a:solidFill>
                  <a:srgbClr val="FFFFFF"/>
                </a:solidFill>
              </a:defRPr>
            </a:lvl6pPr>
            <a:lvl7pPr lvl="6" algn="ctr" rtl="0">
              <a:spcBef>
                <a:spcPts val="0"/>
              </a:spcBef>
              <a:spcAft>
                <a:spcPts val="0"/>
              </a:spcAft>
              <a:buClr>
                <a:srgbClr val="FFFFFF"/>
              </a:buClr>
              <a:buSzPts val="1000"/>
              <a:buNone/>
              <a:defRPr sz="1000">
                <a:solidFill>
                  <a:srgbClr val="FFFFFF"/>
                </a:solidFill>
              </a:defRPr>
            </a:lvl7pPr>
            <a:lvl8pPr lvl="7" algn="ctr" rtl="0">
              <a:spcBef>
                <a:spcPts val="0"/>
              </a:spcBef>
              <a:spcAft>
                <a:spcPts val="0"/>
              </a:spcAft>
              <a:buClr>
                <a:srgbClr val="FFFFFF"/>
              </a:buClr>
              <a:buSzPts val="1000"/>
              <a:buNone/>
              <a:defRPr sz="1000">
                <a:solidFill>
                  <a:srgbClr val="FFFFFF"/>
                </a:solidFill>
              </a:defRPr>
            </a:lvl8pPr>
            <a:lvl9pPr lvl="8" algn="ctr" rtl="0">
              <a:spcBef>
                <a:spcPts val="0"/>
              </a:spcBef>
              <a:spcAft>
                <a:spcPts val="0"/>
              </a:spcAft>
              <a:buClr>
                <a:srgbClr val="FFFFFF"/>
              </a:buClr>
              <a:buSzPts val="1000"/>
              <a:buNone/>
              <a:defRPr sz="1000">
                <a:solidFill>
                  <a:srgbClr val="FFFFFF"/>
                </a:solidFill>
              </a:defRPr>
            </a:lvl9pPr>
          </a:lstStyle>
          <a:p>
            <a:endParaRPr/>
          </a:p>
        </p:txBody>
      </p:sp>
    </p:spTree>
    <p:extLst>
      <p:ext uri="{BB962C8B-B14F-4D97-AF65-F5344CB8AC3E}">
        <p14:creationId xmlns:p14="http://schemas.microsoft.com/office/powerpoint/2010/main" val="3930587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5283650" y="205975"/>
            <a:ext cx="3148800" cy="857400"/>
          </a:xfrm>
          <a:prstGeom prst="rect">
            <a:avLst/>
          </a:prstGeom>
        </p:spPr>
        <p:txBody>
          <a:bodyPr wrap="square" lIns="91425" tIns="91425" rIns="91425" bIns="91425" anchor="b"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Shape 28"/>
          <p:cNvSpPr txBox="1">
            <a:spLocks noGrp="1"/>
          </p:cNvSpPr>
          <p:nvPr>
            <p:ph type="body" idx="1"/>
          </p:nvPr>
        </p:nvSpPr>
        <p:spPr>
          <a:xfrm>
            <a:off x="4980050" y="1349425"/>
            <a:ext cx="1799100" cy="2604300"/>
          </a:xfrm>
          <a:prstGeom prst="rect">
            <a:avLst/>
          </a:prstGeom>
        </p:spPr>
        <p:txBody>
          <a:bodyPr wrap="square" lIns="91425" tIns="91425" rIns="91425" bIns="91425" anchor="t" anchorCtr="0"/>
          <a:lstStyle>
            <a:lvl1pPr marL="457200" lvl="0" indent="-304800">
              <a:spcBef>
                <a:spcPts val="60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Shape 29"/>
          <p:cNvSpPr txBox="1">
            <a:spLocks noGrp="1"/>
          </p:cNvSpPr>
          <p:nvPr>
            <p:ph type="body" idx="2"/>
          </p:nvPr>
        </p:nvSpPr>
        <p:spPr>
          <a:xfrm>
            <a:off x="6887597" y="1349425"/>
            <a:ext cx="1799100" cy="2604300"/>
          </a:xfrm>
          <a:prstGeom prst="rect">
            <a:avLst/>
          </a:prstGeom>
        </p:spPr>
        <p:txBody>
          <a:bodyPr wrap="square" lIns="91425" tIns="91425" rIns="91425" bIns="91425" anchor="t" anchorCtr="0"/>
          <a:lstStyle>
            <a:lvl1pPr marL="457200" lvl="0" indent="-304800">
              <a:spcBef>
                <a:spcPts val="60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Shape 30"/>
          <p:cNvSpPr txBox="1">
            <a:spLocks noGrp="1"/>
          </p:cNvSpPr>
          <p:nvPr>
            <p:ph type="sldNum" idx="12"/>
          </p:nvPr>
        </p:nvSpPr>
        <p:spPr>
          <a:xfrm>
            <a:off x="1188150" y="1194900"/>
            <a:ext cx="2195700" cy="2753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74680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547"/>
            <a:ext cx="7772400" cy="1102791"/>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654"/>
          </a:xfrm>
        </p:spPr>
        <p:txBody>
          <a:bodyPr/>
          <a:lstStyle>
            <a:lvl1pPr marL="0" indent="0" algn="ctr">
              <a:buNone/>
              <a:defRPr/>
            </a:lvl1pPr>
            <a:lvl2pPr marL="176342" indent="0" algn="ctr">
              <a:buNone/>
              <a:defRPr/>
            </a:lvl2pPr>
            <a:lvl3pPr marL="352684" indent="0" algn="ctr">
              <a:buNone/>
              <a:defRPr/>
            </a:lvl3pPr>
            <a:lvl4pPr marL="529026" indent="0" algn="ctr">
              <a:buNone/>
              <a:defRPr/>
            </a:lvl4pPr>
            <a:lvl5pPr marL="705368" indent="0" algn="ctr">
              <a:buNone/>
              <a:defRPr/>
            </a:lvl5pPr>
            <a:lvl6pPr marL="881710" indent="0" algn="ctr">
              <a:buNone/>
              <a:defRPr/>
            </a:lvl6pPr>
            <a:lvl7pPr marL="1058052" indent="0" algn="ctr">
              <a:buNone/>
              <a:defRPr/>
            </a:lvl7pPr>
            <a:lvl8pPr marL="1234394" indent="0" algn="ctr">
              <a:buNone/>
              <a:defRPr/>
            </a:lvl8pPr>
            <a:lvl9pPr marL="1410736" indent="0" algn="ctr">
              <a:buNone/>
              <a:defRPr/>
            </a:lvl9pPr>
          </a:lstStyle>
          <a:p>
            <a:r>
              <a:rPr lang="en-US"/>
              <a:t>Click to edit Master subtitle style</a:t>
            </a:r>
          </a:p>
        </p:txBody>
      </p:sp>
    </p:spTree>
    <p:extLst>
      <p:ext uri="{BB962C8B-B14F-4D97-AF65-F5344CB8AC3E}">
        <p14:creationId xmlns:p14="http://schemas.microsoft.com/office/powerpoint/2010/main" val="116283891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61644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39" y="3305311"/>
            <a:ext cx="7772400" cy="1021352"/>
          </a:xfrm>
        </p:spPr>
        <p:txBody>
          <a:bodyPr anchor="t"/>
          <a:lstStyle>
            <a:lvl1pPr algn="l">
              <a:defRPr sz="1543" b="1" cap="all"/>
            </a:lvl1pPr>
          </a:lstStyle>
          <a:p>
            <a:r>
              <a:rPr lang="en-US"/>
              <a:t>Click to edit Master title style</a:t>
            </a:r>
          </a:p>
        </p:txBody>
      </p:sp>
      <p:sp>
        <p:nvSpPr>
          <p:cNvPr id="3" name="Text Placeholder 2"/>
          <p:cNvSpPr>
            <a:spLocks noGrp="1"/>
          </p:cNvSpPr>
          <p:nvPr>
            <p:ph type="body" idx="1"/>
          </p:nvPr>
        </p:nvSpPr>
        <p:spPr>
          <a:xfrm>
            <a:off x="722539" y="2179864"/>
            <a:ext cx="7772400" cy="1125447"/>
          </a:xfrm>
        </p:spPr>
        <p:txBody>
          <a:bodyPr anchor="b"/>
          <a:lstStyle>
            <a:lvl1pPr marL="0" indent="0">
              <a:buNone/>
              <a:defRPr sz="771"/>
            </a:lvl1pPr>
            <a:lvl2pPr marL="176342" indent="0">
              <a:buNone/>
              <a:defRPr sz="694"/>
            </a:lvl2pPr>
            <a:lvl3pPr marL="352684" indent="0">
              <a:buNone/>
              <a:defRPr sz="617"/>
            </a:lvl3pPr>
            <a:lvl4pPr marL="529026" indent="0">
              <a:buNone/>
              <a:defRPr sz="540"/>
            </a:lvl4pPr>
            <a:lvl5pPr marL="705368" indent="0">
              <a:buNone/>
              <a:defRPr sz="540"/>
            </a:lvl5pPr>
            <a:lvl6pPr marL="881710" indent="0">
              <a:buNone/>
              <a:defRPr sz="540"/>
            </a:lvl6pPr>
            <a:lvl7pPr marL="1058052" indent="0">
              <a:buNone/>
              <a:defRPr sz="540"/>
            </a:lvl7pPr>
            <a:lvl8pPr marL="1234394" indent="0">
              <a:buNone/>
              <a:defRPr sz="540"/>
            </a:lvl8pPr>
            <a:lvl9pPr marL="1410736" indent="0">
              <a:buNone/>
              <a:defRPr sz="540"/>
            </a:lvl9pPr>
          </a:lstStyle>
          <a:p>
            <a:pPr lvl="0"/>
            <a:r>
              <a:rPr lang="en-US"/>
              <a:t>Click to edit Master text styles</a:t>
            </a:r>
          </a:p>
        </p:txBody>
      </p:sp>
    </p:spTree>
    <p:extLst>
      <p:ext uri="{BB962C8B-B14F-4D97-AF65-F5344CB8AC3E}">
        <p14:creationId xmlns:p14="http://schemas.microsoft.com/office/powerpoint/2010/main" val="4221306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9086" y="2650127"/>
            <a:ext cx="3687536" cy="597626"/>
          </a:xfrm>
        </p:spPr>
        <p:txBody>
          <a:bodyPr/>
          <a:lstStyle>
            <a:lvl1pPr>
              <a:defRPr sz="1080"/>
            </a:lvl1pPr>
            <a:lvl2pPr>
              <a:defRPr sz="926"/>
            </a:lvl2pPr>
            <a:lvl3pPr>
              <a:defRPr sz="771"/>
            </a:lvl3pPr>
            <a:lvl4pPr>
              <a:defRPr sz="694"/>
            </a:lvl4pPr>
            <a:lvl5pPr>
              <a:defRPr sz="694"/>
            </a:lvl5pPr>
            <a:lvl6pPr>
              <a:defRPr sz="694"/>
            </a:lvl6pPr>
            <a:lvl7pPr>
              <a:defRPr sz="694"/>
            </a:lvl7pPr>
            <a:lvl8pPr>
              <a:defRPr sz="694"/>
            </a:lvl8pPr>
            <a:lvl9pPr>
              <a:defRPr sz="6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936" y="2650127"/>
            <a:ext cx="3687536" cy="597626"/>
          </a:xfrm>
        </p:spPr>
        <p:txBody>
          <a:bodyPr/>
          <a:lstStyle>
            <a:lvl1pPr>
              <a:defRPr sz="1080"/>
            </a:lvl1pPr>
            <a:lvl2pPr>
              <a:defRPr sz="926"/>
            </a:lvl2pPr>
            <a:lvl3pPr>
              <a:defRPr sz="771"/>
            </a:lvl3pPr>
            <a:lvl4pPr>
              <a:defRPr sz="694"/>
            </a:lvl4pPr>
            <a:lvl5pPr>
              <a:defRPr sz="694"/>
            </a:lvl5pPr>
            <a:lvl6pPr>
              <a:defRPr sz="694"/>
            </a:lvl6pPr>
            <a:lvl7pPr>
              <a:defRPr sz="694"/>
            </a:lvl7pPr>
            <a:lvl8pPr>
              <a:defRPr sz="694"/>
            </a:lvl8pPr>
            <a:lvl9pPr>
              <a:defRPr sz="6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130523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164"/>
            <a:ext cx="4039961" cy="480060"/>
          </a:xfrm>
        </p:spPr>
        <p:txBody>
          <a:bodyPr anchor="b"/>
          <a:lstStyle>
            <a:lvl1pPr marL="0" indent="0">
              <a:buNone/>
              <a:defRPr sz="926" b="1"/>
            </a:lvl1pPr>
            <a:lvl2pPr marL="176342" indent="0">
              <a:buNone/>
              <a:defRPr sz="771" b="1"/>
            </a:lvl2pPr>
            <a:lvl3pPr marL="352684" indent="0">
              <a:buNone/>
              <a:defRPr sz="694" b="1"/>
            </a:lvl3pPr>
            <a:lvl4pPr marL="529026" indent="0">
              <a:buNone/>
              <a:defRPr sz="617" b="1"/>
            </a:lvl4pPr>
            <a:lvl5pPr marL="705368" indent="0">
              <a:buNone/>
              <a:defRPr sz="617" b="1"/>
            </a:lvl5pPr>
            <a:lvl6pPr marL="881710" indent="0">
              <a:buNone/>
              <a:defRPr sz="617" b="1"/>
            </a:lvl6pPr>
            <a:lvl7pPr marL="1058052" indent="0">
              <a:buNone/>
              <a:defRPr sz="617" b="1"/>
            </a:lvl7pPr>
            <a:lvl8pPr marL="1234394" indent="0">
              <a:buNone/>
              <a:defRPr sz="617" b="1"/>
            </a:lvl8pPr>
            <a:lvl9pPr marL="1410736" indent="0">
              <a:buNone/>
              <a:defRPr sz="617" b="1"/>
            </a:lvl9pPr>
          </a:lstStyle>
          <a:p>
            <a:pPr lvl="0"/>
            <a:r>
              <a:rPr lang="en-US"/>
              <a:t>Click to edit Master text styles</a:t>
            </a:r>
          </a:p>
        </p:txBody>
      </p:sp>
      <p:sp>
        <p:nvSpPr>
          <p:cNvPr id="4" name="Content Placeholder 3"/>
          <p:cNvSpPr>
            <a:spLocks noGrp="1"/>
          </p:cNvSpPr>
          <p:nvPr>
            <p:ph sz="half" idx="2"/>
          </p:nvPr>
        </p:nvSpPr>
        <p:spPr>
          <a:xfrm>
            <a:off x="457200" y="1631224"/>
            <a:ext cx="4039961" cy="2963636"/>
          </a:xfrm>
        </p:spPr>
        <p:txBody>
          <a:bodyPr/>
          <a:lstStyle>
            <a:lvl1pPr>
              <a:defRPr sz="926"/>
            </a:lvl1pPr>
            <a:lvl2pPr>
              <a:defRPr sz="771"/>
            </a:lvl2pPr>
            <a:lvl3pPr>
              <a:defRPr sz="694"/>
            </a:lvl3pPr>
            <a:lvl4pPr>
              <a:defRPr sz="617"/>
            </a:lvl4pPr>
            <a:lvl5pPr>
              <a:defRPr sz="617"/>
            </a:lvl5pPr>
            <a:lvl6pPr>
              <a:defRPr sz="617"/>
            </a:lvl6pPr>
            <a:lvl7pPr>
              <a:defRPr sz="617"/>
            </a:lvl7pPr>
            <a:lvl8pPr>
              <a:defRPr sz="617"/>
            </a:lvl8pPr>
            <a:lvl9pPr>
              <a:defRPr sz="6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798" y="1151164"/>
            <a:ext cx="4042002" cy="480060"/>
          </a:xfrm>
        </p:spPr>
        <p:txBody>
          <a:bodyPr anchor="b"/>
          <a:lstStyle>
            <a:lvl1pPr marL="0" indent="0">
              <a:buNone/>
              <a:defRPr sz="926" b="1"/>
            </a:lvl1pPr>
            <a:lvl2pPr marL="176342" indent="0">
              <a:buNone/>
              <a:defRPr sz="771" b="1"/>
            </a:lvl2pPr>
            <a:lvl3pPr marL="352684" indent="0">
              <a:buNone/>
              <a:defRPr sz="694" b="1"/>
            </a:lvl3pPr>
            <a:lvl4pPr marL="529026" indent="0">
              <a:buNone/>
              <a:defRPr sz="617" b="1"/>
            </a:lvl4pPr>
            <a:lvl5pPr marL="705368" indent="0">
              <a:buNone/>
              <a:defRPr sz="617" b="1"/>
            </a:lvl5pPr>
            <a:lvl6pPr marL="881710" indent="0">
              <a:buNone/>
              <a:defRPr sz="617" b="1"/>
            </a:lvl6pPr>
            <a:lvl7pPr marL="1058052" indent="0">
              <a:buNone/>
              <a:defRPr sz="617" b="1"/>
            </a:lvl7pPr>
            <a:lvl8pPr marL="1234394" indent="0">
              <a:buNone/>
              <a:defRPr sz="617" b="1"/>
            </a:lvl8pPr>
            <a:lvl9pPr marL="1410736" indent="0">
              <a:buNone/>
              <a:defRPr sz="617" b="1"/>
            </a:lvl9pPr>
          </a:lstStyle>
          <a:p>
            <a:pPr lvl="0"/>
            <a:r>
              <a:rPr lang="en-US"/>
              <a:t>Click to edit Master text styles</a:t>
            </a:r>
          </a:p>
        </p:txBody>
      </p:sp>
      <p:sp>
        <p:nvSpPr>
          <p:cNvPr id="6" name="Content Placeholder 5"/>
          <p:cNvSpPr>
            <a:spLocks noGrp="1"/>
          </p:cNvSpPr>
          <p:nvPr>
            <p:ph sz="quarter" idx="4"/>
          </p:nvPr>
        </p:nvSpPr>
        <p:spPr>
          <a:xfrm>
            <a:off x="4644798" y="1631224"/>
            <a:ext cx="4042002" cy="2963636"/>
          </a:xfrm>
        </p:spPr>
        <p:txBody>
          <a:bodyPr/>
          <a:lstStyle>
            <a:lvl1pPr>
              <a:defRPr sz="926"/>
            </a:lvl1pPr>
            <a:lvl2pPr>
              <a:defRPr sz="771"/>
            </a:lvl2pPr>
            <a:lvl3pPr>
              <a:defRPr sz="694"/>
            </a:lvl3pPr>
            <a:lvl4pPr>
              <a:defRPr sz="617"/>
            </a:lvl4pPr>
            <a:lvl5pPr>
              <a:defRPr sz="617"/>
            </a:lvl5pPr>
            <a:lvl6pPr>
              <a:defRPr sz="617"/>
            </a:lvl6pPr>
            <a:lvl7pPr>
              <a:defRPr sz="617"/>
            </a:lvl7pPr>
            <a:lvl8pPr>
              <a:defRPr sz="617"/>
            </a:lvl8pPr>
            <a:lvl9pPr>
              <a:defRPr sz="6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60080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77CF-7C13-4AE5-9DB2-3B39B78FC3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B7454F-E902-47A4-B5A5-F4A0DE7EDD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83955-3692-40E2-8323-4CA17E07B38F}"/>
              </a:ext>
            </a:extLst>
          </p:cNvPr>
          <p:cNvSpPr>
            <a:spLocks noGrp="1"/>
          </p:cNvSpPr>
          <p:nvPr>
            <p:ph type="dt" sz="half" idx="10"/>
          </p:nvPr>
        </p:nvSpPr>
        <p:spPr/>
        <p:txBody>
          <a:bodyPr/>
          <a:lstStyle/>
          <a:p>
            <a:fld id="{F7BA19EE-BD7E-4F0C-8F85-215FC5D96919}" type="datetimeFigureOut">
              <a:rPr lang="en-US" smtClean="0"/>
              <a:t>4/23/2019</a:t>
            </a:fld>
            <a:endParaRPr lang="en-US"/>
          </a:p>
        </p:txBody>
      </p:sp>
      <p:sp>
        <p:nvSpPr>
          <p:cNvPr id="5" name="Footer Placeholder 4">
            <a:extLst>
              <a:ext uri="{FF2B5EF4-FFF2-40B4-BE49-F238E27FC236}">
                <a16:creationId xmlns:a16="http://schemas.microsoft.com/office/drawing/2014/main" id="{D6E18962-51AA-4F9F-9340-F0908848B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E28B6-F88F-46D7-85D5-5FA7B166DAFE}"/>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z="6000" smtClean="0">
                <a:solidFill>
                  <a:srgbClr val="FFFFFF"/>
                </a:solidFill>
                <a:latin typeface="Vidaloka"/>
                <a:ea typeface="Vidaloka"/>
                <a:cs typeface="Vidaloka"/>
                <a:sym typeface="Vidaloka"/>
              </a:rPr>
              <a:t>‹#›</a:t>
            </a:fld>
            <a:endParaRPr lang="en" sz="600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1834514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892394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67011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515"/>
            <a:ext cx="3008539" cy="871946"/>
          </a:xfrm>
        </p:spPr>
        <p:txBody>
          <a:bodyPr/>
          <a:lstStyle>
            <a:lvl1pPr algn="l">
              <a:defRPr sz="771" b="1"/>
            </a:lvl1pPr>
          </a:lstStyle>
          <a:p>
            <a:r>
              <a:rPr lang="en-US"/>
              <a:t>Click to edit Master title style</a:t>
            </a:r>
          </a:p>
        </p:txBody>
      </p:sp>
      <p:sp>
        <p:nvSpPr>
          <p:cNvPr id="3" name="Content Placeholder 2"/>
          <p:cNvSpPr>
            <a:spLocks noGrp="1"/>
          </p:cNvSpPr>
          <p:nvPr>
            <p:ph idx="1"/>
          </p:nvPr>
        </p:nvSpPr>
        <p:spPr>
          <a:xfrm>
            <a:off x="3575277" y="204515"/>
            <a:ext cx="5111523" cy="4390345"/>
          </a:xfrm>
        </p:spPr>
        <p:txBody>
          <a:bodyPr/>
          <a:lstStyle>
            <a:lvl1pPr>
              <a:defRPr sz="1234"/>
            </a:lvl1pPr>
            <a:lvl2pPr>
              <a:defRPr sz="1080"/>
            </a:lvl2pPr>
            <a:lvl3pPr>
              <a:defRPr sz="926"/>
            </a:lvl3pPr>
            <a:lvl4pPr>
              <a:defRPr sz="771"/>
            </a:lvl4pPr>
            <a:lvl5pPr>
              <a:defRPr sz="771"/>
            </a:lvl5pPr>
            <a:lvl6pPr>
              <a:defRPr sz="771"/>
            </a:lvl6pPr>
            <a:lvl7pPr>
              <a:defRPr sz="771"/>
            </a:lvl7pPr>
            <a:lvl8pPr>
              <a:defRPr sz="771"/>
            </a:lvl8pPr>
            <a:lvl9pPr>
              <a:defRPr sz="7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461"/>
            <a:ext cx="3008539" cy="3518399"/>
          </a:xfrm>
        </p:spPr>
        <p:txBody>
          <a:bodyPr/>
          <a:lstStyle>
            <a:lvl1pPr marL="0" indent="0">
              <a:buNone/>
              <a:defRPr sz="540"/>
            </a:lvl1pPr>
            <a:lvl2pPr marL="176342" indent="0">
              <a:buNone/>
              <a:defRPr sz="463"/>
            </a:lvl2pPr>
            <a:lvl3pPr marL="352684" indent="0">
              <a:buNone/>
              <a:defRPr sz="386"/>
            </a:lvl3pPr>
            <a:lvl4pPr marL="529026" indent="0">
              <a:buNone/>
              <a:defRPr sz="347"/>
            </a:lvl4pPr>
            <a:lvl5pPr marL="705368" indent="0">
              <a:buNone/>
              <a:defRPr sz="347"/>
            </a:lvl5pPr>
            <a:lvl6pPr marL="881710" indent="0">
              <a:buNone/>
              <a:defRPr sz="347"/>
            </a:lvl6pPr>
            <a:lvl7pPr marL="1058052" indent="0">
              <a:buNone/>
              <a:defRPr sz="347"/>
            </a:lvl7pPr>
            <a:lvl8pPr marL="1234394" indent="0">
              <a:buNone/>
              <a:defRPr sz="347"/>
            </a:lvl8pPr>
            <a:lvl9pPr marL="1410736" indent="0">
              <a:buNone/>
              <a:defRPr sz="347"/>
            </a:lvl9pPr>
          </a:lstStyle>
          <a:p>
            <a:pPr lvl="0"/>
            <a:r>
              <a:rPr lang="en-US"/>
              <a:t>Click to edit Master text styles</a:t>
            </a:r>
          </a:p>
        </p:txBody>
      </p:sp>
    </p:spTree>
    <p:extLst>
      <p:ext uri="{BB962C8B-B14F-4D97-AF65-F5344CB8AC3E}">
        <p14:creationId xmlns:p14="http://schemas.microsoft.com/office/powerpoint/2010/main" val="185452649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61" y="3600450"/>
            <a:ext cx="5486400" cy="424951"/>
          </a:xfrm>
        </p:spPr>
        <p:txBody>
          <a:bodyPr/>
          <a:lstStyle>
            <a:lvl1pPr algn="l">
              <a:defRPr sz="771" b="1"/>
            </a:lvl1pPr>
          </a:lstStyle>
          <a:p>
            <a:r>
              <a:rPr lang="en-US"/>
              <a:t>Click to edit Master title style</a:t>
            </a:r>
          </a:p>
        </p:txBody>
      </p:sp>
      <p:sp>
        <p:nvSpPr>
          <p:cNvPr id="3" name="Picture Placeholder 2"/>
          <p:cNvSpPr>
            <a:spLocks noGrp="1"/>
          </p:cNvSpPr>
          <p:nvPr>
            <p:ph type="pic" idx="1"/>
          </p:nvPr>
        </p:nvSpPr>
        <p:spPr>
          <a:xfrm>
            <a:off x="1792061" y="459854"/>
            <a:ext cx="5486400" cy="3086100"/>
          </a:xfrm>
        </p:spPr>
        <p:txBody>
          <a:bodyPr/>
          <a:lstStyle>
            <a:lvl1pPr marL="0" indent="0">
              <a:buNone/>
              <a:defRPr sz="1234"/>
            </a:lvl1pPr>
            <a:lvl2pPr marL="176342" indent="0">
              <a:buNone/>
              <a:defRPr sz="1080"/>
            </a:lvl2pPr>
            <a:lvl3pPr marL="352684" indent="0">
              <a:buNone/>
              <a:defRPr sz="926"/>
            </a:lvl3pPr>
            <a:lvl4pPr marL="529026" indent="0">
              <a:buNone/>
              <a:defRPr sz="771"/>
            </a:lvl4pPr>
            <a:lvl5pPr marL="705368" indent="0">
              <a:buNone/>
              <a:defRPr sz="771"/>
            </a:lvl5pPr>
            <a:lvl6pPr marL="881710" indent="0">
              <a:buNone/>
              <a:defRPr sz="771"/>
            </a:lvl6pPr>
            <a:lvl7pPr marL="1058052" indent="0">
              <a:buNone/>
              <a:defRPr sz="771"/>
            </a:lvl7pPr>
            <a:lvl8pPr marL="1234394" indent="0">
              <a:buNone/>
              <a:defRPr sz="771"/>
            </a:lvl8pPr>
            <a:lvl9pPr marL="1410736" indent="0">
              <a:buNone/>
              <a:defRPr sz="771"/>
            </a:lvl9pPr>
          </a:lstStyle>
          <a:p>
            <a:pPr lvl="0"/>
            <a:endParaRPr lang="en-US" noProof="0" dirty="0">
              <a:sym typeface="FC-GillSans-Rgl" charset="0"/>
            </a:endParaRPr>
          </a:p>
        </p:txBody>
      </p:sp>
      <p:sp>
        <p:nvSpPr>
          <p:cNvPr id="4" name="Text Placeholder 3"/>
          <p:cNvSpPr>
            <a:spLocks noGrp="1"/>
          </p:cNvSpPr>
          <p:nvPr>
            <p:ph type="body" sz="half" idx="2"/>
          </p:nvPr>
        </p:nvSpPr>
        <p:spPr>
          <a:xfrm>
            <a:off x="1792061" y="4025401"/>
            <a:ext cx="5486400" cy="603749"/>
          </a:xfrm>
        </p:spPr>
        <p:txBody>
          <a:bodyPr/>
          <a:lstStyle>
            <a:lvl1pPr marL="0" indent="0">
              <a:buNone/>
              <a:defRPr sz="540"/>
            </a:lvl1pPr>
            <a:lvl2pPr marL="176342" indent="0">
              <a:buNone/>
              <a:defRPr sz="463"/>
            </a:lvl2pPr>
            <a:lvl3pPr marL="352684" indent="0">
              <a:buNone/>
              <a:defRPr sz="386"/>
            </a:lvl3pPr>
            <a:lvl4pPr marL="529026" indent="0">
              <a:buNone/>
              <a:defRPr sz="347"/>
            </a:lvl4pPr>
            <a:lvl5pPr marL="705368" indent="0">
              <a:buNone/>
              <a:defRPr sz="347"/>
            </a:lvl5pPr>
            <a:lvl6pPr marL="881710" indent="0">
              <a:buNone/>
              <a:defRPr sz="347"/>
            </a:lvl6pPr>
            <a:lvl7pPr marL="1058052" indent="0">
              <a:buNone/>
              <a:defRPr sz="347"/>
            </a:lvl7pPr>
            <a:lvl8pPr marL="1234394" indent="0">
              <a:buNone/>
              <a:defRPr sz="347"/>
            </a:lvl8pPr>
            <a:lvl9pPr marL="1410736" indent="0">
              <a:buNone/>
              <a:defRPr sz="347"/>
            </a:lvl9pPr>
          </a:lstStyle>
          <a:p>
            <a:pPr lvl="0"/>
            <a:r>
              <a:rPr lang="en-US"/>
              <a:t>Click to edit Master text styles</a:t>
            </a:r>
          </a:p>
        </p:txBody>
      </p:sp>
    </p:spTree>
    <p:extLst>
      <p:ext uri="{BB962C8B-B14F-4D97-AF65-F5344CB8AC3E}">
        <p14:creationId xmlns:p14="http://schemas.microsoft.com/office/powerpoint/2010/main" val="222955238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654737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9375" y="862149"/>
            <a:ext cx="1860096" cy="23856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9086" y="862149"/>
            <a:ext cx="5514975" cy="23856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905697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841772"/>
            <a:ext cx="6858000" cy="1790700"/>
          </a:xfrm>
        </p:spPr>
        <p:txBody>
          <a:bodyPr anchor="b"/>
          <a:lstStyle>
            <a:lvl1pPr algn="ctr">
              <a:defRPr sz="4050"/>
            </a:lvl1pPr>
          </a:lstStyle>
          <a:p>
            <a:r>
              <a:rPr lang="en-US"/>
              <a:t>Click to edit Master title style</a:t>
            </a:r>
          </a:p>
        </p:txBody>
      </p:sp>
      <p:sp>
        <p:nvSpPr>
          <p:cNvPr id="3" name="Subtitle 2">
            <a:extLst/>
          </p:cNvPr>
          <p:cNvSpPr>
            <a:spLocks noGrp="1"/>
          </p:cNvSpPr>
          <p:nvPr>
            <p:ph type="subTitle" idx="1"/>
          </p:nvPr>
        </p:nvSpPr>
        <p:spPr>
          <a:xfrm>
            <a:off x="1143000" y="2701529"/>
            <a:ext cx="6858000" cy="1241821"/>
          </a:xfrm>
        </p:spPr>
        <p:txBody>
          <a:bodyPr/>
          <a:lstStyle>
            <a:lvl1pPr marL="0" indent="0" algn="ctr">
              <a:buNone/>
              <a:defRPr sz="1620"/>
            </a:lvl1pPr>
            <a:lvl2pPr marL="308599" indent="0" algn="ctr">
              <a:buNone/>
              <a:defRPr sz="1350"/>
            </a:lvl2pPr>
            <a:lvl3pPr marL="617197" indent="0" algn="ctr">
              <a:buNone/>
              <a:defRPr sz="1215"/>
            </a:lvl3pPr>
            <a:lvl4pPr marL="925796" indent="0" algn="ctr">
              <a:buNone/>
              <a:defRPr sz="1080"/>
            </a:lvl4pPr>
            <a:lvl5pPr marL="1234394" indent="0" algn="ctr">
              <a:buNone/>
              <a:defRPr sz="1080"/>
            </a:lvl5pPr>
            <a:lvl6pPr marL="1542993" indent="0" algn="ctr">
              <a:buNone/>
              <a:defRPr sz="1080"/>
            </a:lvl6pPr>
            <a:lvl7pPr marL="1851591" indent="0" algn="ctr">
              <a:buNone/>
              <a:defRPr sz="1080"/>
            </a:lvl7pPr>
            <a:lvl8pPr marL="2160190" indent="0" algn="ctr">
              <a:buNone/>
              <a:defRPr sz="1080"/>
            </a:lvl8pPr>
            <a:lvl9pPr marL="2468789" indent="0" algn="ctr">
              <a:buNone/>
              <a:defRPr sz="1080"/>
            </a:lvl9pPr>
          </a:lstStyle>
          <a:p>
            <a:r>
              <a:rPr lang="en-US"/>
              <a:t>Click to edit Master subtitle style</a:t>
            </a:r>
          </a:p>
        </p:txBody>
      </p:sp>
      <p:sp>
        <p:nvSpPr>
          <p:cNvPr id="4" name="Date Placeholder 3">
            <a:extLst>
              <a:ext uri="{FF2B5EF4-FFF2-40B4-BE49-F238E27FC236}">
                <a16:creationId xmlns:a16="http://schemas.microsoft.com/office/drawing/2014/main" id="{523046E2-6518-471A-A1F8-D1057AADA475}"/>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5" name="Footer Placeholder 4">
            <a:extLst>
              <a:ext uri="{FF2B5EF4-FFF2-40B4-BE49-F238E27FC236}">
                <a16:creationId xmlns:a16="http://schemas.microsoft.com/office/drawing/2014/main" id="{2FE18BDE-CB5D-4274-8E9D-50B5EC0A3DC1}"/>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6" name="Slide Number Placeholder 5">
            <a:extLst>
              <a:ext uri="{FF2B5EF4-FFF2-40B4-BE49-F238E27FC236}">
                <a16:creationId xmlns:a16="http://schemas.microsoft.com/office/drawing/2014/main" id="{04A55D6C-387E-4244-8B5F-14BB93413625}"/>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CD17DC1D-DA73-439B-9BB8-CF463A67599F}" type="slidenum">
              <a:rPr lang="en-US"/>
              <a:pPr>
                <a:defRPr/>
              </a:pPr>
              <a:t>‹#›</a:t>
            </a:fld>
            <a:endParaRPr lang="en-US" dirty="0"/>
          </a:p>
        </p:txBody>
      </p:sp>
    </p:spTree>
    <p:extLst>
      <p:ext uri="{BB962C8B-B14F-4D97-AF65-F5344CB8AC3E}">
        <p14:creationId xmlns:p14="http://schemas.microsoft.com/office/powerpoint/2010/main" val="3634677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E556F-1D97-494E-8029-D9B6B6572A6A}"/>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5" name="Footer Placeholder 4">
            <a:extLst>
              <a:ext uri="{FF2B5EF4-FFF2-40B4-BE49-F238E27FC236}">
                <a16:creationId xmlns:a16="http://schemas.microsoft.com/office/drawing/2014/main" id="{5C8F8261-A2D5-4DB6-B629-27D9C8C414A0}"/>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6" name="Slide Number Placeholder 5">
            <a:extLst>
              <a:ext uri="{FF2B5EF4-FFF2-40B4-BE49-F238E27FC236}">
                <a16:creationId xmlns:a16="http://schemas.microsoft.com/office/drawing/2014/main" id="{A35D1DAE-C233-4200-B1A0-6AF8477C6148}"/>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01FBE1FC-D34E-4E50-AC80-12BEB6A5A3D7}" type="slidenum">
              <a:rPr lang="en-US"/>
              <a:pPr>
                <a:defRPr/>
              </a:pPr>
              <a:t>‹#›</a:t>
            </a:fld>
            <a:endParaRPr lang="en-US" dirty="0"/>
          </a:p>
        </p:txBody>
      </p:sp>
    </p:spTree>
    <p:extLst>
      <p:ext uri="{BB962C8B-B14F-4D97-AF65-F5344CB8AC3E}">
        <p14:creationId xmlns:p14="http://schemas.microsoft.com/office/powerpoint/2010/main" val="4120868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3888" y="1282304"/>
            <a:ext cx="7886700" cy="2139553"/>
          </a:xfrm>
        </p:spPr>
        <p:txBody>
          <a:bodyPr anchor="b"/>
          <a:lstStyle>
            <a:lvl1pPr>
              <a:defRPr sz="4050"/>
            </a:lvl1pPr>
          </a:lstStyle>
          <a:p>
            <a:r>
              <a:rPr lang="en-US"/>
              <a:t>Click to edit Master title style</a:t>
            </a:r>
          </a:p>
        </p:txBody>
      </p:sp>
      <p:sp>
        <p:nvSpPr>
          <p:cNvPr id="3" name="Text Placeholder 2">
            <a:extLst/>
          </p:cNvPr>
          <p:cNvSpPr>
            <a:spLocks noGrp="1"/>
          </p:cNvSpPr>
          <p:nvPr>
            <p:ph type="body" idx="1"/>
          </p:nvPr>
        </p:nvSpPr>
        <p:spPr>
          <a:xfrm>
            <a:off x="623888" y="3442098"/>
            <a:ext cx="7886700" cy="1125140"/>
          </a:xfrm>
        </p:spPr>
        <p:txBody>
          <a:bodyPr/>
          <a:lstStyle>
            <a:lvl1pPr marL="0" indent="0">
              <a:buNone/>
              <a:defRPr sz="1620">
                <a:solidFill>
                  <a:schemeClr val="tx1">
                    <a:tint val="75000"/>
                  </a:schemeClr>
                </a:solidFill>
              </a:defRPr>
            </a:lvl1pPr>
            <a:lvl2pPr marL="308599" indent="0">
              <a:buNone/>
              <a:defRPr sz="1350">
                <a:solidFill>
                  <a:schemeClr val="tx1">
                    <a:tint val="75000"/>
                  </a:schemeClr>
                </a:solidFill>
              </a:defRPr>
            </a:lvl2pPr>
            <a:lvl3pPr marL="617197" indent="0">
              <a:buNone/>
              <a:defRPr sz="1215">
                <a:solidFill>
                  <a:schemeClr val="tx1">
                    <a:tint val="75000"/>
                  </a:schemeClr>
                </a:solidFill>
              </a:defRPr>
            </a:lvl3pPr>
            <a:lvl4pPr marL="925796" indent="0">
              <a:buNone/>
              <a:defRPr sz="1080">
                <a:solidFill>
                  <a:schemeClr val="tx1">
                    <a:tint val="75000"/>
                  </a:schemeClr>
                </a:solidFill>
              </a:defRPr>
            </a:lvl4pPr>
            <a:lvl5pPr marL="1234394" indent="0">
              <a:buNone/>
              <a:defRPr sz="1080">
                <a:solidFill>
                  <a:schemeClr val="tx1">
                    <a:tint val="75000"/>
                  </a:schemeClr>
                </a:solidFill>
              </a:defRPr>
            </a:lvl5pPr>
            <a:lvl6pPr marL="1542993" indent="0">
              <a:buNone/>
              <a:defRPr sz="1080">
                <a:solidFill>
                  <a:schemeClr val="tx1">
                    <a:tint val="75000"/>
                  </a:schemeClr>
                </a:solidFill>
              </a:defRPr>
            </a:lvl6pPr>
            <a:lvl7pPr marL="1851591" indent="0">
              <a:buNone/>
              <a:defRPr sz="1080">
                <a:solidFill>
                  <a:schemeClr val="tx1">
                    <a:tint val="75000"/>
                  </a:schemeClr>
                </a:solidFill>
              </a:defRPr>
            </a:lvl7pPr>
            <a:lvl8pPr marL="2160190" indent="0">
              <a:buNone/>
              <a:defRPr sz="1080">
                <a:solidFill>
                  <a:schemeClr val="tx1">
                    <a:tint val="75000"/>
                  </a:schemeClr>
                </a:solidFill>
              </a:defRPr>
            </a:lvl8pPr>
            <a:lvl9pPr marL="2468789" indent="0">
              <a:buNone/>
              <a:defRPr sz="108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70E200-F74D-4028-8516-9196A599FE97}"/>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5" name="Footer Placeholder 4">
            <a:extLst>
              <a:ext uri="{FF2B5EF4-FFF2-40B4-BE49-F238E27FC236}">
                <a16:creationId xmlns:a16="http://schemas.microsoft.com/office/drawing/2014/main" id="{38DC2F2D-2547-4F2D-916E-7749BECEAE84}"/>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6" name="Slide Number Placeholder 5">
            <a:extLst>
              <a:ext uri="{FF2B5EF4-FFF2-40B4-BE49-F238E27FC236}">
                <a16:creationId xmlns:a16="http://schemas.microsoft.com/office/drawing/2014/main" id="{024DE21B-65A3-4580-B7B8-F701B71402DA}"/>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40A34D97-C2E1-4BB5-86F3-3EDBEE0D5B27}" type="slidenum">
              <a:rPr lang="en-US"/>
              <a:pPr>
                <a:defRPr/>
              </a:pPr>
              <a:t>‹#›</a:t>
            </a:fld>
            <a:endParaRPr lang="en-US" dirty="0"/>
          </a:p>
        </p:txBody>
      </p:sp>
    </p:spTree>
    <p:extLst>
      <p:ext uri="{BB962C8B-B14F-4D97-AF65-F5344CB8AC3E}">
        <p14:creationId xmlns:p14="http://schemas.microsoft.com/office/powerpoint/2010/main" val="1185670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18C0E8-6344-4A22-A653-1F2232C64B2F}"/>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6" name="Footer Placeholder 5">
            <a:extLst>
              <a:ext uri="{FF2B5EF4-FFF2-40B4-BE49-F238E27FC236}">
                <a16:creationId xmlns:a16="http://schemas.microsoft.com/office/drawing/2014/main" id="{4779BCCA-8D66-419A-8089-CD8FABF13A36}"/>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7" name="Slide Number Placeholder 6">
            <a:extLst>
              <a:ext uri="{FF2B5EF4-FFF2-40B4-BE49-F238E27FC236}">
                <a16:creationId xmlns:a16="http://schemas.microsoft.com/office/drawing/2014/main" id="{16CE5944-7622-45DE-9664-567687531633}"/>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9798D281-4F92-4C61-89C9-8D5F5E268FBD}" type="slidenum">
              <a:rPr lang="en-US"/>
              <a:pPr>
                <a:defRPr/>
              </a:pPr>
              <a:t>‹#›</a:t>
            </a:fld>
            <a:endParaRPr lang="en-US" dirty="0"/>
          </a:p>
        </p:txBody>
      </p:sp>
    </p:spTree>
    <p:extLst>
      <p:ext uri="{BB962C8B-B14F-4D97-AF65-F5344CB8AC3E}">
        <p14:creationId xmlns:p14="http://schemas.microsoft.com/office/powerpoint/2010/main" val="56818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18A4-950A-4C5C-8682-C5558664659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3C56895-BCE6-415A-8C89-8F4B33E4FDA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8781E5-365A-4321-8D2C-F02D64FAF52A}"/>
              </a:ext>
            </a:extLst>
          </p:cNvPr>
          <p:cNvSpPr>
            <a:spLocks noGrp="1"/>
          </p:cNvSpPr>
          <p:nvPr>
            <p:ph type="dt" sz="half" idx="10"/>
          </p:nvPr>
        </p:nvSpPr>
        <p:spPr/>
        <p:txBody>
          <a:bodyPr/>
          <a:lstStyle/>
          <a:p>
            <a:fld id="{F7BA19EE-BD7E-4F0C-8F85-215FC5D96919}" type="datetimeFigureOut">
              <a:rPr lang="en-US" smtClean="0"/>
              <a:t>4/23/2019</a:t>
            </a:fld>
            <a:endParaRPr lang="en-US"/>
          </a:p>
        </p:txBody>
      </p:sp>
      <p:sp>
        <p:nvSpPr>
          <p:cNvPr id="5" name="Footer Placeholder 4">
            <a:extLst>
              <a:ext uri="{FF2B5EF4-FFF2-40B4-BE49-F238E27FC236}">
                <a16:creationId xmlns:a16="http://schemas.microsoft.com/office/drawing/2014/main" id="{40B0198D-EBA0-408A-AD06-5B9D486713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6BADF-809E-41F2-BAEA-49C3BC80DDD0}"/>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z="6000" smtClean="0">
                <a:solidFill>
                  <a:srgbClr val="FFFFFF"/>
                </a:solidFill>
                <a:latin typeface="Vidaloka"/>
                <a:ea typeface="Vidaloka"/>
                <a:cs typeface="Vidaloka"/>
                <a:sym typeface="Vidaloka"/>
              </a:rPr>
              <a:t>‹#›</a:t>
            </a:fld>
            <a:endParaRPr lang="en" sz="600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455212334"/>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p:cNvPr>
          <p:cNvSpPr>
            <a:spLocks noGrp="1"/>
          </p:cNvSpPr>
          <p:nvPr>
            <p:ph type="body" idx="1"/>
          </p:nvPr>
        </p:nvSpPr>
        <p:spPr>
          <a:xfrm>
            <a:off x="629842" y="1260872"/>
            <a:ext cx="3868340" cy="617934"/>
          </a:xfrm>
        </p:spPr>
        <p:txBody>
          <a:bodyPr anchor="b"/>
          <a:lstStyle>
            <a:lvl1pPr marL="0" indent="0">
              <a:buNone/>
              <a:defRPr sz="1620" b="1"/>
            </a:lvl1pPr>
            <a:lvl2pPr marL="308599" indent="0">
              <a:buNone/>
              <a:defRPr sz="1350" b="1"/>
            </a:lvl2pPr>
            <a:lvl3pPr marL="617197" indent="0">
              <a:buNone/>
              <a:defRPr sz="1215" b="1"/>
            </a:lvl3pPr>
            <a:lvl4pPr marL="925796" indent="0">
              <a:buNone/>
              <a:defRPr sz="1080" b="1"/>
            </a:lvl4pPr>
            <a:lvl5pPr marL="1234394" indent="0">
              <a:buNone/>
              <a:defRPr sz="1080" b="1"/>
            </a:lvl5pPr>
            <a:lvl6pPr marL="1542993" indent="0">
              <a:buNone/>
              <a:defRPr sz="1080" b="1"/>
            </a:lvl6pPr>
            <a:lvl7pPr marL="1851591" indent="0">
              <a:buNone/>
              <a:defRPr sz="1080" b="1"/>
            </a:lvl7pPr>
            <a:lvl8pPr marL="2160190" indent="0">
              <a:buNone/>
              <a:defRPr sz="1080" b="1"/>
            </a:lvl8pPr>
            <a:lvl9pPr marL="2468789" indent="0">
              <a:buNone/>
              <a:defRPr sz="1080" b="1"/>
            </a:lvl9pPr>
          </a:lstStyle>
          <a:p>
            <a:pPr lvl="0"/>
            <a:r>
              <a:rPr lang="en-US"/>
              <a:t>Edit Master text styles</a:t>
            </a:r>
          </a:p>
        </p:txBody>
      </p:sp>
      <p:sp>
        <p:nvSpPr>
          <p:cNvPr id="4" name="Content Placeholder 3">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4629150" y="1260872"/>
            <a:ext cx="3887391" cy="617934"/>
          </a:xfrm>
        </p:spPr>
        <p:txBody>
          <a:bodyPr anchor="b"/>
          <a:lstStyle>
            <a:lvl1pPr marL="0" indent="0">
              <a:buNone/>
              <a:defRPr sz="1620" b="1"/>
            </a:lvl1pPr>
            <a:lvl2pPr marL="308599" indent="0">
              <a:buNone/>
              <a:defRPr sz="1350" b="1"/>
            </a:lvl2pPr>
            <a:lvl3pPr marL="617197" indent="0">
              <a:buNone/>
              <a:defRPr sz="1215" b="1"/>
            </a:lvl3pPr>
            <a:lvl4pPr marL="925796" indent="0">
              <a:buNone/>
              <a:defRPr sz="1080" b="1"/>
            </a:lvl4pPr>
            <a:lvl5pPr marL="1234394" indent="0">
              <a:buNone/>
              <a:defRPr sz="1080" b="1"/>
            </a:lvl5pPr>
            <a:lvl6pPr marL="1542993" indent="0">
              <a:buNone/>
              <a:defRPr sz="1080" b="1"/>
            </a:lvl6pPr>
            <a:lvl7pPr marL="1851591" indent="0">
              <a:buNone/>
              <a:defRPr sz="1080" b="1"/>
            </a:lvl7pPr>
            <a:lvl8pPr marL="2160190" indent="0">
              <a:buNone/>
              <a:defRPr sz="1080" b="1"/>
            </a:lvl8pPr>
            <a:lvl9pPr marL="2468789" indent="0">
              <a:buNone/>
              <a:defRPr sz="1080" b="1"/>
            </a:lvl9pPr>
          </a:lstStyle>
          <a:p>
            <a:pPr lvl="0"/>
            <a:r>
              <a:rPr lang="en-US"/>
              <a:t>Edit Master text styles</a:t>
            </a:r>
          </a:p>
        </p:txBody>
      </p:sp>
      <p:sp>
        <p:nvSpPr>
          <p:cNvPr id="6" name="Content Placeholder 5">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E93AF-08E9-4B3C-9D7A-CA1FD1FD062F}"/>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8" name="Footer Placeholder 7">
            <a:extLst>
              <a:ext uri="{FF2B5EF4-FFF2-40B4-BE49-F238E27FC236}">
                <a16:creationId xmlns:a16="http://schemas.microsoft.com/office/drawing/2014/main" id="{8457104F-C98F-4903-BC3D-51E41F195E75}"/>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9" name="Slide Number Placeholder 8">
            <a:extLst>
              <a:ext uri="{FF2B5EF4-FFF2-40B4-BE49-F238E27FC236}">
                <a16:creationId xmlns:a16="http://schemas.microsoft.com/office/drawing/2014/main" id="{3FC055C0-4807-4295-A465-AA9DB3677ACF}"/>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D9930C05-C07F-4BF1-B42C-B44186749D95}" type="slidenum">
              <a:rPr lang="en-US"/>
              <a:pPr>
                <a:defRPr/>
              </a:pPr>
              <a:t>‹#›</a:t>
            </a:fld>
            <a:endParaRPr lang="en-US" dirty="0"/>
          </a:p>
        </p:txBody>
      </p:sp>
    </p:spTree>
    <p:extLst>
      <p:ext uri="{BB962C8B-B14F-4D97-AF65-F5344CB8AC3E}">
        <p14:creationId xmlns:p14="http://schemas.microsoft.com/office/powerpoint/2010/main" val="392792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335708-16D2-40D9-AF8D-36C4236E1CCD}"/>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4" name="Footer Placeholder 3">
            <a:extLst>
              <a:ext uri="{FF2B5EF4-FFF2-40B4-BE49-F238E27FC236}">
                <a16:creationId xmlns:a16="http://schemas.microsoft.com/office/drawing/2014/main" id="{2B055C69-E701-4491-881B-B806CD49E4EE}"/>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5" name="Slide Number Placeholder 4">
            <a:extLst>
              <a:ext uri="{FF2B5EF4-FFF2-40B4-BE49-F238E27FC236}">
                <a16:creationId xmlns:a16="http://schemas.microsoft.com/office/drawing/2014/main" id="{B4ED8DBD-31D5-425F-95DD-78E533E73365}"/>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7D9FE92F-B80E-4797-842C-0822FF29C6A9}" type="slidenum">
              <a:rPr lang="en-US"/>
              <a:pPr>
                <a:defRPr/>
              </a:pPr>
              <a:t>‹#›</a:t>
            </a:fld>
            <a:endParaRPr lang="en-US" dirty="0"/>
          </a:p>
        </p:txBody>
      </p:sp>
    </p:spTree>
    <p:extLst>
      <p:ext uri="{BB962C8B-B14F-4D97-AF65-F5344CB8AC3E}">
        <p14:creationId xmlns:p14="http://schemas.microsoft.com/office/powerpoint/2010/main" val="2781826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8D31F0-EAEA-43D2-A1B0-8D38D2CEC72A}"/>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3" name="Footer Placeholder 2">
            <a:extLst>
              <a:ext uri="{FF2B5EF4-FFF2-40B4-BE49-F238E27FC236}">
                <a16:creationId xmlns:a16="http://schemas.microsoft.com/office/drawing/2014/main" id="{328EB4BC-3FF5-4FD5-A4EC-99773BBE13B2}"/>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4" name="Slide Number Placeholder 3">
            <a:extLst>
              <a:ext uri="{FF2B5EF4-FFF2-40B4-BE49-F238E27FC236}">
                <a16:creationId xmlns:a16="http://schemas.microsoft.com/office/drawing/2014/main" id="{438C7915-DDA0-4391-8A95-7AB06A5C9AF9}"/>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2120E843-2C90-431F-86AC-0BC4A6E4B41F}" type="slidenum">
              <a:rPr lang="en-US"/>
              <a:pPr>
                <a:defRPr/>
              </a:pPr>
              <a:t>‹#›</a:t>
            </a:fld>
            <a:endParaRPr lang="en-US" dirty="0"/>
          </a:p>
        </p:txBody>
      </p:sp>
    </p:spTree>
    <p:extLst>
      <p:ext uri="{BB962C8B-B14F-4D97-AF65-F5344CB8AC3E}">
        <p14:creationId xmlns:p14="http://schemas.microsoft.com/office/powerpoint/2010/main" val="2725548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2" y="342900"/>
            <a:ext cx="2949178" cy="1200150"/>
          </a:xfrm>
        </p:spPr>
        <p:txBody>
          <a:bodyPr anchor="b"/>
          <a:lstStyle>
            <a:lvl1pPr>
              <a:defRPr sz="2160"/>
            </a:lvl1pPr>
          </a:lstStyle>
          <a:p>
            <a:r>
              <a:rPr lang="en-US"/>
              <a:t>Click to edit Master title style</a:t>
            </a:r>
          </a:p>
        </p:txBody>
      </p:sp>
      <p:sp>
        <p:nvSpPr>
          <p:cNvPr id="3" name="Content Placeholder 2">
            <a:extLst/>
          </p:cNvPr>
          <p:cNvSpPr>
            <a:spLocks noGrp="1"/>
          </p:cNvSpPr>
          <p:nvPr>
            <p:ph idx="1"/>
          </p:nvPr>
        </p:nvSpPr>
        <p:spPr>
          <a:xfrm>
            <a:off x="3887391" y="740569"/>
            <a:ext cx="4629150" cy="3655219"/>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629842" y="1543050"/>
            <a:ext cx="2949178" cy="2858691"/>
          </a:xfrm>
        </p:spPr>
        <p:txBody>
          <a:bodyPr/>
          <a:lstStyle>
            <a:lvl1pPr marL="0" indent="0">
              <a:buNone/>
              <a:defRPr sz="1080"/>
            </a:lvl1pPr>
            <a:lvl2pPr marL="308599" indent="0">
              <a:buNone/>
              <a:defRPr sz="945"/>
            </a:lvl2pPr>
            <a:lvl3pPr marL="617197" indent="0">
              <a:buNone/>
              <a:defRPr sz="810"/>
            </a:lvl3pPr>
            <a:lvl4pPr marL="925796" indent="0">
              <a:buNone/>
              <a:defRPr sz="675"/>
            </a:lvl4pPr>
            <a:lvl5pPr marL="1234394" indent="0">
              <a:buNone/>
              <a:defRPr sz="675"/>
            </a:lvl5pPr>
            <a:lvl6pPr marL="1542993" indent="0">
              <a:buNone/>
              <a:defRPr sz="675"/>
            </a:lvl6pPr>
            <a:lvl7pPr marL="1851591" indent="0">
              <a:buNone/>
              <a:defRPr sz="675"/>
            </a:lvl7pPr>
            <a:lvl8pPr marL="2160190" indent="0">
              <a:buNone/>
              <a:defRPr sz="675"/>
            </a:lvl8pPr>
            <a:lvl9pPr marL="2468789" indent="0">
              <a:buNone/>
              <a:defRPr sz="675"/>
            </a:lvl9pPr>
          </a:lstStyle>
          <a:p>
            <a:pPr lvl="0"/>
            <a:r>
              <a:rPr lang="en-US"/>
              <a:t>Edit Master text styles</a:t>
            </a:r>
          </a:p>
        </p:txBody>
      </p:sp>
      <p:sp>
        <p:nvSpPr>
          <p:cNvPr id="5" name="Date Placeholder 4">
            <a:extLst>
              <a:ext uri="{FF2B5EF4-FFF2-40B4-BE49-F238E27FC236}">
                <a16:creationId xmlns:a16="http://schemas.microsoft.com/office/drawing/2014/main" id="{A8BA8514-CFF0-4C1D-8206-25C0E0CBE851}"/>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6" name="Footer Placeholder 5">
            <a:extLst>
              <a:ext uri="{FF2B5EF4-FFF2-40B4-BE49-F238E27FC236}">
                <a16:creationId xmlns:a16="http://schemas.microsoft.com/office/drawing/2014/main" id="{CEFA60CA-BE77-49EB-A170-7A919624FA2D}"/>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7" name="Slide Number Placeholder 6">
            <a:extLst>
              <a:ext uri="{FF2B5EF4-FFF2-40B4-BE49-F238E27FC236}">
                <a16:creationId xmlns:a16="http://schemas.microsoft.com/office/drawing/2014/main" id="{7FA9CF01-1D39-4342-A09E-FCF2B2EA8737}"/>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8637FA7E-D9D8-431F-8A30-51EC991FC920}" type="slidenum">
              <a:rPr lang="en-US"/>
              <a:pPr>
                <a:defRPr/>
              </a:pPr>
              <a:t>‹#›</a:t>
            </a:fld>
            <a:endParaRPr lang="en-US" dirty="0"/>
          </a:p>
        </p:txBody>
      </p:sp>
    </p:spTree>
    <p:extLst>
      <p:ext uri="{BB962C8B-B14F-4D97-AF65-F5344CB8AC3E}">
        <p14:creationId xmlns:p14="http://schemas.microsoft.com/office/powerpoint/2010/main" val="2945604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2" y="342900"/>
            <a:ext cx="2949178" cy="1200150"/>
          </a:xfrm>
        </p:spPr>
        <p:txBody>
          <a:bodyPr anchor="b"/>
          <a:lstStyle>
            <a:lvl1pPr>
              <a:defRPr sz="2160"/>
            </a:lvl1pPr>
          </a:lstStyle>
          <a:p>
            <a:r>
              <a:rPr lang="en-US"/>
              <a:t>Click to edit Master title style</a:t>
            </a:r>
          </a:p>
        </p:txBody>
      </p:sp>
      <p:sp>
        <p:nvSpPr>
          <p:cNvPr id="3" name="Picture Placeholder 2">
            <a:extLst/>
          </p:cNvPr>
          <p:cNvSpPr>
            <a:spLocks noGrp="1"/>
          </p:cNvSpPr>
          <p:nvPr>
            <p:ph type="pic" idx="1"/>
          </p:nvPr>
        </p:nvSpPr>
        <p:spPr>
          <a:xfrm>
            <a:off x="3887391" y="740569"/>
            <a:ext cx="4629150" cy="3655219"/>
          </a:xfrm>
        </p:spPr>
        <p:txBody>
          <a:bodyPr rtlCol="0">
            <a:normAutofit/>
          </a:bodyPr>
          <a:lstStyle>
            <a:lvl1pPr marL="0" indent="0">
              <a:buNone/>
              <a:defRPr sz="2160"/>
            </a:lvl1pPr>
            <a:lvl2pPr marL="308599" indent="0">
              <a:buNone/>
              <a:defRPr sz="1890"/>
            </a:lvl2pPr>
            <a:lvl3pPr marL="617197" indent="0">
              <a:buNone/>
              <a:defRPr sz="1620"/>
            </a:lvl3pPr>
            <a:lvl4pPr marL="925796" indent="0">
              <a:buNone/>
              <a:defRPr sz="1350"/>
            </a:lvl4pPr>
            <a:lvl5pPr marL="1234394" indent="0">
              <a:buNone/>
              <a:defRPr sz="1350"/>
            </a:lvl5pPr>
            <a:lvl6pPr marL="1542993" indent="0">
              <a:buNone/>
              <a:defRPr sz="1350"/>
            </a:lvl6pPr>
            <a:lvl7pPr marL="1851591" indent="0">
              <a:buNone/>
              <a:defRPr sz="1350"/>
            </a:lvl7pPr>
            <a:lvl8pPr marL="2160190" indent="0">
              <a:buNone/>
              <a:defRPr sz="1350"/>
            </a:lvl8pPr>
            <a:lvl9pPr marL="2468789" indent="0">
              <a:buNone/>
              <a:defRPr sz="1350"/>
            </a:lvl9pPr>
          </a:lstStyle>
          <a:p>
            <a:pPr lvl="0"/>
            <a:endParaRPr lang="en-US" noProof="0" dirty="0"/>
          </a:p>
        </p:txBody>
      </p:sp>
      <p:sp>
        <p:nvSpPr>
          <p:cNvPr id="4" name="Text Placeholder 3">
            <a:extLst/>
          </p:cNvPr>
          <p:cNvSpPr>
            <a:spLocks noGrp="1"/>
          </p:cNvSpPr>
          <p:nvPr>
            <p:ph type="body" sz="half" idx="2"/>
          </p:nvPr>
        </p:nvSpPr>
        <p:spPr>
          <a:xfrm>
            <a:off x="629842" y="1543050"/>
            <a:ext cx="2949178" cy="2858691"/>
          </a:xfrm>
        </p:spPr>
        <p:txBody>
          <a:bodyPr/>
          <a:lstStyle>
            <a:lvl1pPr marL="0" indent="0">
              <a:buNone/>
              <a:defRPr sz="1080"/>
            </a:lvl1pPr>
            <a:lvl2pPr marL="308599" indent="0">
              <a:buNone/>
              <a:defRPr sz="945"/>
            </a:lvl2pPr>
            <a:lvl3pPr marL="617197" indent="0">
              <a:buNone/>
              <a:defRPr sz="810"/>
            </a:lvl3pPr>
            <a:lvl4pPr marL="925796" indent="0">
              <a:buNone/>
              <a:defRPr sz="675"/>
            </a:lvl4pPr>
            <a:lvl5pPr marL="1234394" indent="0">
              <a:buNone/>
              <a:defRPr sz="675"/>
            </a:lvl5pPr>
            <a:lvl6pPr marL="1542993" indent="0">
              <a:buNone/>
              <a:defRPr sz="675"/>
            </a:lvl6pPr>
            <a:lvl7pPr marL="1851591" indent="0">
              <a:buNone/>
              <a:defRPr sz="675"/>
            </a:lvl7pPr>
            <a:lvl8pPr marL="2160190" indent="0">
              <a:buNone/>
              <a:defRPr sz="675"/>
            </a:lvl8pPr>
            <a:lvl9pPr marL="2468789" indent="0">
              <a:buNone/>
              <a:defRPr sz="675"/>
            </a:lvl9pPr>
          </a:lstStyle>
          <a:p>
            <a:pPr lvl="0"/>
            <a:r>
              <a:rPr lang="en-US"/>
              <a:t>Edit Master text styles</a:t>
            </a:r>
          </a:p>
        </p:txBody>
      </p:sp>
      <p:sp>
        <p:nvSpPr>
          <p:cNvPr id="5" name="Date Placeholder 4">
            <a:extLst>
              <a:ext uri="{FF2B5EF4-FFF2-40B4-BE49-F238E27FC236}">
                <a16:creationId xmlns:a16="http://schemas.microsoft.com/office/drawing/2014/main" id="{B40A5BF4-2C0D-40C6-8417-934CC6008DE1}"/>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6" name="Footer Placeholder 5">
            <a:extLst>
              <a:ext uri="{FF2B5EF4-FFF2-40B4-BE49-F238E27FC236}">
                <a16:creationId xmlns:a16="http://schemas.microsoft.com/office/drawing/2014/main" id="{C0AE3824-857A-41C7-A702-E0CCB3C1A21E}"/>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7" name="Slide Number Placeholder 6">
            <a:extLst>
              <a:ext uri="{FF2B5EF4-FFF2-40B4-BE49-F238E27FC236}">
                <a16:creationId xmlns:a16="http://schemas.microsoft.com/office/drawing/2014/main" id="{1B261B02-E84F-407E-A2A7-5C4E3A0B50EE}"/>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43E46CF9-A19D-4D90-A5E9-C428F994DD43}" type="slidenum">
              <a:rPr lang="en-US"/>
              <a:pPr>
                <a:defRPr/>
              </a:pPr>
              <a:t>‹#›</a:t>
            </a:fld>
            <a:endParaRPr lang="en-US" dirty="0"/>
          </a:p>
        </p:txBody>
      </p:sp>
    </p:spTree>
    <p:extLst>
      <p:ext uri="{BB962C8B-B14F-4D97-AF65-F5344CB8AC3E}">
        <p14:creationId xmlns:p14="http://schemas.microsoft.com/office/powerpoint/2010/main" val="3291546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433FC-AD20-4FF1-B88B-1B92744B116B}"/>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5" name="Footer Placeholder 4">
            <a:extLst>
              <a:ext uri="{FF2B5EF4-FFF2-40B4-BE49-F238E27FC236}">
                <a16:creationId xmlns:a16="http://schemas.microsoft.com/office/drawing/2014/main" id="{50CC6542-67A8-4984-853D-F008910508CC}"/>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6" name="Slide Number Placeholder 5">
            <a:extLst>
              <a:ext uri="{FF2B5EF4-FFF2-40B4-BE49-F238E27FC236}">
                <a16:creationId xmlns:a16="http://schemas.microsoft.com/office/drawing/2014/main" id="{4EEA7A09-ACD4-47B4-9693-2B0D19585EC0}"/>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128BA838-D46A-4B1F-B286-5EEFF124AD03}" type="slidenum">
              <a:rPr lang="en-US"/>
              <a:pPr>
                <a:defRPr/>
              </a:pPr>
              <a:t>‹#›</a:t>
            </a:fld>
            <a:endParaRPr lang="en-US" dirty="0"/>
          </a:p>
        </p:txBody>
      </p:sp>
    </p:spTree>
    <p:extLst>
      <p:ext uri="{BB962C8B-B14F-4D97-AF65-F5344CB8AC3E}">
        <p14:creationId xmlns:p14="http://schemas.microsoft.com/office/powerpoint/2010/main" val="1171409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6543675" y="273844"/>
            <a:ext cx="1971675" cy="435887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628650" y="273844"/>
            <a:ext cx="5800725" cy="435887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45926-7258-470B-9955-010DDFBF7287}"/>
              </a:ext>
            </a:extLst>
          </p:cNvPr>
          <p:cNvSpPr>
            <a:spLocks noGrp="1"/>
          </p:cNvSpPr>
          <p:nvPr>
            <p:ph type="dt" sz="half" idx="10"/>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5" name="Footer Placeholder 4">
            <a:extLst>
              <a:ext uri="{FF2B5EF4-FFF2-40B4-BE49-F238E27FC236}">
                <a16:creationId xmlns:a16="http://schemas.microsoft.com/office/drawing/2014/main" id="{3A190BEC-1B63-4462-88DA-914CA893A42B}"/>
              </a:ext>
            </a:extLst>
          </p:cNvPr>
          <p:cNvSpPr>
            <a:spLocks noGrp="1"/>
          </p:cNvSpPr>
          <p:nvPr>
            <p:ph type="ftr" sz="quarter" idx="11"/>
          </p:nvPr>
        </p:nvSpPr>
        <p:spPr/>
        <p:txBody>
          <a:bodyPr/>
          <a:lstStyle>
            <a:lvl1pPr fontAlgn="base">
              <a:spcBef>
                <a:spcPct val="0"/>
              </a:spcBef>
              <a:spcAft>
                <a:spcPct val="0"/>
              </a:spcAft>
              <a:defRPr>
                <a:latin typeface="FC-GillSans-Rgl" charset="0"/>
                <a:ea typeface="ヒラギノ角ゴ ProN W3" charset="-128"/>
              </a:defRPr>
            </a:lvl1pPr>
          </a:lstStyle>
          <a:p>
            <a:pPr>
              <a:defRPr/>
            </a:pPr>
            <a:endParaRPr lang="en-US" dirty="0"/>
          </a:p>
        </p:txBody>
      </p:sp>
      <p:sp>
        <p:nvSpPr>
          <p:cNvPr id="6" name="Slide Number Placeholder 5">
            <a:extLst>
              <a:ext uri="{FF2B5EF4-FFF2-40B4-BE49-F238E27FC236}">
                <a16:creationId xmlns:a16="http://schemas.microsoft.com/office/drawing/2014/main" id="{176D982B-7919-45A9-AE0A-6296457C6ADB}"/>
              </a:ext>
            </a:extLst>
          </p:cNvPr>
          <p:cNvSpPr>
            <a:spLocks noGrp="1"/>
          </p:cNvSpPr>
          <p:nvPr>
            <p:ph type="sldNum" sz="quarter" idx="12"/>
          </p:nvPr>
        </p:nvSpPr>
        <p:spPr/>
        <p:txBody>
          <a:bodyPr/>
          <a:lstStyle>
            <a:lvl1pPr fontAlgn="base">
              <a:spcBef>
                <a:spcPct val="0"/>
              </a:spcBef>
              <a:spcAft>
                <a:spcPct val="0"/>
              </a:spcAft>
              <a:defRPr>
                <a:latin typeface="FC-GillSans-Rgl" charset="0"/>
                <a:ea typeface="ヒラギノ角ゴ ProN W3" charset="-128"/>
              </a:defRPr>
            </a:lvl1pPr>
          </a:lstStyle>
          <a:p>
            <a:pPr>
              <a:defRPr/>
            </a:pPr>
            <a:fld id="{F37C4035-9737-409E-962A-7B24581D49D5}" type="slidenum">
              <a:rPr lang="en-US"/>
              <a:pPr>
                <a:defRPr/>
              </a:pPr>
              <a:t>‹#›</a:t>
            </a:fld>
            <a:endParaRPr lang="en-US" dirty="0"/>
          </a:p>
        </p:txBody>
      </p:sp>
    </p:spTree>
    <p:extLst>
      <p:ext uri="{BB962C8B-B14F-4D97-AF65-F5344CB8AC3E}">
        <p14:creationId xmlns:p14="http://schemas.microsoft.com/office/powerpoint/2010/main" val="330993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C9785-2BE0-4004-B789-07ED963F2E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36E4FD-3D71-4AC3-9C42-B6E2B7A61AC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18CA28-1DA0-4FEB-94E5-367B29EE97E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F9125A-44B5-4862-BC59-1E2BB90E702D}"/>
              </a:ext>
            </a:extLst>
          </p:cNvPr>
          <p:cNvSpPr>
            <a:spLocks noGrp="1"/>
          </p:cNvSpPr>
          <p:nvPr>
            <p:ph type="dt" sz="half" idx="10"/>
          </p:nvPr>
        </p:nvSpPr>
        <p:spPr/>
        <p:txBody>
          <a:bodyPr/>
          <a:lstStyle/>
          <a:p>
            <a:fld id="{F7BA19EE-BD7E-4F0C-8F85-215FC5D96919}" type="datetimeFigureOut">
              <a:rPr lang="en-US" smtClean="0"/>
              <a:t>4/23/2019</a:t>
            </a:fld>
            <a:endParaRPr lang="en-US"/>
          </a:p>
        </p:txBody>
      </p:sp>
      <p:sp>
        <p:nvSpPr>
          <p:cNvPr id="6" name="Footer Placeholder 5">
            <a:extLst>
              <a:ext uri="{FF2B5EF4-FFF2-40B4-BE49-F238E27FC236}">
                <a16:creationId xmlns:a16="http://schemas.microsoft.com/office/drawing/2014/main" id="{F2BEBC39-1E0B-480A-B175-F8232DAB03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7D0D29-B8D3-4EB9-9807-3BDE7A3C544C}"/>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z="6000" smtClean="0">
                <a:solidFill>
                  <a:srgbClr val="FFFFFF"/>
                </a:solidFill>
                <a:latin typeface="Vidaloka"/>
                <a:ea typeface="Vidaloka"/>
                <a:cs typeface="Vidaloka"/>
                <a:sym typeface="Vidaloka"/>
              </a:rPr>
              <a:t>‹#›</a:t>
            </a:fld>
            <a:endParaRPr lang="en" sz="600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160658226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D0D84-F6E4-4945-B8EF-D6F49FFC1C02}"/>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D4673A-D50C-4343-B154-4FB625D7CC2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61BF1C7-0129-4764-8C0E-F7CABE19FD3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8E5BFF-10AC-4D9F-A232-2277FAAC4C0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2AC20A4-E7C7-47CE-BEE7-0A0CF12C383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09C68E-1FBF-4145-B6B4-4580F12D3945}"/>
              </a:ext>
            </a:extLst>
          </p:cNvPr>
          <p:cNvSpPr>
            <a:spLocks noGrp="1"/>
          </p:cNvSpPr>
          <p:nvPr>
            <p:ph type="dt" sz="half" idx="10"/>
          </p:nvPr>
        </p:nvSpPr>
        <p:spPr/>
        <p:txBody>
          <a:bodyPr/>
          <a:lstStyle/>
          <a:p>
            <a:fld id="{F7BA19EE-BD7E-4F0C-8F85-215FC5D96919}" type="datetimeFigureOut">
              <a:rPr lang="en-US" smtClean="0"/>
              <a:t>4/23/2019</a:t>
            </a:fld>
            <a:endParaRPr lang="en-US"/>
          </a:p>
        </p:txBody>
      </p:sp>
      <p:sp>
        <p:nvSpPr>
          <p:cNvPr id="8" name="Footer Placeholder 7">
            <a:extLst>
              <a:ext uri="{FF2B5EF4-FFF2-40B4-BE49-F238E27FC236}">
                <a16:creationId xmlns:a16="http://schemas.microsoft.com/office/drawing/2014/main" id="{C96F925F-6F25-419E-B500-5206317673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1C3FBB-74AA-4648-960F-E700E7259723}"/>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z="6000" smtClean="0">
                <a:solidFill>
                  <a:srgbClr val="FFFFFF"/>
                </a:solidFill>
                <a:latin typeface="Vidaloka"/>
                <a:ea typeface="Vidaloka"/>
                <a:cs typeface="Vidaloka"/>
                <a:sym typeface="Vidaloka"/>
              </a:rPr>
              <a:t>‹#›</a:t>
            </a:fld>
            <a:endParaRPr lang="en" sz="600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12193528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8F70D-2BF5-4EA4-A859-BFA176255C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DDF1A7-2199-4937-98BA-CCB35AF6A6CF}"/>
              </a:ext>
            </a:extLst>
          </p:cNvPr>
          <p:cNvSpPr>
            <a:spLocks noGrp="1"/>
          </p:cNvSpPr>
          <p:nvPr>
            <p:ph type="dt" sz="half" idx="10"/>
          </p:nvPr>
        </p:nvSpPr>
        <p:spPr/>
        <p:txBody>
          <a:bodyPr/>
          <a:lstStyle/>
          <a:p>
            <a:fld id="{F7BA19EE-BD7E-4F0C-8F85-215FC5D96919}" type="datetimeFigureOut">
              <a:rPr lang="en-US" smtClean="0"/>
              <a:t>4/23/2019</a:t>
            </a:fld>
            <a:endParaRPr lang="en-US"/>
          </a:p>
        </p:txBody>
      </p:sp>
      <p:sp>
        <p:nvSpPr>
          <p:cNvPr id="4" name="Footer Placeholder 3">
            <a:extLst>
              <a:ext uri="{FF2B5EF4-FFF2-40B4-BE49-F238E27FC236}">
                <a16:creationId xmlns:a16="http://schemas.microsoft.com/office/drawing/2014/main" id="{21C8C3B0-E194-4DBB-A134-B8ACD6AEF9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789B82-8B1D-42EA-A189-4B543D604C0F}"/>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z="6000" smtClean="0">
                <a:solidFill>
                  <a:srgbClr val="FFFFFF"/>
                </a:solidFill>
                <a:latin typeface="Vidaloka"/>
                <a:ea typeface="Vidaloka"/>
                <a:cs typeface="Vidaloka"/>
                <a:sym typeface="Vidaloka"/>
              </a:rPr>
              <a:t>‹#›</a:t>
            </a:fld>
            <a:endParaRPr lang="en" sz="600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49409915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79766-6F53-49DD-AA9D-4309EC643A29}"/>
              </a:ext>
            </a:extLst>
          </p:cNvPr>
          <p:cNvSpPr>
            <a:spLocks noGrp="1"/>
          </p:cNvSpPr>
          <p:nvPr>
            <p:ph type="dt" sz="half" idx="10"/>
          </p:nvPr>
        </p:nvSpPr>
        <p:spPr/>
        <p:txBody>
          <a:bodyPr/>
          <a:lstStyle/>
          <a:p>
            <a:fld id="{F7BA19EE-BD7E-4F0C-8F85-215FC5D96919}" type="datetimeFigureOut">
              <a:rPr lang="en-US" smtClean="0"/>
              <a:t>4/23/2019</a:t>
            </a:fld>
            <a:endParaRPr lang="en-US"/>
          </a:p>
        </p:txBody>
      </p:sp>
      <p:sp>
        <p:nvSpPr>
          <p:cNvPr id="3" name="Footer Placeholder 2">
            <a:extLst>
              <a:ext uri="{FF2B5EF4-FFF2-40B4-BE49-F238E27FC236}">
                <a16:creationId xmlns:a16="http://schemas.microsoft.com/office/drawing/2014/main" id="{2217ABDE-BD4A-4538-B917-D999E7C69B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721A05-D8B5-4078-B5C3-81257E68B9D6}"/>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z="6000" smtClean="0">
                <a:solidFill>
                  <a:srgbClr val="FFFFFF"/>
                </a:solidFill>
                <a:latin typeface="Vidaloka"/>
                <a:ea typeface="Vidaloka"/>
                <a:cs typeface="Vidaloka"/>
                <a:sym typeface="Vidaloka"/>
              </a:rPr>
              <a:t>‹#›</a:t>
            </a:fld>
            <a:endParaRPr lang="en" sz="600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56846951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3FD4-8CD8-4036-B02C-DF4A4BECF85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EDE32AD-FB8D-46BA-ABB9-AD7FE37395A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23A3C2-C53D-4924-9608-FB1DD1F346E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7C10241-1517-4C20-8BBD-E5376AC802B9}"/>
              </a:ext>
            </a:extLst>
          </p:cNvPr>
          <p:cNvSpPr>
            <a:spLocks noGrp="1"/>
          </p:cNvSpPr>
          <p:nvPr>
            <p:ph type="dt" sz="half" idx="10"/>
          </p:nvPr>
        </p:nvSpPr>
        <p:spPr/>
        <p:txBody>
          <a:bodyPr/>
          <a:lstStyle/>
          <a:p>
            <a:fld id="{F7BA19EE-BD7E-4F0C-8F85-215FC5D96919}" type="datetimeFigureOut">
              <a:rPr lang="en-US" smtClean="0"/>
              <a:t>4/23/2019</a:t>
            </a:fld>
            <a:endParaRPr lang="en-US"/>
          </a:p>
        </p:txBody>
      </p:sp>
      <p:sp>
        <p:nvSpPr>
          <p:cNvPr id="6" name="Footer Placeholder 5">
            <a:extLst>
              <a:ext uri="{FF2B5EF4-FFF2-40B4-BE49-F238E27FC236}">
                <a16:creationId xmlns:a16="http://schemas.microsoft.com/office/drawing/2014/main" id="{E3682F88-DBC1-4F10-9573-BE76E1BE7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B14922-0D24-4EAB-9E12-50AB10842A99}"/>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z="6000" smtClean="0">
                <a:solidFill>
                  <a:srgbClr val="FFFFFF"/>
                </a:solidFill>
                <a:latin typeface="Vidaloka"/>
                <a:ea typeface="Vidaloka"/>
                <a:cs typeface="Vidaloka"/>
                <a:sym typeface="Vidaloka"/>
              </a:rPr>
              <a:t>‹#›</a:t>
            </a:fld>
            <a:endParaRPr lang="en" sz="600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6616703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723F-E558-4890-A42C-FCE0BF084DC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0FDDE0-B63C-4429-82B3-198EE734C5F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1DE084A-47F0-4F01-83BC-C6F2DBD1D55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8740DFF-4D74-41ED-9B25-F64755DC4533}"/>
              </a:ext>
            </a:extLst>
          </p:cNvPr>
          <p:cNvSpPr>
            <a:spLocks noGrp="1"/>
          </p:cNvSpPr>
          <p:nvPr>
            <p:ph type="dt" sz="half" idx="10"/>
          </p:nvPr>
        </p:nvSpPr>
        <p:spPr/>
        <p:txBody>
          <a:bodyPr/>
          <a:lstStyle/>
          <a:p>
            <a:fld id="{F7BA19EE-BD7E-4F0C-8F85-215FC5D96919}" type="datetimeFigureOut">
              <a:rPr lang="en-US" smtClean="0"/>
              <a:t>4/23/2019</a:t>
            </a:fld>
            <a:endParaRPr lang="en-US"/>
          </a:p>
        </p:txBody>
      </p:sp>
      <p:sp>
        <p:nvSpPr>
          <p:cNvPr id="6" name="Footer Placeholder 5">
            <a:extLst>
              <a:ext uri="{FF2B5EF4-FFF2-40B4-BE49-F238E27FC236}">
                <a16:creationId xmlns:a16="http://schemas.microsoft.com/office/drawing/2014/main" id="{7EF60826-25C8-41E9-A4A7-3E4CE910D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4F0E5D-F437-46C3-96DB-2716E0A69667}"/>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z="6000" smtClean="0">
                <a:solidFill>
                  <a:srgbClr val="FFFFFF"/>
                </a:solidFill>
                <a:latin typeface="Vidaloka"/>
                <a:ea typeface="Vidaloka"/>
                <a:cs typeface="Vidaloka"/>
                <a:sym typeface="Vidaloka"/>
              </a:rPr>
              <a:t>‹#›</a:t>
            </a:fld>
            <a:endParaRPr lang="en" sz="600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299872312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69E81D-BE7F-44C0-AC67-BEB801D8030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A80CEE-8A59-4248-8842-916F1241D25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6DF23-1FD3-47D3-8945-D36B714539A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7BA19EE-BD7E-4F0C-8F85-215FC5D96919}" type="datetimeFigureOut">
              <a:rPr lang="en-US" smtClean="0"/>
              <a:t>4/23/2019</a:t>
            </a:fld>
            <a:endParaRPr lang="en-US"/>
          </a:p>
        </p:txBody>
      </p:sp>
      <p:sp>
        <p:nvSpPr>
          <p:cNvPr id="5" name="Footer Placeholder 4">
            <a:extLst>
              <a:ext uri="{FF2B5EF4-FFF2-40B4-BE49-F238E27FC236}">
                <a16:creationId xmlns:a16="http://schemas.microsoft.com/office/drawing/2014/main" id="{5BAB3CD0-599E-4FF3-93C0-7FBFD8C9AA0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EA6A2-DB15-4D3E-B824-77C5C47D079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ctr" rtl="0">
              <a:spcBef>
                <a:spcPts val="0"/>
              </a:spcBef>
              <a:spcAft>
                <a:spcPts val="0"/>
              </a:spcAft>
              <a:buNone/>
            </a:pPr>
            <a:fld id="{00000000-1234-1234-1234-123412341234}" type="slidenum">
              <a:rPr lang="en" sz="6000" smtClean="0">
                <a:solidFill>
                  <a:srgbClr val="FFFFFF"/>
                </a:solidFill>
                <a:latin typeface="Vidaloka"/>
                <a:ea typeface="Vidaloka"/>
                <a:cs typeface="Vidaloka"/>
                <a:sym typeface="Vidaloka"/>
              </a:rPr>
              <a:t>‹#›</a:t>
            </a:fld>
            <a:endParaRPr lang="en" sz="600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80078913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transition>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E47257D5-497E-4268-91A6-E9E9ADF7256B}"/>
              </a:ext>
            </a:extLst>
          </p:cNvPr>
          <p:cNvSpPr>
            <a:spLocks noGrp="1" noChangeArrowheads="1"/>
          </p:cNvSpPr>
          <p:nvPr>
            <p:ph type="title"/>
          </p:nvPr>
        </p:nvSpPr>
        <p:spPr bwMode="auto">
          <a:xfrm>
            <a:off x="849086" y="862149"/>
            <a:ext cx="7440386" cy="173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FC-GillSans-Rgl" charset="0"/>
              </a:rPr>
              <a:t>Click to edit Master title style</a:t>
            </a:r>
          </a:p>
        </p:txBody>
      </p:sp>
      <p:sp>
        <p:nvSpPr>
          <p:cNvPr id="1027" name="Rectangle 2">
            <a:extLst>
              <a:ext uri="{FF2B5EF4-FFF2-40B4-BE49-F238E27FC236}">
                <a16:creationId xmlns:a16="http://schemas.microsoft.com/office/drawing/2014/main" id="{0ED5195F-58FD-45EE-BDA7-A739A67CDF3E}"/>
              </a:ext>
            </a:extLst>
          </p:cNvPr>
          <p:cNvSpPr>
            <a:spLocks noGrp="1" noChangeArrowheads="1"/>
          </p:cNvSpPr>
          <p:nvPr>
            <p:ph type="body" idx="1"/>
          </p:nvPr>
        </p:nvSpPr>
        <p:spPr bwMode="auto">
          <a:xfrm>
            <a:off x="849086" y="2650127"/>
            <a:ext cx="7440386" cy="59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FC-GillSans-Rgl" charset="0"/>
              </a:rPr>
              <a:t>Click to edit Master text styles</a:t>
            </a:r>
          </a:p>
          <a:p>
            <a:pPr lvl="1"/>
            <a:r>
              <a:rPr lang="en-US" altLang="en-US">
                <a:sym typeface="FC-GillSans-Rgl" charset="0"/>
              </a:rPr>
              <a:t>Second level</a:t>
            </a:r>
          </a:p>
          <a:p>
            <a:pPr lvl="2"/>
            <a:r>
              <a:rPr lang="en-US" altLang="en-US">
                <a:sym typeface="FC-GillSans-Rgl" charset="0"/>
              </a:rPr>
              <a:t>Third level</a:t>
            </a:r>
          </a:p>
          <a:p>
            <a:pPr lvl="3"/>
            <a:r>
              <a:rPr lang="en-US" altLang="en-US">
                <a:sym typeface="FC-GillSans-Rgl" charset="0"/>
              </a:rPr>
              <a:t>Fourth level</a:t>
            </a:r>
          </a:p>
          <a:p>
            <a:pPr lvl="4"/>
            <a:r>
              <a:rPr lang="en-US" altLang="en-US">
                <a:sym typeface="FC-GillSans-Rgl" charset="0"/>
              </a:rPr>
              <a:t>Fifth level</a:t>
            </a:r>
          </a:p>
        </p:txBody>
      </p:sp>
    </p:spTree>
    <p:extLst>
      <p:ext uri="{BB962C8B-B14F-4D97-AF65-F5344CB8AC3E}">
        <p14:creationId xmlns:p14="http://schemas.microsoft.com/office/powerpoint/2010/main" val="1561982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hf hdr="0" ftr="0" dt="0"/>
  <p:txStyles>
    <p:titleStyle>
      <a:lvl1pPr algn="ctr" rtl="0" eaLnBrk="0" fontAlgn="base" hangingPunct="0">
        <a:spcBef>
          <a:spcPct val="0"/>
        </a:spcBef>
        <a:spcAft>
          <a:spcPct val="0"/>
        </a:spcAft>
        <a:defRPr sz="4397">
          <a:solidFill>
            <a:schemeClr val="tx1"/>
          </a:solidFill>
          <a:latin typeface="+mj-lt"/>
          <a:ea typeface="+mj-ea"/>
          <a:cs typeface="+mj-cs"/>
          <a:sym typeface="FC-GillSans-Rgl" charset="0"/>
        </a:defRPr>
      </a:lvl1pPr>
      <a:lvl2pPr algn="ctr" rtl="0" eaLnBrk="0" fontAlgn="base" hangingPunct="0">
        <a:spcBef>
          <a:spcPct val="0"/>
        </a:spcBef>
        <a:spcAft>
          <a:spcPct val="0"/>
        </a:spcAft>
        <a:defRPr sz="4397">
          <a:solidFill>
            <a:schemeClr val="tx1"/>
          </a:solidFill>
          <a:latin typeface="FC-GillSans-Rgl" charset="0"/>
          <a:ea typeface="ヒラギノ角ゴ ProN W3" charset="0"/>
          <a:cs typeface="ヒラギノ角ゴ ProN W3" charset="0"/>
          <a:sym typeface="FC-GillSans-Rgl" charset="0"/>
        </a:defRPr>
      </a:lvl2pPr>
      <a:lvl3pPr algn="ctr" rtl="0" eaLnBrk="0" fontAlgn="base" hangingPunct="0">
        <a:spcBef>
          <a:spcPct val="0"/>
        </a:spcBef>
        <a:spcAft>
          <a:spcPct val="0"/>
        </a:spcAft>
        <a:defRPr sz="4397">
          <a:solidFill>
            <a:schemeClr val="tx1"/>
          </a:solidFill>
          <a:latin typeface="FC-GillSans-Rgl" charset="0"/>
          <a:ea typeface="ヒラギノ角ゴ ProN W3" charset="0"/>
          <a:cs typeface="ヒラギノ角ゴ ProN W3" charset="0"/>
          <a:sym typeface="FC-GillSans-Rgl" charset="0"/>
        </a:defRPr>
      </a:lvl3pPr>
      <a:lvl4pPr algn="ctr" rtl="0" eaLnBrk="0" fontAlgn="base" hangingPunct="0">
        <a:spcBef>
          <a:spcPct val="0"/>
        </a:spcBef>
        <a:spcAft>
          <a:spcPct val="0"/>
        </a:spcAft>
        <a:defRPr sz="4397">
          <a:solidFill>
            <a:schemeClr val="tx1"/>
          </a:solidFill>
          <a:latin typeface="FC-GillSans-Rgl" charset="0"/>
          <a:ea typeface="ヒラギノ角ゴ ProN W3" charset="0"/>
          <a:cs typeface="ヒラギノ角ゴ ProN W3" charset="0"/>
          <a:sym typeface="FC-GillSans-Rgl" charset="0"/>
        </a:defRPr>
      </a:lvl4pPr>
      <a:lvl5pPr algn="ctr" rtl="0" eaLnBrk="0" fontAlgn="base" hangingPunct="0">
        <a:spcBef>
          <a:spcPct val="0"/>
        </a:spcBef>
        <a:spcAft>
          <a:spcPct val="0"/>
        </a:spcAft>
        <a:defRPr sz="4397">
          <a:solidFill>
            <a:schemeClr val="tx1"/>
          </a:solidFill>
          <a:latin typeface="FC-GillSans-Rgl" charset="0"/>
          <a:ea typeface="ヒラギノ角ゴ ProN W3" charset="0"/>
          <a:cs typeface="ヒラギノ角ゴ ProN W3" charset="0"/>
          <a:sym typeface="FC-GillSans-Rgl" charset="0"/>
        </a:defRPr>
      </a:lvl5pPr>
      <a:lvl6pPr marL="176342" algn="ctr" rtl="0" fontAlgn="base">
        <a:spcBef>
          <a:spcPct val="0"/>
        </a:spcBef>
        <a:spcAft>
          <a:spcPct val="0"/>
        </a:spcAft>
        <a:defRPr sz="4397">
          <a:solidFill>
            <a:schemeClr val="tx1"/>
          </a:solidFill>
          <a:latin typeface="FC-GillSans-Rgl" charset="0"/>
          <a:ea typeface="ヒラギノ角ゴ ProN W3" charset="0"/>
          <a:cs typeface="ヒラギノ角ゴ ProN W3" charset="0"/>
          <a:sym typeface="FC-GillSans-Rgl" charset="0"/>
        </a:defRPr>
      </a:lvl6pPr>
      <a:lvl7pPr marL="352684" algn="ctr" rtl="0" fontAlgn="base">
        <a:spcBef>
          <a:spcPct val="0"/>
        </a:spcBef>
        <a:spcAft>
          <a:spcPct val="0"/>
        </a:spcAft>
        <a:defRPr sz="4397">
          <a:solidFill>
            <a:schemeClr val="tx1"/>
          </a:solidFill>
          <a:latin typeface="FC-GillSans-Rgl" charset="0"/>
          <a:ea typeface="ヒラギノ角ゴ ProN W3" charset="0"/>
          <a:cs typeface="ヒラギノ角ゴ ProN W3" charset="0"/>
          <a:sym typeface="FC-GillSans-Rgl" charset="0"/>
        </a:defRPr>
      </a:lvl7pPr>
      <a:lvl8pPr marL="529026" algn="ctr" rtl="0" fontAlgn="base">
        <a:spcBef>
          <a:spcPct val="0"/>
        </a:spcBef>
        <a:spcAft>
          <a:spcPct val="0"/>
        </a:spcAft>
        <a:defRPr sz="4397">
          <a:solidFill>
            <a:schemeClr val="tx1"/>
          </a:solidFill>
          <a:latin typeface="FC-GillSans-Rgl" charset="0"/>
          <a:ea typeface="ヒラギノ角ゴ ProN W3" charset="0"/>
          <a:cs typeface="ヒラギノ角ゴ ProN W3" charset="0"/>
          <a:sym typeface="FC-GillSans-Rgl" charset="0"/>
        </a:defRPr>
      </a:lvl8pPr>
      <a:lvl9pPr marL="705368" algn="ctr" rtl="0" fontAlgn="base">
        <a:spcBef>
          <a:spcPct val="0"/>
        </a:spcBef>
        <a:spcAft>
          <a:spcPct val="0"/>
        </a:spcAft>
        <a:defRPr sz="4397">
          <a:solidFill>
            <a:schemeClr val="tx1"/>
          </a:solidFill>
          <a:latin typeface="FC-GillSans-Rgl" charset="0"/>
          <a:ea typeface="ヒラギノ角ゴ ProN W3" charset="0"/>
          <a:cs typeface="ヒラギノ角ゴ ProN W3" charset="0"/>
          <a:sym typeface="FC-GillSans-Rgl" charset="0"/>
        </a:defRPr>
      </a:lvl9pPr>
    </p:titleStyle>
    <p:bodyStyle>
      <a:lvl1pPr marL="132257" indent="-132257" algn="ctr" rtl="0" eaLnBrk="0" fontAlgn="base" hangingPunct="0">
        <a:spcBef>
          <a:spcPct val="0"/>
        </a:spcBef>
        <a:spcAft>
          <a:spcPct val="0"/>
        </a:spcAft>
        <a:defRPr sz="1851">
          <a:solidFill>
            <a:schemeClr val="tx1"/>
          </a:solidFill>
          <a:latin typeface="+mn-lt"/>
          <a:ea typeface="+mn-ea"/>
          <a:cs typeface="+mn-cs"/>
          <a:sym typeface="FC-GillSans-Rgl" charset="0"/>
        </a:defRPr>
      </a:lvl1pPr>
      <a:lvl2pPr marL="286556" indent="-110214" algn="ctr" rtl="0" eaLnBrk="0" fontAlgn="base" hangingPunct="0">
        <a:spcBef>
          <a:spcPct val="0"/>
        </a:spcBef>
        <a:spcAft>
          <a:spcPct val="0"/>
        </a:spcAft>
        <a:defRPr sz="1851">
          <a:solidFill>
            <a:schemeClr val="tx1"/>
          </a:solidFill>
          <a:latin typeface="+mn-lt"/>
          <a:ea typeface="+mn-ea"/>
          <a:cs typeface="+mn-cs"/>
          <a:sym typeface="FC-GillSans-Rgl" charset="0"/>
        </a:defRPr>
      </a:lvl2pPr>
      <a:lvl3pPr marL="440855" indent="-88171" algn="ctr" rtl="0" eaLnBrk="0" fontAlgn="base" hangingPunct="0">
        <a:spcBef>
          <a:spcPct val="0"/>
        </a:spcBef>
        <a:spcAft>
          <a:spcPct val="0"/>
        </a:spcAft>
        <a:defRPr sz="1851">
          <a:solidFill>
            <a:schemeClr val="tx1"/>
          </a:solidFill>
          <a:latin typeface="+mn-lt"/>
          <a:ea typeface="+mn-ea"/>
          <a:cs typeface="+mn-cs"/>
          <a:sym typeface="FC-GillSans-Rgl" charset="0"/>
        </a:defRPr>
      </a:lvl3pPr>
      <a:lvl4pPr marL="617197" indent="-88171" algn="ctr" rtl="0" eaLnBrk="0" fontAlgn="base" hangingPunct="0">
        <a:spcBef>
          <a:spcPct val="0"/>
        </a:spcBef>
        <a:spcAft>
          <a:spcPct val="0"/>
        </a:spcAft>
        <a:defRPr sz="1851">
          <a:solidFill>
            <a:schemeClr val="tx1"/>
          </a:solidFill>
          <a:latin typeface="+mn-lt"/>
          <a:ea typeface="+mn-ea"/>
          <a:cs typeface="+mn-cs"/>
          <a:sym typeface="FC-GillSans-Rgl" charset="0"/>
        </a:defRPr>
      </a:lvl4pPr>
      <a:lvl5pPr marL="793539" indent="-88171" algn="ctr" rtl="0" eaLnBrk="0" fontAlgn="base" hangingPunct="0">
        <a:spcBef>
          <a:spcPct val="0"/>
        </a:spcBef>
        <a:spcAft>
          <a:spcPct val="0"/>
        </a:spcAft>
        <a:defRPr sz="1851">
          <a:solidFill>
            <a:schemeClr val="tx1"/>
          </a:solidFill>
          <a:latin typeface="+mn-lt"/>
          <a:ea typeface="+mn-ea"/>
          <a:cs typeface="+mn-cs"/>
          <a:sym typeface="FC-GillSans-Rgl" charset="0"/>
        </a:defRPr>
      </a:lvl5pPr>
      <a:lvl6pPr marL="176342" algn="ctr" rtl="0" fontAlgn="base">
        <a:spcBef>
          <a:spcPct val="0"/>
        </a:spcBef>
        <a:spcAft>
          <a:spcPct val="0"/>
        </a:spcAft>
        <a:defRPr sz="1851">
          <a:solidFill>
            <a:schemeClr val="tx1"/>
          </a:solidFill>
          <a:latin typeface="+mn-lt"/>
          <a:ea typeface="+mn-ea"/>
          <a:cs typeface="+mn-cs"/>
          <a:sym typeface="FC-GillSans-Rgl" charset="0"/>
        </a:defRPr>
      </a:lvl6pPr>
      <a:lvl7pPr marL="352684" algn="ctr" rtl="0" fontAlgn="base">
        <a:spcBef>
          <a:spcPct val="0"/>
        </a:spcBef>
        <a:spcAft>
          <a:spcPct val="0"/>
        </a:spcAft>
        <a:defRPr sz="1851">
          <a:solidFill>
            <a:schemeClr val="tx1"/>
          </a:solidFill>
          <a:latin typeface="+mn-lt"/>
          <a:ea typeface="+mn-ea"/>
          <a:cs typeface="+mn-cs"/>
          <a:sym typeface="FC-GillSans-Rgl" charset="0"/>
        </a:defRPr>
      </a:lvl7pPr>
      <a:lvl8pPr marL="529026" algn="ctr" rtl="0" fontAlgn="base">
        <a:spcBef>
          <a:spcPct val="0"/>
        </a:spcBef>
        <a:spcAft>
          <a:spcPct val="0"/>
        </a:spcAft>
        <a:defRPr sz="1851">
          <a:solidFill>
            <a:schemeClr val="tx1"/>
          </a:solidFill>
          <a:latin typeface="+mn-lt"/>
          <a:ea typeface="+mn-ea"/>
          <a:cs typeface="+mn-cs"/>
          <a:sym typeface="FC-GillSans-Rgl" charset="0"/>
        </a:defRPr>
      </a:lvl8pPr>
      <a:lvl9pPr marL="705368" algn="ctr" rtl="0" fontAlgn="base">
        <a:spcBef>
          <a:spcPct val="0"/>
        </a:spcBef>
        <a:spcAft>
          <a:spcPct val="0"/>
        </a:spcAft>
        <a:defRPr sz="1851">
          <a:solidFill>
            <a:schemeClr val="tx1"/>
          </a:solidFill>
          <a:latin typeface="+mn-lt"/>
          <a:ea typeface="+mn-ea"/>
          <a:cs typeface="+mn-cs"/>
          <a:sym typeface="FC-GillSans-Rgl" charset="0"/>
        </a:defRPr>
      </a:lvl9pPr>
    </p:bodyStyle>
    <p:otherStyle>
      <a:defPPr>
        <a:defRPr lang="en-US"/>
      </a:defPPr>
      <a:lvl1pPr marL="0" algn="l" defTabSz="176342" rtl="0" eaLnBrk="1" latinLnBrk="0" hangingPunct="1">
        <a:defRPr sz="694" kern="1200">
          <a:solidFill>
            <a:schemeClr val="tx1"/>
          </a:solidFill>
          <a:latin typeface="+mn-lt"/>
          <a:ea typeface="+mn-ea"/>
          <a:cs typeface="+mn-cs"/>
        </a:defRPr>
      </a:lvl1pPr>
      <a:lvl2pPr marL="176342" algn="l" defTabSz="176342" rtl="0" eaLnBrk="1" latinLnBrk="0" hangingPunct="1">
        <a:defRPr sz="694" kern="1200">
          <a:solidFill>
            <a:schemeClr val="tx1"/>
          </a:solidFill>
          <a:latin typeface="+mn-lt"/>
          <a:ea typeface="+mn-ea"/>
          <a:cs typeface="+mn-cs"/>
        </a:defRPr>
      </a:lvl2pPr>
      <a:lvl3pPr marL="352684" algn="l" defTabSz="176342" rtl="0" eaLnBrk="1" latinLnBrk="0" hangingPunct="1">
        <a:defRPr sz="694" kern="1200">
          <a:solidFill>
            <a:schemeClr val="tx1"/>
          </a:solidFill>
          <a:latin typeface="+mn-lt"/>
          <a:ea typeface="+mn-ea"/>
          <a:cs typeface="+mn-cs"/>
        </a:defRPr>
      </a:lvl3pPr>
      <a:lvl4pPr marL="529026" algn="l" defTabSz="176342" rtl="0" eaLnBrk="1" latinLnBrk="0" hangingPunct="1">
        <a:defRPr sz="694" kern="1200">
          <a:solidFill>
            <a:schemeClr val="tx1"/>
          </a:solidFill>
          <a:latin typeface="+mn-lt"/>
          <a:ea typeface="+mn-ea"/>
          <a:cs typeface="+mn-cs"/>
        </a:defRPr>
      </a:lvl4pPr>
      <a:lvl5pPr marL="705368" algn="l" defTabSz="176342" rtl="0" eaLnBrk="1" latinLnBrk="0" hangingPunct="1">
        <a:defRPr sz="694" kern="1200">
          <a:solidFill>
            <a:schemeClr val="tx1"/>
          </a:solidFill>
          <a:latin typeface="+mn-lt"/>
          <a:ea typeface="+mn-ea"/>
          <a:cs typeface="+mn-cs"/>
        </a:defRPr>
      </a:lvl5pPr>
      <a:lvl6pPr marL="881710" algn="l" defTabSz="176342" rtl="0" eaLnBrk="1" latinLnBrk="0" hangingPunct="1">
        <a:defRPr sz="694" kern="1200">
          <a:solidFill>
            <a:schemeClr val="tx1"/>
          </a:solidFill>
          <a:latin typeface="+mn-lt"/>
          <a:ea typeface="+mn-ea"/>
          <a:cs typeface="+mn-cs"/>
        </a:defRPr>
      </a:lvl6pPr>
      <a:lvl7pPr marL="1058052" algn="l" defTabSz="176342" rtl="0" eaLnBrk="1" latinLnBrk="0" hangingPunct="1">
        <a:defRPr sz="694" kern="1200">
          <a:solidFill>
            <a:schemeClr val="tx1"/>
          </a:solidFill>
          <a:latin typeface="+mn-lt"/>
          <a:ea typeface="+mn-ea"/>
          <a:cs typeface="+mn-cs"/>
        </a:defRPr>
      </a:lvl7pPr>
      <a:lvl8pPr marL="1234394" algn="l" defTabSz="176342" rtl="0" eaLnBrk="1" latinLnBrk="0" hangingPunct="1">
        <a:defRPr sz="694" kern="1200">
          <a:solidFill>
            <a:schemeClr val="tx1"/>
          </a:solidFill>
          <a:latin typeface="+mn-lt"/>
          <a:ea typeface="+mn-ea"/>
          <a:cs typeface="+mn-cs"/>
        </a:defRPr>
      </a:lvl8pPr>
      <a:lvl9pPr marL="1410736" algn="l" defTabSz="176342" rtl="0" eaLnBrk="1" latinLnBrk="0" hangingPunct="1">
        <a:defRPr sz="69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8967B038-9A43-4C5E-9D7A-441E724CA822}"/>
              </a:ext>
            </a:extLst>
          </p:cNvPr>
          <p:cNvSpPr>
            <a:spLocks noGrp="1"/>
          </p:cNvSpPr>
          <p:nvPr>
            <p:ph type="title"/>
          </p:nvPr>
        </p:nvSpPr>
        <p:spPr bwMode="auto">
          <a:xfrm>
            <a:off x="628650" y="273708"/>
            <a:ext cx="788670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a:extLst>
              <a:ext uri="{FF2B5EF4-FFF2-40B4-BE49-F238E27FC236}">
                <a16:creationId xmlns:a16="http://schemas.microsoft.com/office/drawing/2014/main" id="{2787B149-F08A-41A8-844F-BCF8234570FB}"/>
              </a:ext>
            </a:extLst>
          </p:cNvPr>
          <p:cNvSpPr>
            <a:spLocks noGrp="1" noChangeArrowheads="1"/>
          </p:cNvSpPr>
          <p:nvPr>
            <p:ph type="body" idx="1"/>
          </p:nvPr>
        </p:nvSpPr>
        <p:spPr bwMode="auto">
          <a:xfrm>
            <a:off x="628650" y="1369151"/>
            <a:ext cx="7886700" cy="326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F09E2BB-1AB6-45C7-A4AA-310F4236C7FF}"/>
              </a:ext>
            </a:extLst>
          </p:cNvPr>
          <p:cNvSpPr>
            <a:spLocks noGrp="1"/>
          </p:cNvSpPr>
          <p:nvPr>
            <p:ph type="dt" sz="half" idx="2"/>
          </p:nvPr>
        </p:nvSpPr>
        <p:spPr>
          <a:xfrm>
            <a:off x="628650" y="4767535"/>
            <a:ext cx="2057400" cy="273708"/>
          </a:xfrm>
          <a:prstGeom prst="rect">
            <a:avLst/>
          </a:prstGeom>
        </p:spPr>
        <p:txBody>
          <a:bodyPr vert="horz" lIns="91440" tIns="45720" rIns="91440" bIns="45720" rtlCol="0" anchor="ctr"/>
          <a:lstStyle>
            <a:lvl1pPr algn="l" eaLnBrk="1" fontAlgn="auto" hangingPunct="1">
              <a:spcBef>
                <a:spcPts val="0"/>
              </a:spcBef>
              <a:spcAft>
                <a:spcPts val="0"/>
              </a:spcAft>
              <a:defRPr sz="810">
                <a:solidFill>
                  <a:prstClr val="black">
                    <a:tint val="75000"/>
                  </a:prstClr>
                </a:solidFill>
                <a:latin typeface="Calibri" panose="020F0502020204030204"/>
                <a:ea typeface=""/>
              </a:defRPr>
            </a:lvl1pPr>
          </a:lstStyle>
          <a:p>
            <a:pPr>
              <a:defRPr/>
            </a:pPr>
            <a:endParaRPr lang="en-US" dirty="0"/>
          </a:p>
        </p:txBody>
      </p:sp>
      <p:sp>
        <p:nvSpPr>
          <p:cNvPr id="5" name="Footer Placeholder 4">
            <a:extLst>
              <a:ext uri="{FF2B5EF4-FFF2-40B4-BE49-F238E27FC236}">
                <a16:creationId xmlns:a16="http://schemas.microsoft.com/office/drawing/2014/main" id="{7D058C87-2EE4-48F4-AE67-1A3E92D0A15E}"/>
              </a:ext>
            </a:extLst>
          </p:cNvPr>
          <p:cNvSpPr>
            <a:spLocks noGrp="1"/>
          </p:cNvSpPr>
          <p:nvPr>
            <p:ph type="ftr" sz="quarter" idx="3"/>
          </p:nvPr>
        </p:nvSpPr>
        <p:spPr>
          <a:xfrm>
            <a:off x="3028950" y="4767535"/>
            <a:ext cx="3086100" cy="273708"/>
          </a:xfrm>
          <a:prstGeom prst="rect">
            <a:avLst/>
          </a:prstGeom>
        </p:spPr>
        <p:txBody>
          <a:bodyPr vert="horz" lIns="91440" tIns="45720" rIns="91440" bIns="45720" rtlCol="0" anchor="ctr"/>
          <a:lstStyle>
            <a:lvl1pPr algn="ctr" eaLnBrk="1" fontAlgn="auto" hangingPunct="1">
              <a:spcBef>
                <a:spcPts val="0"/>
              </a:spcBef>
              <a:spcAft>
                <a:spcPts val="0"/>
              </a:spcAft>
              <a:defRPr sz="810">
                <a:solidFill>
                  <a:prstClr val="black">
                    <a:tint val="75000"/>
                  </a:prstClr>
                </a:solidFill>
                <a:latin typeface="Calibri" panose="020F0502020204030204"/>
                <a:ea typeface=""/>
              </a:defRPr>
            </a:lvl1pPr>
          </a:lstStyle>
          <a:p>
            <a:pPr>
              <a:defRPr/>
            </a:pPr>
            <a:endParaRPr lang="en-US" dirty="0"/>
          </a:p>
        </p:txBody>
      </p:sp>
      <p:sp>
        <p:nvSpPr>
          <p:cNvPr id="6" name="Slide Number Placeholder 5">
            <a:extLst>
              <a:ext uri="{FF2B5EF4-FFF2-40B4-BE49-F238E27FC236}">
                <a16:creationId xmlns:a16="http://schemas.microsoft.com/office/drawing/2014/main" id="{805CD38C-D3F3-48B2-8CF5-6CA0EE1D2325}"/>
              </a:ext>
            </a:extLst>
          </p:cNvPr>
          <p:cNvSpPr>
            <a:spLocks noGrp="1"/>
          </p:cNvSpPr>
          <p:nvPr>
            <p:ph type="sldNum" sz="quarter" idx="4"/>
          </p:nvPr>
        </p:nvSpPr>
        <p:spPr>
          <a:xfrm>
            <a:off x="6457950" y="4767535"/>
            <a:ext cx="2057400" cy="273708"/>
          </a:xfrm>
          <a:prstGeom prst="rect">
            <a:avLst/>
          </a:prstGeom>
        </p:spPr>
        <p:txBody>
          <a:bodyPr vert="horz" lIns="91440" tIns="45720" rIns="91440" bIns="45720" rtlCol="0" anchor="ctr"/>
          <a:lstStyle>
            <a:lvl1pPr algn="r" eaLnBrk="1" fontAlgn="auto" hangingPunct="1">
              <a:spcBef>
                <a:spcPts val="0"/>
              </a:spcBef>
              <a:spcAft>
                <a:spcPts val="0"/>
              </a:spcAft>
              <a:defRPr sz="810">
                <a:solidFill>
                  <a:prstClr val="black">
                    <a:tint val="75000"/>
                  </a:prstClr>
                </a:solidFill>
                <a:latin typeface="Calibri" panose="020F0502020204030204"/>
                <a:ea typeface=""/>
              </a:defRPr>
            </a:lvl1pPr>
          </a:lstStyle>
          <a:p>
            <a:pPr>
              <a:defRPr/>
            </a:pPr>
            <a:fld id="{5370F162-EBB5-476B-AC46-E319E9573667}" type="slidenum">
              <a:rPr lang="en-US"/>
              <a:pPr>
                <a:defRPr/>
              </a:pPr>
              <a:t>‹#›</a:t>
            </a:fld>
            <a:endParaRPr lang="en-US" dirty="0"/>
          </a:p>
        </p:txBody>
      </p:sp>
    </p:spTree>
    <p:extLst>
      <p:ext uri="{BB962C8B-B14F-4D97-AF65-F5344CB8AC3E}">
        <p14:creationId xmlns:p14="http://schemas.microsoft.com/office/powerpoint/2010/main" val="37794452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617197" rtl="0" eaLnBrk="0" fontAlgn="base" hangingPunct="0">
        <a:lnSpc>
          <a:spcPct val="90000"/>
        </a:lnSpc>
        <a:spcBef>
          <a:spcPct val="0"/>
        </a:spcBef>
        <a:spcAft>
          <a:spcPct val="0"/>
        </a:spcAft>
        <a:defRPr sz="2970" kern="1200">
          <a:solidFill>
            <a:schemeClr val="tx1"/>
          </a:solidFill>
          <a:latin typeface="+mj-lt"/>
          <a:ea typeface="+mj-ea"/>
          <a:cs typeface="+mj-cs"/>
        </a:defRPr>
      </a:lvl1pPr>
      <a:lvl2pPr algn="l" defTabSz="617197" rtl="0" eaLnBrk="0" fontAlgn="base" hangingPunct="0">
        <a:lnSpc>
          <a:spcPct val="90000"/>
        </a:lnSpc>
        <a:spcBef>
          <a:spcPct val="0"/>
        </a:spcBef>
        <a:spcAft>
          <a:spcPct val="0"/>
        </a:spcAft>
        <a:defRPr sz="2970">
          <a:solidFill>
            <a:schemeClr val="tx1"/>
          </a:solidFill>
          <a:latin typeface="Calibri Light" panose="020F0302020204030204" pitchFamily="34" charset="0"/>
        </a:defRPr>
      </a:lvl2pPr>
      <a:lvl3pPr algn="l" defTabSz="617197" rtl="0" eaLnBrk="0" fontAlgn="base" hangingPunct="0">
        <a:lnSpc>
          <a:spcPct val="90000"/>
        </a:lnSpc>
        <a:spcBef>
          <a:spcPct val="0"/>
        </a:spcBef>
        <a:spcAft>
          <a:spcPct val="0"/>
        </a:spcAft>
        <a:defRPr sz="2970">
          <a:solidFill>
            <a:schemeClr val="tx1"/>
          </a:solidFill>
          <a:latin typeface="Calibri Light" panose="020F0302020204030204" pitchFamily="34" charset="0"/>
        </a:defRPr>
      </a:lvl3pPr>
      <a:lvl4pPr algn="l" defTabSz="617197" rtl="0" eaLnBrk="0" fontAlgn="base" hangingPunct="0">
        <a:lnSpc>
          <a:spcPct val="90000"/>
        </a:lnSpc>
        <a:spcBef>
          <a:spcPct val="0"/>
        </a:spcBef>
        <a:spcAft>
          <a:spcPct val="0"/>
        </a:spcAft>
        <a:defRPr sz="2970">
          <a:solidFill>
            <a:schemeClr val="tx1"/>
          </a:solidFill>
          <a:latin typeface="Calibri Light" panose="020F0302020204030204" pitchFamily="34" charset="0"/>
        </a:defRPr>
      </a:lvl4pPr>
      <a:lvl5pPr algn="l" defTabSz="617197" rtl="0" eaLnBrk="0" fontAlgn="base" hangingPunct="0">
        <a:lnSpc>
          <a:spcPct val="90000"/>
        </a:lnSpc>
        <a:spcBef>
          <a:spcPct val="0"/>
        </a:spcBef>
        <a:spcAft>
          <a:spcPct val="0"/>
        </a:spcAft>
        <a:defRPr sz="2970">
          <a:solidFill>
            <a:schemeClr val="tx1"/>
          </a:solidFill>
          <a:latin typeface="Calibri Light" panose="020F0302020204030204" pitchFamily="34" charset="0"/>
        </a:defRPr>
      </a:lvl5pPr>
      <a:lvl6pPr marL="176342" algn="l" defTabSz="617197" rtl="0" fontAlgn="base">
        <a:lnSpc>
          <a:spcPct val="90000"/>
        </a:lnSpc>
        <a:spcBef>
          <a:spcPct val="0"/>
        </a:spcBef>
        <a:spcAft>
          <a:spcPct val="0"/>
        </a:spcAft>
        <a:defRPr sz="2970">
          <a:solidFill>
            <a:schemeClr val="tx1"/>
          </a:solidFill>
          <a:latin typeface="Calibri Light" panose="020F0302020204030204" pitchFamily="34" charset="0"/>
        </a:defRPr>
      </a:lvl6pPr>
      <a:lvl7pPr marL="352684" algn="l" defTabSz="617197" rtl="0" fontAlgn="base">
        <a:lnSpc>
          <a:spcPct val="90000"/>
        </a:lnSpc>
        <a:spcBef>
          <a:spcPct val="0"/>
        </a:spcBef>
        <a:spcAft>
          <a:spcPct val="0"/>
        </a:spcAft>
        <a:defRPr sz="2970">
          <a:solidFill>
            <a:schemeClr val="tx1"/>
          </a:solidFill>
          <a:latin typeface="Calibri Light" panose="020F0302020204030204" pitchFamily="34" charset="0"/>
        </a:defRPr>
      </a:lvl7pPr>
      <a:lvl8pPr marL="529026" algn="l" defTabSz="617197" rtl="0" fontAlgn="base">
        <a:lnSpc>
          <a:spcPct val="90000"/>
        </a:lnSpc>
        <a:spcBef>
          <a:spcPct val="0"/>
        </a:spcBef>
        <a:spcAft>
          <a:spcPct val="0"/>
        </a:spcAft>
        <a:defRPr sz="2970">
          <a:solidFill>
            <a:schemeClr val="tx1"/>
          </a:solidFill>
          <a:latin typeface="Calibri Light" panose="020F0302020204030204" pitchFamily="34" charset="0"/>
        </a:defRPr>
      </a:lvl8pPr>
      <a:lvl9pPr marL="705368" algn="l" defTabSz="617197" rtl="0" fontAlgn="base">
        <a:lnSpc>
          <a:spcPct val="90000"/>
        </a:lnSpc>
        <a:spcBef>
          <a:spcPct val="0"/>
        </a:spcBef>
        <a:spcAft>
          <a:spcPct val="0"/>
        </a:spcAft>
        <a:defRPr sz="2970">
          <a:solidFill>
            <a:schemeClr val="tx1"/>
          </a:solidFill>
          <a:latin typeface="Calibri Light" panose="020F0302020204030204" pitchFamily="34" charset="0"/>
        </a:defRPr>
      </a:lvl9pPr>
    </p:titleStyle>
    <p:bodyStyle>
      <a:lvl1pPr marL="154299" indent="-154299" algn="l" defTabSz="617197" rtl="0" eaLnBrk="0" fontAlgn="base" hangingPunct="0">
        <a:lnSpc>
          <a:spcPct val="90000"/>
        </a:lnSpc>
        <a:spcBef>
          <a:spcPts val="675"/>
        </a:spcBef>
        <a:spcAft>
          <a:spcPct val="0"/>
        </a:spcAft>
        <a:buFont typeface="Arial" panose="020B0604020202020204" pitchFamily="34" charset="0"/>
        <a:buChar char="•"/>
        <a:defRPr sz="1890" kern="1200">
          <a:solidFill>
            <a:schemeClr val="tx1"/>
          </a:solidFill>
          <a:latin typeface="+mn-lt"/>
          <a:ea typeface="+mn-ea"/>
          <a:cs typeface="+mn-cs"/>
        </a:defRPr>
      </a:lvl1pPr>
      <a:lvl2pPr marL="462898" indent="-154299" algn="l" defTabSz="617197" rtl="0" eaLnBrk="0" fontAlgn="base" hangingPunct="0">
        <a:lnSpc>
          <a:spcPct val="90000"/>
        </a:lnSpc>
        <a:spcBef>
          <a:spcPts val="337"/>
        </a:spcBef>
        <a:spcAft>
          <a:spcPct val="0"/>
        </a:spcAft>
        <a:buFont typeface="Arial" panose="020B0604020202020204" pitchFamily="34" charset="0"/>
        <a:buChar char="•"/>
        <a:defRPr sz="1620" kern="1200">
          <a:solidFill>
            <a:schemeClr val="tx1"/>
          </a:solidFill>
          <a:latin typeface="+mn-lt"/>
          <a:ea typeface="+mn-ea"/>
          <a:cs typeface="+mn-cs"/>
        </a:defRPr>
      </a:lvl2pPr>
      <a:lvl3pPr marL="771496" indent="-154299" algn="l" defTabSz="617197" rtl="0" eaLnBrk="0" fontAlgn="base" hangingPunct="0">
        <a:lnSpc>
          <a:spcPct val="90000"/>
        </a:lnSpc>
        <a:spcBef>
          <a:spcPts val="337"/>
        </a:spcBef>
        <a:spcAft>
          <a:spcPct val="0"/>
        </a:spcAft>
        <a:buFont typeface="Arial" panose="020B0604020202020204" pitchFamily="34" charset="0"/>
        <a:buChar char="•"/>
        <a:defRPr sz="1350" kern="1200">
          <a:solidFill>
            <a:schemeClr val="tx1"/>
          </a:solidFill>
          <a:latin typeface="+mn-lt"/>
          <a:ea typeface="+mn-ea"/>
          <a:cs typeface="+mn-cs"/>
        </a:defRPr>
      </a:lvl3pPr>
      <a:lvl4pPr marL="1080095" indent="-154299" algn="l" defTabSz="617197" rtl="0" eaLnBrk="0" fontAlgn="base" hangingPunct="0">
        <a:lnSpc>
          <a:spcPct val="90000"/>
        </a:lnSpc>
        <a:spcBef>
          <a:spcPts val="337"/>
        </a:spcBef>
        <a:spcAft>
          <a:spcPct val="0"/>
        </a:spcAft>
        <a:buFont typeface="Arial" panose="020B0604020202020204" pitchFamily="34" charset="0"/>
        <a:buChar char="•"/>
        <a:defRPr sz="1196" kern="1200">
          <a:solidFill>
            <a:schemeClr val="tx1"/>
          </a:solidFill>
          <a:latin typeface="+mn-lt"/>
          <a:ea typeface="+mn-ea"/>
          <a:cs typeface="+mn-cs"/>
        </a:defRPr>
      </a:lvl4pPr>
      <a:lvl5pPr marL="1388694" indent="-154299" algn="l" defTabSz="617197" rtl="0" eaLnBrk="0" fontAlgn="base" hangingPunct="0">
        <a:lnSpc>
          <a:spcPct val="90000"/>
        </a:lnSpc>
        <a:spcBef>
          <a:spcPts val="337"/>
        </a:spcBef>
        <a:spcAft>
          <a:spcPct val="0"/>
        </a:spcAft>
        <a:buFont typeface="Arial" panose="020B0604020202020204" pitchFamily="34" charset="0"/>
        <a:buChar char="•"/>
        <a:defRPr sz="1196" kern="1200">
          <a:solidFill>
            <a:schemeClr val="tx1"/>
          </a:solidFill>
          <a:latin typeface="+mn-lt"/>
          <a:ea typeface="+mn-ea"/>
          <a:cs typeface="+mn-cs"/>
        </a:defRPr>
      </a:lvl5pPr>
      <a:lvl6pPr marL="1697292" indent="-154299" algn="l" defTabSz="617197"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6pPr>
      <a:lvl7pPr marL="2005891" indent="-154299" algn="l" defTabSz="617197"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7pPr>
      <a:lvl8pPr marL="2314489" indent="-154299" algn="l" defTabSz="617197"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8pPr>
      <a:lvl9pPr marL="2623088" indent="-154299" algn="l" defTabSz="617197"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197" rtl="0" eaLnBrk="1" latinLnBrk="0" hangingPunct="1">
        <a:defRPr sz="1215" kern="1200">
          <a:solidFill>
            <a:schemeClr val="tx1"/>
          </a:solidFill>
          <a:latin typeface="+mn-lt"/>
          <a:ea typeface="+mn-ea"/>
          <a:cs typeface="+mn-cs"/>
        </a:defRPr>
      </a:lvl1pPr>
      <a:lvl2pPr marL="308599" algn="l" defTabSz="617197" rtl="0" eaLnBrk="1" latinLnBrk="0" hangingPunct="1">
        <a:defRPr sz="1215" kern="1200">
          <a:solidFill>
            <a:schemeClr val="tx1"/>
          </a:solidFill>
          <a:latin typeface="+mn-lt"/>
          <a:ea typeface="+mn-ea"/>
          <a:cs typeface="+mn-cs"/>
        </a:defRPr>
      </a:lvl2pPr>
      <a:lvl3pPr marL="617197" algn="l" defTabSz="617197" rtl="0" eaLnBrk="1" latinLnBrk="0" hangingPunct="1">
        <a:defRPr sz="1215" kern="1200">
          <a:solidFill>
            <a:schemeClr val="tx1"/>
          </a:solidFill>
          <a:latin typeface="+mn-lt"/>
          <a:ea typeface="+mn-ea"/>
          <a:cs typeface="+mn-cs"/>
        </a:defRPr>
      </a:lvl3pPr>
      <a:lvl4pPr marL="925796" algn="l" defTabSz="617197" rtl="0" eaLnBrk="1" latinLnBrk="0" hangingPunct="1">
        <a:defRPr sz="1215" kern="1200">
          <a:solidFill>
            <a:schemeClr val="tx1"/>
          </a:solidFill>
          <a:latin typeface="+mn-lt"/>
          <a:ea typeface="+mn-ea"/>
          <a:cs typeface="+mn-cs"/>
        </a:defRPr>
      </a:lvl4pPr>
      <a:lvl5pPr marL="1234394" algn="l" defTabSz="617197" rtl="0" eaLnBrk="1" latinLnBrk="0" hangingPunct="1">
        <a:defRPr sz="1215" kern="1200">
          <a:solidFill>
            <a:schemeClr val="tx1"/>
          </a:solidFill>
          <a:latin typeface="+mn-lt"/>
          <a:ea typeface="+mn-ea"/>
          <a:cs typeface="+mn-cs"/>
        </a:defRPr>
      </a:lvl5pPr>
      <a:lvl6pPr marL="1542993" algn="l" defTabSz="617197" rtl="0" eaLnBrk="1" latinLnBrk="0" hangingPunct="1">
        <a:defRPr sz="1215" kern="1200">
          <a:solidFill>
            <a:schemeClr val="tx1"/>
          </a:solidFill>
          <a:latin typeface="+mn-lt"/>
          <a:ea typeface="+mn-ea"/>
          <a:cs typeface="+mn-cs"/>
        </a:defRPr>
      </a:lvl6pPr>
      <a:lvl7pPr marL="1851591" algn="l" defTabSz="617197" rtl="0" eaLnBrk="1" latinLnBrk="0" hangingPunct="1">
        <a:defRPr sz="1215" kern="1200">
          <a:solidFill>
            <a:schemeClr val="tx1"/>
          </a:solidFill>
          <a:latin typeface="+mn-lt"/>
          <a:ea typeface="+mn-ea"/>
          <a:cs typeface="+mn-cs"/>
        </a:defRPr>
      </a:lvl7pPr>
      <a:lvl8pPr marL="2160190" algn="l" defTabSz="617197" rtl="0" eaLnBrk="1" latinLnBrk="0" hangingPunct="1">
        <a:defRPr sz="1215" kern="1200">
          <a:solidFill>
            <a:schemeClr val="tx1"/>
          </a:solidFill>
          <a:latin typeface="+mn-lt"/>
          <a:ea typeface="+mn-ea"/>
          <a:cs typeface="+mn-cs"/>
        </a:defRPr>
      </a:lvl8pPr>
      <a:lvl9pPr marL="2468789" algn="l" defTabSz="617197"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1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Shape 48"/>
        <p:cNvGrpSpPr/>
        <p:nvPr/>
      </p:nvGrpSpPr>
      <p:grpSpPr>
        <a:xfrm>
          <a:off x="0" y="0"/>
          <a:ext cx="0" cy="0"/>
          <a:chOff x="0" y="0"/>
          <a:chExt cx="0" cy="0"/>
        </a:xfrm>
      </p:grpSpPr>
      <p:sp>
        <p:nvSpPr>
          <p:cNvPr id="49" name="Shape 49"/>
          <p:cNvSpPr txBox="1">
            <a:spLocks noGrp="1"/>
          </p:cNvSpPr>
          <p:nvPr>
            <p:ph type="ctrTitle"/>
          </p:nvPr>
        </p:nvSpPr>
        <p:spPr>
          <a:xfrm>
            <a:off x="1844987" y="1361564"/>
            <a:ext cx="5445046" cy="2420371"/>
          </a:xfrm>
          <a:prstGeom prst="rect">
            <a:avLst/>
          </a:prstGeom>
        </p:spPr>
        <p:txBody>
          <a:bodyPr wrap="square" lIns="91425" tIns="91425" rIns="91425" bIns="91425" anchor="ctr" anchorCtr="0">
            <a:noAutofit/>
          </a:bodyPr>
          <a:lstStyle/>
          <a:p>
            <a:pPr marL="0" lvl="0" indent="0">
              <a:spcBef>
                <a:spcPts val="0"/>
              </a:spcBef>
              <a:spcAft>
                <a:spcPts val="0"/>
              </a:spcAft>
              <a:buNone/>
            </a:pPr>
            <a:r>
              <a:rPr lang="en-US" sz="2400" dirty="0">
                <a:solidFill>
                  <a:srgbClr val="002060"/>
                </a:solidFill>
                <a:latin typeface="Helvetica" charset="0"/>
                <a:ea typeface="Helvetica" charset="0"/>
                <a:cs typeface="Helvetica" charset="0"/>
              </a:rPr>
              <a:t>CORRECTION FACILITY</a:t>
            </a:r>
            <a:br>
              <a:rPr lang="en-US" sz="2400" dirty="0">
                <a:solidFill>
                  <a:srgbClr val="002060"/>
                </a:solidFill>
                <a:latin typeface="Helvetica" charset="0"/>
                <a:ea typeface="Helvetica" charset="0"/>
                <a:cs typeface="Helvetica" charset="0"/>
              </a:rPr>
            </a:br>
            <a:r>
              <a:rPr lang="en-US" sz="2400" dirty="0">
                <a:solidFill>
                  <a:srgbClr val="002060"/>
                </a:solidFill>
                <a:latin typeface="Helvetica" charset="0"/>
                <a:ea typeface="Helvetica" charset="0"/>
                <a:cs typeface="Helvetica" charset="0"/>
              </a:rPr>
              <a:t> ADVISORY COMMISSION</a:t>
            </a:r>
            <a:br>
              <a:rPr lang="en-US" sz="2400" dirty="0">
                <a:solidFill>
                  <a:srgbClr val="002060"/>
                </a:solidFill>
                <a:latin typeface="Helvetica" charset="0"/>
                <a:ea typeface="Helvetica" charset="0"/>
                <a:cs typeface="Helvetica" charset="0"/>
              </a:rPr>
            </a:br>
            <a:br>
              <a:rPr lang="en-US" sz="2400" dirty="0">
                <a:solidFill>
                  <a:srgbClr val="002060"/>
                </a:solidFill>
                <a:latin typeface="Helvetica" charset="0"/>
                <a:ea typeface="Helvetica" charset="0"/>
                <a:cs typeface="Helvetica" charset="0"/>
              </a:rPr>
            </a:br>
            <a:r>
              <a:rPr lang="en-US" sz="2400" dirty="0">
                <a:solidFill>
                  <a:schemeClr val="accent6"/>
                </a:solidFill>
                <a:latin typeface="Helvetica" charset="0"/>
                <a:ea typeface="Helvetica" charset="0"/>
                <a:cs typeface="Helvetica" charset="0"/>
              </a:rPr>
              <a:t>April 23, 2019</a:t>
            </a:r>
            <a:endParaRPr sz="2400" dirty="0">
              <a:solidFill>
                <a:schemeClr val="accent6"/>
              </a:solidFill>
              <a:latin typeface="Helvetica" charset="0"/>
              <a:ea typeface="Helvetica" charset="0"/>
              <a:cs typeface="Helvetica"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6419" y="4288536"/>
            <a:ext cx="1502001" cy="763016"/>
          </a:xfrm>
          <a:prstGeom prst="rect">
            <a:avLst/>
          </a:prstGeom>
        </p:spPr>
      </p:pic>
      <p:sp>
        <p:nvSpPr>
          <p:cNvPr id="4" name="Rectangle 3"/>
          <p:cNvSpPr/>
          <p:nvPr/>
        </p:nvSpPr>
        <p:spPr>
          <a:xfrm>
            <a:off x="1720312" y="1226502"/>
            <a:ext cx="5702860" cy="26904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hape 66">
            <a:extLst>
              <a:ext uri="{FF2B5EF4-FFF2-40B4-BE49-F238E27FC236}">
                <a16:creationId xmlns:a16="http://schemas.microsoft.com/office/drawing/2014/main" id="{14BBEFB8-9FB6-49EE-8572-0FC9D57FDED5}"/>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294830" y="4215598"/>
            <a:ext cx="912108" cy="763016"/>
          </a:xfrm>
          <a:prstGeom prst="ellipse">
            <a:avLst/>
          </a:prstGeom>
          <a:noFill/>
          <a:ln w="76200" cap="flat" cmpd="sng">
            <a:solidFill>
              <a:schemeClr val="bg1"/>
            </a:solidFill>
            <a:prstDash val="solid"/>
            <a:round/>
            <a:headEnd type="none" w="med" len="med"/>
            <a:tailEnd type="none" w="med" len="me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4B218B3A-7F59-4D34-A3B2-24C65F1C1407}"/>
              </a:ext>
            </a:extLst>
          </p:cNvPr>
          <p:cNvSpPr>
            <a:spLocks/>
          </p:cNvSpPr>
          <p:nvPr/>
        </p:nvSpPr>
        <p:spPr bwMode="auto">
          <a:xfrm>
            <a:off x="1247707" y="270664"/>
            <a:ext cx="6495506" cy="67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800">
                <a:solidFill>
                  <a:schemeClr val="tx1"/>
                </a:solidFill>
                <a:latin typeface="FC-GillSans-Rgl" charset="0"/>
                <a:ea typeface="ヒラギノ角ゴ ProN W3" pitchFamily="2" charset="-128"/>
                <a:sym typeface="FC-GillSans-Rgl" charset="0"/>
              </a:defRPr>
            </a:lvl1pPr>
            <a:lvl2pPr marL="742950" indent="-285750" algn="ctr">
              <a:defRPr sz="4800">
                <a:solidFill>
                  <a:schemeClr val="tx1"/>
                </a:solidFill>
                <a:latin typeface="FC-GillSans-Rgl" charset="0"/>
                <a:ea typeface="ヒラギノ角ゴ ProN W3" pitchFamily="2" charset="-128"/>
                <a:sym typeface="FC-GillSans-Rgl" charset="0"/>
              </a:defRPr>
            </a:lvl2pPr>
            <a:lvl3pPr marL="1143000" indent="-228600" algn="ctr">
              <a:defRPr sz="4800">
                <a:solidFill>
                  <a:schemeClr val="tx1"/>
                </a:solidFill>
                <a:latin typeface="FC-GillSans-Rgl" charset="0"/>
                <a:ea typeface="ヒラギノ角ゴ ProN W3" pitchFamily="2" charset="-128"/>
                <a:sym typeface="FC-GillSans-Rgl" charset="0"/>
              </a:defRPr>
            </a:lvl3pPr>
            <a:lvl4pPr marL="1600200" indent="-228600" algn="ctr">
              <a:defRPr sz="4800">
                <a:solidFill>
                  <a:schemeClr val="tx1"/>
                </a:solidFill>
                <a:latin typeface="FC-GillSans-Rgl" charset="0"/>
                <a:ea typeface="ヒラギノ角ゴ ProN W3" pitchFamily="2" charset="-128"/>
                <a:sym typeface="FC-GillSans-Rgl" charset="0"/>
              </a:defRPr>
            </a:lvl4pPr>
            <a:lvl5pPr marL="2057400" indent="-228600" algn="ctr">
              <a:defRPr sz="4800">
                <a:solidFill>
                  <a:schemeClr val="tx1"/>
                </a:solidFill>
                <a:latin typeface="FC-GillSans-Rgl" charset="0"/>
                <a:ea typeface="ヒラギノ角ゴ ProN W3" pitchFamily="2" charset="-128"/>
                <a:sym typeface="FC-GillSans-Rgl" charset="0"/>
              </a:defRPr>
            </a:lvl5pPr>
            <a:lvl6pPr marL="25146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6pPr>
            <a:lvl7pPr marL="29718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7pPr>
            <a:lvl8pPr marL="34290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8pPr>
            <a:lvl9pPr marL="38862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9pPr>
          </a:lstStyle>
          <a:p>
            <a:pPr defTabSz="352684" fontAlgn="base">
              <a:spcBef>
                <a:spcPct val="0"/>
              </a:spcBef>
              <a:spcAft>
                <a:spcPct val="0"/>
              </a:spcAft>
            </a:pPr>
            <a:r>
              <a:rPr lang="en-US" altLang="en-US" sz="2800" b="1" dirty="0">
                <a:latin typeface="Arial" panose="020B0604020202020204" pitchFamily="34" charset="0"/>
                <a:cs typeface="Arial" panose="020B0604020202020204" pitchFamily="34" charset="0"/>
              </a:rPr>
              <a:t>Scenario A</a:t>
            </a:r>
            <a:endParaRPr lang="en-US" altLang="en-US" sz="2800" b="1" dirty="0">
              <a:latin typeface="Arial" panose="020B0604020202020204" pitchFamily="34" charset="0"/>
              <a:ea typeface="MS PGothic" panose="020B0600070205080204" pitchFamily="34" charset="-128"/>
              <a:cs typeface="Arial" panose="020B0604020202020204" pitchFamily="34" charset="0"/>
              <a:sym typeface="DIN-Bold" pitchFamily="80" charset="0"/>
            </a:endParaRPr>
          </a:p>
        </p:txBody>
      </p:sp>
      <p:sp>
        <p:nvSpPr>
          <p:cNvPr id="17410" name="Rectangle 3">
            <a:extLst>
              <a:ext uri="{FF2B5EF4-FFF2-40B4-BE49-F238E27FC236}">
                <a16:creationId xmlns:a16="http://schemas.microsoft.com/office/drawing/2014/main" id="{5462A4BB-9D4E-4081-83B9-7B2BE814C528}"/>
              </a:ext>
            </a:extLst>
          </p:cNvPr>
          <p:cNvSpPr>
            <a:spLocks/>
          </p:cNvSpPr>
          <p:nvPr/>
        </p:nvSpPr>
        <p:spPr bwMode="auto">
          <a:xfrm>
            <a:off x="721723" y="1198183"/>
            <a:ext cx="7547474" cy="339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lvl1pPr eaLnBrk="0" hangingPunct="0">
              <a:defRPr sz="5600">
                <a:solidFill>
                  <a:srgbClr val="000000"/>
                </a:solidFill>
                <a:latin typeface="FC-GillSans-Rgl" charset="0"/>
                <a:ea typeface="ヒラギノ角ゴ ProN W3" charset="-128"/>
                <a:sym typeface="FC-GillSans-Rgl" charset="0"/>
              </a:defRPr>
            </a:lvl1pPr>
            <a:lvl2pPr marL="742950" indent="-285750" eaLnBrk="0" hangingPunct="0">
              <a:defRPr sz="5600">
                <a:solidFill>
                  <a:srgbClr val="000000"/>
                </a:solidFill>
                <a:latin typeface="FC-GillSans-Rgl" charset="0"/>
                <a:ea typeface="ヒラギノ角ゴ ProN W3" charset="-128"/>
                <a:sym typeface="FC-GillSans-Rgl" charset="0"/>
              </a:defRPr>
            </a:lvl2pPr>
            <a:lvl3pPr marL="1143000" indent="-228600" eaLnBrk="0" hangingPunct="0">
              <a:defRPr sz="5600">
                <a:solidFill>
                  <a:srgbClr val="000000"/>
                </a:solidFill>
                <a:latin typeface="FC-GillSans-Rgl" charset="0"/>
                <a:ea typeface="ヒラギノ角ゴ ProN W3" charset="-128"/>
                <a:sym typeface="FC-GillSans-Rgl" charset="0"/>
              </a:defRPr>
            </a:lvl3pPr>
            <a:lvl4pPr marL="1600200" indent="-228600" eaLnBrk="0" hangingPunct="0">
              <a:defRPr sz="5600">
                <a:solidFill>
                  <a:srgbClr val="000000"/>
                </a:solidFill>
                <a:latin typeface="FC-GillSans-Rgl" charset="0"/>
                <a:ea typeface="ヒラギノ角ゴ ProN W3" charset="-128"/>
                <a:sym typeface="FC-GillSans-Rgl" charset="0"/>
              </a:defRPr>
            </a:lvl4pPr>
            <a:lvl5pPr marL="2057400" indent="-228600" eaLnBrk="0" hangingPunct="0">
              <a:defRPr sz="5600">
                <a:solidFill>
                  <a:srgbClr val="000000"/>
                </a:solidFill>
                <a:latin typeface="FC-GillSans-Rgl" charset="0"/>
                <a:ea typeface="ヒラギノ角ゴ ProN W3" charset="-128"/>
                <a:sym typeface="FC-GillSans-Rgl" charset="0"/>
              </a:defRPr>
            </a:lvl5pPr>
            <a:lvl6pPr marL="25146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6pPr>
            <a:lvl7pPr marL="29718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7pPr>
            <a:lvl8pPr marL="34290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8pPr>
            <a:lvl9pPr marL="38862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9pPr>
          </a:lstStyle>
          <a:p>
            <a:pPr defTabSz="352684" fontAlgn="base">
              <a:spcBef>
                <a:spcPct val="0"/>
              </a:spcBef>
              <a:spcAft>
                <a:spcPts val="600"/>
              </a:spcAft>
              <a:defRPr/>
            </a:pPr>
            <a:r>
              <a:rPr lang="en-US" sz="2000" u="sng" dirty="0">
                <a:latin typeface="Arial" panose="020B0604020202020204" pitchFamily="34" charset="0"/>
                <a:cs typeface="Arial" panose="020B0604020202020204" pitchFamily="34" charset="0"/>
              </a:rPr>
              <a:t>Considerations</a:t>
            </a:r>
            <a:r>
              <a:rPr lang="en-US" sz="2000" dirty="0">
                <a:latin typeface="Arial" panose="020B0604020202020204" pitchFamily="34" charset="0"/>
                <a:cs typeface="Arial" panose="020B0604020202020204" pitchFamily="34" charset="0"/>
              </a:rPr>
              <a:t>: </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Negotiate transit extension with C-TRAN</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Negotiate emergency access route with Port</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Surrounding uses at LRR:</a:t>
            </a:r>
          </a:p>
          <a:p>
            <a:pPr marL="1485900" lvl="2" indent="-342900" defTabSz="352684" fontAlgn="base">
              <a:spcBef>
                <a:spcPct val="0"/>
              </a:spcBef>
              <a:spcAft>
                <a:spcPts val="600"/>
              </a:spcAft>
              <a:buFont typeface="Courier New" panose="02070309020205020404" pitchFamily="49" charset="0"/>
              <a:buChar char="o"/>
              <a:defRPr/>
            </a:pPr>
            <a:r>
              <a:rPr lang="en-US" sz="2000" dirty="0">
                <a:latin typeface="Arial" panose="020B0604020202020204" pitchFamily="34" charset="0"/>
                <a:cs typeface="Arial" panose="020B0604020202020204" pitchFamily="34" charset="0"/>
              </a:rPr>
              <a:t>Crisis Stabilization Center</a:t>
            </a:r>
          </a:p>
          <a:p>
            <a:pPr marL="1485900" lvl="2" indent="-342900" defTabSz="352684" fontAlgn="base">
              <a:spcBef>
                <a:spcPct val="0"/>
              </a:spcBef>
              <a:spcAft>
                <a:spcPts val="600"/>
              </a:spcAft>
              <a:buFont typeface="Courier New" panose="02070309020205020404" pitchFamily="49" charset="0"/>
              <a:buChar char="o"/>
              <a:defRPr/>
            </a:pPr>
            <a:r>
              <a:rPr lang="en-US" sz="2000" dirty="0">
                <a:latin typeface="Arial" panose="020B0604020202020204" pitchFamily="34" charset="0"/>
                <a:cs typeface="Arial" panose="020B0604020202020204" pitchFamily="34" charset="0"/>
              </a:rPr>
              <a:t>Industrial uses more lucrative?</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Building in flood plain</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Justice system access and relationships</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Access to services</a:t>
            </a:r>
          </a:p>
        </p:txBody>
      </p:sp>
      <p:cxnSp>
        <p:nvCxnSpPr>
          <p:cNvPr id="30724" name="Straight Connector 4">
            <a:extLst>
              <a:ext uri="{FF2B5EF4-FFF2-40B4-BE49-F238E27FC236}">
                <a16:creationId xmlns:a16="http://schemas.microsoft.com/office/drawing/2014/main" id="{59854EB2-2AD4-453C-879D-332091D7BEE7}"/>
              </a:ext>
            </a:extLst>
          </p:cNvPr>
          <p:cNvCxnSpPr>
            <a:cxnSpLocks noChangeShapeType="1"/>
          </p:cNvCxnSpPr>
          <p:nvPr/>
        </p:nvCxnSpPr>
        <p:spPr bwMode="auto">
          <a:xfrm flipV="1">
            <a:off x="457200" y="946667"/>
            <a:ext cx="8229600" cy="293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523F2AEB-1569-3B45-A315-3D94198720B3}"/>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SCENARIO DESCRIPTIONS --</a:t>
            </a:r>
          </a:p>
        </p:txBody>
      </p:sp>
    </p:spTree>
    <p:extLst>
      <p:ext uri="{BB962C8B-B14F-4D97-AF65-F5344CB8AC3E}">
        <p14:creationId xmlns:p14="http://schemas.microsoft.com/office/powerpoint/2010/main" val="24235712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4B218B3A-7F59-4D34-A3B2-24C65F1C1407}"/>
              </a:ext>
            </a:extLst>
          </p:cNvPr>
          <p:cNvSpPr>
            <a:spLocks/>
          </p:cNvSpPr>
          <p:nvPr/>
        </p:nvSpPr>
        <p:spPr bwMode="auto">
          <a:xfrm>
            <a:off x="1247707" y="270664"/>
            <a:ext cx="6495506" cy="67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800">
                <a:solidFill>
                  <a:schemeClr val="tx1"/>
                </a:solidFill>
                <a:latin typeface="FC-GillSans-Rgl" charset="0"/>
                <a:ea typeface="ヒラギノ角ゴ ProN W3" pitchFamily="2" charset="-128"/>
                <a:sym typeface="FC-GillSans-Rgl" charset="0"/>
              </a:defRPr>
            </a:lvl1pPr>
            <a:lvl2pPr marL="742950" indent="-285750" algn="ctr">
              <a:defRPr sz="4800">
                <a:solidFill>
                  <a:schemeClr val="tx1"/>
                </a:solidFill>
                <a:latin typeface="FC-GillSans-Rgl" charset="0"/>
                <a:ea typeface="ヒラギノ角ゴ ProN W3" pitchFamily="2" charset="-128"/>
                <a:sym typeface="FC-GillSans-Rgl" charset="0"/>
              </a:defRPr>
            </a:lvl2pPr>
            <a:lvl3pPr marL="1143000" indent="-228600" algn="ctr">
              <a:defRPr sz="4800">
                <a:solidFill>
                  <a:schemeClr val="tx1"/>
                </a:solidFill>
                <a:latin typeface="FC-GillSans-Rgl" charset="0"/>
                <a:ea typeface="ヒラギノ角ゴ ProN W3" pitchFamily="2" charset="-128"/>
                <a:sym typeface="FC-GillSans-Rgl" charset="0"/>
              </a:defRPr>
            </a:lvl3pPr>
            <a:lvl4pPr marL="1600200" indent="-228600" algn="ctr">
              <a:defRPr sz="4800">
                <a:solidFill>
                  <a:schemeClr val="tx1"/>
                </a:solidFill>
                <a:latin typeface="FC-GillSans-Rgl" charset="0"/>
                <a:ea typeface="ヒラギノ角ゴ ProN W3" pitchFamily="2" charset="-128"/>
                <a:sym typeface="FC-GillSans-Rgl" charset="0"/>
              </a:defRPr>
            </a:lvl4pPr>
            <a:lvl5pPr marL="2057400" indent="-228600" algn="ctr">
              <a:defRPr sz="4800">
                <a:solidFill>
                  <a:schemeClr val="tx1"/>
                </a:solidFill>
                <a:latin typeface="FC-GillSans-Rgl" charset="0"/>
                <a:ea typeface="ヒラギノ角ゴ ProN W3" pitchFamily="2" charset="-128"/>
                <a:sym typeface="FC-GillSans-Rgl" charset="0"/>
              </a:defRPr>
            </a:lvl5pPr>
            <a:lvl6pPr marL="25146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6pPr>
            <a:lvl7pPr marL="29718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7pPr>
            <a:lvl8pPr marL="34290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8pPr>
            <a:lvl9pPr marL="38862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9pPr>
          </a:lstStyle>
          <a:p>
            <a:pPr defTabSz="352684" fontAlgn="base">
              <a:spcBef>
                <a:spcPct val="0"/>
              </a:spcBef>
              <a:spcAft>
                <a:spcPct val="0"/>
              </a:spcAft>
            </a:pPr>
            <a:r>
              <a:rPr lang="en-US" altLang="en-US" sz="2800" b="1" dirty="0">
                <a:latin typeface="Arial" panose="020B0604020202020204" pitchFamily="34" charset="0"/>
                <a:cs typeface="Arial" panose="020B0604020202020204" pitchFamily="34" charset="0"/>
              </a:rPr>
              <a:t>Scenario B</a:t>
            </a:r>
            <a:endParaRPr lang="en-US" altLang="en-US" sz="2800" b="1" dirty="0">
              <a:latin typeface="Arial" panose="020B0604020202020204" pitchFamily="34" charset="0"/>
              <a:ea typeface="MS PGothic" panose="020B0600070205080204" pitchFamily="34" charset="-128"/>
              <a:cs typeface="Arial" panose="020B0604020202020204" pitchFamily="34" charset="0"/>
              <a:sym typeface="DIN-Bold" pitchFamily="80" charset="0"/>
            </a:endParaRPr>
          </a:p>
        </p:txBody>
      </p:sp>
      <p:sp>
        <p:nvSpPr>
          <p:cNvPr id="17410" name="Rectangle 3">
            <a:extLst>
              <a:ext uri="{FF2B5EF4-FFF2-40B4-BE49-F238E27FC236}">
                <a16:creationId xmlns:a16="http://schemas.microsoft.com/office/drawing/2014/main" id="{5462A4BB-9D4E-4081-83B9-7B2BE814C528}"/>
              </a:ext>
            </a:extLst>
          </p:cNvPr>
          <p:cNvSpPr>
            <a:spLocks/>
          </p:cNvSpPr>
          <p:nvPr/>
        </p:nvSpPr>
        <p:spPr bwMode="auto">
          <a:xfrm>
            <a:off x="721723" y="1198183"/>
            <a:ext cx="7547474" cy="339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lvl1pPr eaLnBrk="0" hangingPunct="0">
              <a:defRPr sz="5600">
                <a:solidFill>
                  <a:srgbClr val="000000"/>
                </a:solidFill>
                <a:latin typeface="FC-GillSans-Rgl" charset="0"/>
                <a:ea typeface="ヒラギノ角ゴ ProN W3" charset="-128"/>
                <a:sym typeface="FC-GillSans-Rgl" charset="0"/>
              </a:defRPr>
            </a:lvl1pPr>
            <a:lvl2pPr marL="742950" indent="-285750" eaLnBrk="0" hangingPunct="0">
              <a:defRPr sz="5600">
                <a:solidFill>
                  <a:srgbClr val="000000"/>
                </a:solidFill>
                <a:latin typeface="FC-GillSans-Rgl" charset="0"/>
                <a:ea typeface="ヒラギノ角ゴ ProN W3" charset="-128"/>
                <a:sym typeface="FC-GillSans-Rgl" charset="0"/>
              </a:defRPr>
            </a:lvl2pPr>
            <a:lvl3pPr marL="1143000" indent="-228600" eaLnBrk="0" hangingPunct="0">
              <a:defRPr sz="5600">
                <a:solidFill>
                  <a:srgbClr val="000000"/>
                </a:solidFill>
                <a:latin typeface="FC-GillSans-Rgl" charset="0"/>
                <a:ea typeface="ヒラギノ角ゴ ProN W3" charset="-128"/>
                <a:sym typeface="FC-GillSans-Rgl" charset="0"/>
              </a:defRPr>
            </a:lvl3pPr>
            <a:lvl4pPr marL="1600200" indent="-228600" eaLnBrk="0" hangingPunct="0">
              <a:defRPr sz="5600">
                <a:solidFill>
                  <a:srgbClr val="000000"/>
                </a:solidFill>
                <a:latin typeface="FC-GillSans-Rgl" charset="0"/>
                <a:ea typeface="ヒラギノ角ゴ ProN W3" charset="-128"/>
                <a:sym typeface="FC-GillSans-Rgl" charset="0"/>
              </a:defRPr>
            </a:lvl4pPr>
            <a:lvl5pPr marL="2057400" indent="-228600" eaLnBrk="0" hangingPunct="0">
              <a:defRPr sz="5600">
                <a:solidFill>
                  <a:srgbClr val="000000"/>
                </a:solidFill>
                <a:latin typeface="FC-GillSans-Rgl" charset="0"/>
                <a:ea typeface="ヒラギノ角ゴ ProN W3" charset="-128"/>
                <a:sym typeface="FC-GillSans-Rgl" charset="0"/>
              </a:defRPr>
            </a:lvl5pPr>
            <a:lvl6pPr marL="25146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6pPr>
            <a:lvl7pPr marL="29718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7pPr>
            <a:lvl8pPr marL="34290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8pPr>
            <a:lvl9pPr marL="38862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9pPr>
          </a:lstStyle>
          <a:p>
            <a:pPr defTabSz="352684" fontAlgn="base">
              <a:spcBef>
                <a:spcPct val="0"/>
              </a:spcBef>
              <a:spcAft>
                <a:spcPts val="600"/>
              </a:spcAft>
              <a:defRPr/>
            </a:pPr>
            <a:r>
              <a:rPr lang="en-US" sz="2000" u="sng" dirty="0">
                <a:latin typeface="Arial" panose="020B0604020202020204" pitchFamily="34" charset="0"/>
                <a:cs typeface="Arial" panose="020B0604020202020204" pitchFamily="34" charset="0"/>
              </a:rPr>
              <a:t>Description</a:t>
            </a:r>
            <a:r>
              <a:rPr lang="en-US" sz="2000" dirty="0">
                <a:latin typeface="Arial" panose="020B0604020202020204" pitchFamily="34" charset="0"/>
                <a:cs typeface="Arial" panose="020B0604020202020204" pitchFamily="34" charset="0"/>
              </a:rPr>
              <a:t>: </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Primary jail at LRR; intake, holding, and court services remain at 13th Street</a:t>
            </a:r>
          </a:p>
          <a:p>
            <a:pPr defTabSz="352684" fontAlgn="base">
              <a:spcBef>
                <a:spcPct val="0"/>
              </a:spcBef>
              <a:spcAft>
                <a:spcPts val="600"/>
              </a:spcAft>
              <a:defRPr/>
            </a:pPr>
            <a:r>
              <a:rPr lang="en-US" sz="2000" u="sng" dirty="0">
                <a:latin typeface="Arial" panose="020B0604020202020204" pitchFamily="34" charset="0"/>
                <a:cs typeface="Arial" panose="020B0604020202020204" pitchFamily="34" charset="0"/>
              </a:rPr>
              <a:t>Notable Functional Requirements</a:t>
            </a:r>
            <a:r>
              <a:rPr lang="en-US" sz="2000" dirty="0">
                <a:latin typeface="Arial" panose="020B0604020202020204" pitchFamily="34" charset="0"/>
                <a:cs typeface="Arial" panose="020B0604020202020204" pitchFamily="34" charset="0"/>
              </a:rPr>
              <a:t>: </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150 beds at 13</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Street for intake, holding, &amp; assessment</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All other beds at LRR (pre-trial and sentenced inmates)</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In addition to transportation under Scenario A, extensive shuttle operations to transport inmates between sites</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Parking and access improvements</a:t>
            </a:r>
          </a:p>
          <a:p>
            <a:pPr marL="342900" indent="-342900" defTabSz="352684" fontAlgn="base">
              <a:spcBef>
                <a:spcPct val="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p:txBody>
      </p:sp>
      <p:cxnSp>
        <p:nvCxnSpPr>
          <p:cNvPr id="30724" name="Straight Connector 4">
            <a:extLst>
              <a:ext uri="{FF2B5EF4-FFF2-40B4-BE49-F238E27FC236}">
                <a16:creationId xmlns:a16="http://schemas.microsoft.com/office/drawing/2014/main" id="{59854EB2-2AD4-453C-879D-332091D7BEE7}"/>
              </a:ext>
            </a:extLst>
          </p:cNvPr>
          <p:cNvCxnSpPr>
            <a:cxnSpLocks noChangeShapeType="1"/>
          </p:cNvCxnSpPr>
          <p:nvPr/>
        </p:nvCxnSpPr>
        <p:spPr bwMode="auto">
          <a:xfrm flipV="1">
            <a:off x="457200" y="946667"/>
            <a:ext cx="8229600" cy="293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523F2AEB-1569-3B45-A315-3D94198720B3}"/>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SCENARIO DESCRIPTIONS --</a:t>
            </a:r>
          </a:p>
        </p:txBody>
      </p:sp>
    </p:spTree>
    <p:extLst>
      <p:ext uri="{BB962C8B-B14F-4D97-AF65-F5344CB8AC3E}">
        <p14:creationId xmlns:p14="http://schemas.microsoft.com/office/powerpoint/2010/main" val="4819071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4B218B3A-7F59-4D34-A3B2-24C65F1C1407}"/>
              </a:ext>
            </a:extLst>
          </p:cNvPr>
          <p:cNvSpPr>
            <a:spLocks/>
          </p:cNvSpPr>
          <p:nvPr/>
        </p:nvSpPr>
        <p:spPr bwMode="auto">
          <a:xfrm>
            <a:off x="1247707" y="270664"/>
            <a:ext cx="6495506" cy="67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800">
                <a:solidFill>
                  <a:schemeClr val="tx1"/>
                </a:solidFill>
                <a:latin typeface="FC-GillSans-Rgl" charset="0"/>
                <a:ea typeface="ヒラギノ角ゴ ProN W3" pitchFamily="2" charset="-128"/>
                <a:sym typeface="FC-GillSans-Rgl" charset="0"/>
              </a:defRPr>
            </a:lvl1pPr>
            <a:lvl2pPr marL="742950" indent="-285750" algn="ctr">
              <a:defRPr sz="4800">
                <a:solidFill>
                  <a:schemeClr val="tx1"/>
                </a:solidFill>
                <a:latin typeface="FC-GillSans-Rgl" charset="0"/>
                <a:ea typeface="ヒラギノ角ゴ ProN W3" pitchFamily="2" charset="-128"/>
                <a:sym typeface="FC-GillSans-Rgl" charset="0"/>
              </a:defRPr>
            </a:lvl2pPr>
            <a:lvl3pPr marL="1143000" indent="-228600" algn="ctr">
              <a:defRPr sz="4800">
                <a:solidFill>
                  <a:schemeClr val="tx1"/>
                </a:solidFill>
                <a:latin typeface="FC-GillSans-Rgl" charset="0"/>
                <a:ea typeface="ヒラギノ角ゴ ProN W3" pitchFamily="2" charset="-128"/>
                <a:sym typeface="FC-GillSans-Rgl" charset="0"/>
              </a:defRPr>
            </a:lvl3pPr>
            <a:lvl4pPr marL="1600200" indent="-228600" algn="ctr">
              <a:defRPr sz="4800">
                <a:solidFill>
                  <a:schemeClr val="tx1"/>
                </a:solidFill>
                <a:latin typeface="FC-GillSans-Rgl" charset="0"/>
                <a:ea typeface="ヒラギノ角ゴ ProN W3" pitchFamily="2" charset="-128"/>
                <a:sym typeface="FC-GillSans-Rgl" charset="0"/>
              </a:defRPr>
            </a:lvl4pPr>
            <a:lvl5pPr marL="2057400" indent="-228600" algn="ctr">
              <a:defRPr sz="4800">
                <a:solidFill>
                  <a:schemeClr val="tx1"/>
                </a:solidFill>
                <a:latin typeface="FC-GillSans-Rgl" charset="0"/>
                <a:ea typeface="ヒラギノ角ゴ ProN W3" pitchFamily="2" charset="-128"/>
                <a:sym typeface="FC-GillSans-Rgl" charset="0"/>
              </a:defRPr>
            </a:lvl5pPr>
            <a:lvl6pPr marL="25146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6pPr>
            <a:lvl7pPr marL="29718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7pPr>
            <a:lvl8pPr marL="34290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8pPr>
            <a:lvl9pPr marL="38862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9pPr>
          </a:lstStyle>
          <a:p>
            <a:pPr defTabSz="352684" fontAlgn="base">
              <a:spcBef>
                <a:spcPct val="0"/>
              </a:spcBef>
              <a:spcAft>
                <a:spcPct val="0"/>
              </a:spcAft>
            </a:pPr>
            <a:r>
              <a:rPr lang="en-US" altLang="en-US" sz="2800" b="1" dirty="0">
                <a:latin typeface="Arial" panose="020B0604020202020204" pitchFamily="34" charset="0"/>
                <a:cs typeface="Arial" panose="020B0604020202020204" pitchFamily="34" charset="0"/>
              </a:rPr>
              <a:t>Scenario B</a:t>
            </a:r>
            <a:endParaRPr lang="en-US" altLang="en-US" sz="2800" b="1" dirty="0">
              <a:latin typeface="Arial" panose="020B0604020202020204" pitchFamily="34" charset="0"/>
              <a:ea typeface="MS PGothic" panose="020B0600070205080204" pitchFamily="34" charset="-128"/>
              <a:cs typeface="Arial" panose="020B0604020202020204" pitchFamily="34" charset="0"/>
              <a:sym typeface="DIN-Bold" pitchFamily="80" charset="0"/>
            </a:endParaRPr>
          </a:p>
        </p:txBody>
      </p:sp>
      <p:sp>
        <p:nvSpPr>
          <p:cNvPr id="17410" name="Rectangle 3">
            <a:extLst>
              <a:ext uri="{FF2B5EF4-FFF2-40B4-BE49-F238E27FC236}">
                <a16:creationId xmlns:a16="http://schemas.microsoft.com/office/drawing/2014/main" id="{5462A4BB-9D4E-4081-83B9-7B2BE814C528}"/>
              </a:ext>
            </a:extLst>
          </p:cNvPr>
          <p:cNvSpPr>
            <a:spLocks/>
          </p:cNvSpPr>
          <p:nvPr/>
        </p:nvSpPr>
        <p:spPr bwMode="auto">
          <a:xfrm>
            <a:off x="721723" y="1198183"/>
            <a:ext cx="7547474" cy="339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lvl1pPr eaLnBrk="0" hangingPunct="0">
              <a:defRPr sz="5600">
                <a:solidFill>
                  <a:srgbClr val="000000"/>
                </a:solidFill>
                <a:latin typeface="FC-GillSans-Rgl" charset="0"/>
                <a:ea typeface="ヒラギノ角ゴ ProN W3" charset="-128"/>
                <a:sym typeface="FC-GillSans-Rgl" charset="0"/>
              </a:defRPr>
            </a:lvl1pPr>
            <a:lvl2pPr marL="742950" indent="-285750" eaLnBrk="0" hangingPunct="0">
              <a:defRPr sz="5600">
                <a:solidFill>
                  <a:srgbClr val="000000"/>
                </a:solidFill>
                <a:latin typeface="FC-GillSans-Rgl" charset="0"/>
                <a:ea typeface="ヒラギノ角ゴ ProN W3" charset="-128"/>
                <a:sym typeface="FC-GillSans-Rgl" charset="0"/>
              </a:defRPr>
            </a:lvl2pPr>
            <a:lvl3pPr marL="1143000" indent="-228600" eaLnBrk="0" hangingPunct="0">
              <a:defRPr sz="5600">
                <a:solidFill>
                  <a:srgbClr val="000000"/>
                </a:solidFill>
                <a:latin typeface="FC-GillSans-Rgl" charset="0"/>
                <a:ea typeface="ヒラギノ角ゴ ProN W3" charset="-128"/>
                <a:sym typeface="FC-GillSans-Rgl" charset="0"/>
              </a:defRPr>
            </a:lvl3pPr>
            <a:lvl4pPr marL="1600200" indent="-228600" eaLnBrk="0" hangingPunct="0">
              <a:defRPr sz="5600">
                <a:solidFill>
                  <a:srgbClr val="000000"/>
                </a:solidFill>
                <a:latin typeface="FC-GillSans-Rgl" charset="0"/>
                <a:ea typeface="ヒラギノ角ゴ ProN W3" charset="-128"/>
                <a:sym typeface="FC-GillSans-Rgl" charset="0"/>
              </a:defRPr>
            </a:lvl4pPr>
            <a:lvl5pPr marL="2057400" indent="-228600" eaLnBrk="0" hangingPunct="0">
              <a:defRPr sz="5600">
                <a:solidFill>
                  <a:srgbClr val="000000"/>
                </a:solidFill>
                <a:latin typeface="FC-GillSans-Rgl" charset="0"/>
                <a:ea typeface="ヒラギノ角ゴ ProN W3" charset="-128"/>
                <a:sym typeface="FC-GillSans-Rgl" charset="0"/>
              </a:defRPr>
            </a:lvl5pPr>
            <a:lvl6pPr marL="25146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6pPr>
            <a:lvl7pPr marL="29718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7pPr>
            <a:lvl8pPr marL="34290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8pPr>
            <a:lvl9pPr marL="38862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9pPr>
          </a:lstStyle>
          <a:p>
            <a:pPr defTabSz="352684" fontAlgn="base">
              <a:spcBef>
                <a:spcPct val="0"/>
              </a:spcBef>
              <a:spcAft>
                <a:spcPts val="600"/>
              </a:spcAft>
              <a:defRPr/>
            </a:pPr>
            <a:r>
              <a:rPr lang="en-US" sz="2000" u="sng" dirty="0">
                <a:latin typeface="Arial" panose="020B0604020202020204" pitchFamily="34" charset="0"/>
                <a:cs typeface="Arial" panose="020B0604020202020204" pitchFamily="34" charset="0"/>
              </a:rPr>
              <a:t>Considerations</a:t>
            </a:r>
            <a:r>
              <a:rPr lang="en-US" sz="2000" dirty="0">
                <a:latin typeface="Arial" panose="020B0604020202020204" pitchFamily="34" charset="0"/>
                <a:cs typeface="Arial" panose="020B0604020202020204" pitchFamily="34" charset="0"/>
              </a:rPr>
              <a:t>: </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Inmate transport costs would be substantial</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Mixed effect on justice system access and relationships</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Same as Scenario A:</a:t>
            </a:r>
          </a:p>
          <a:p>
            <a:pPr marL="1485900" lvl="2" indent="-342900" defTabSz="352684" fontAlgn="base">
              <a:spcBef>
                <a:spcPct val="0"/>
              </a:spcBef>
              <a:spcAft>
                <a:spcPts val="600"/>
              </a:spcAft>
              <a:buFont typeface="Courier New" panose="02070309020205020404" pitchFamily="49" charset="0"/>
              <a:buChar char="o"/>
              <a:defRPr/>
            </a:pPr>
            <a:r>
              <a:rPr lang="en-US" sz="2000" dirty="0">
                <a:latin typeface="Arial" panose="020B0604020202020204" pitchFamily="34" charset="0"/>
                <a:cs typeface="Arial" panose="020B0604020202020204" pitchFamily="34" charset="0"/>
              </a:rPr>
              <a:t>Negotiate transit extension with C-TRAN</a:t>
            </a:r>
          </a:p>
          <a:p>
            <a:pPr marL="1485900" lvl="2" indent="-342900" defTabSz="352684" fontAlgn="base">
              <a:spcBef>
                <a:spcPct val="0"/>
              </a:spcBef>
              <a:spcAft>
                <a:spcPts val="600"/>
              </a:spcAft>
              <a:buFont typeface="Courier New" panose="02070309020205020404" pitchFamily="49" charset="0"/>
              <a:buChar char="o"/>
              <a:defRPr/>
            </a:pPr>
            <a:r>
              <a:rPr lang="en-US" sz="2000" dirty="0">
                <a:latin typeface="Arial" panose="020B0604020202020204" pitchFamily="34" charset="0"/>
                <a:cs typeface="Arial" panose="020B0604020202020204" pitchFamily="34" charset="0"/>
              </a:rPr>
              <a:t>Negotiate emergency access route with Port</a:t>
            </a:r>
          </a:p>
          <a:p>
            <a:pPr marL="1485900" lvl="2" indent="-342900" defTabSz="352684" fontAlgn="base">
              <a:spcBef>
                <a:spcPct val="0"/>
              </a:spcBef>
              <a:spcAft>
                <a:spcPts val="600"/>
              </a:spcAft>
              <a:buFont typeface="Courier New" panose="02070309020205020404" pitchFamily="49" charset="0"/>
              <a:buChar char="o"/>
              <a:defRPr/>
            </a:pPr>
            <a:r>
              <a:rPr lang="en-US" sz="2000" dirty="0">
                <a:latin typeface="Arial" panose="020B0604020202020204" pitchFamily="34" charset="0"/>
                <a:cs typeface="Arial" panose="020B0604020202020204" pitchFamily="34" charset="0"/>
              </a:rPr>
              <a:t>Crisis Stabilization Center; Port’s concerns </a:t>
            </a:r>
          </a:p>
          <a:p>
            <a:pPr marL="1485900" lvl="2" indent="-342900" defTabSz="352684" fontAlgn="base">
              <a:spcBef>
                <a:spcPct val="0"/>
              </a:spcBef>
              <a:spcAft>
                <a:spcPts val="600"/>
              </a:spcAft>
              <a:buFont typeface="Courier New" panose="02070309020205020404" pitchFamily="49" charset="0"/>
              <a:buChar char="o"/>
              <a:defRPr/>
            </a:pPr>
            <a:r>
              <a:rPr lang="en-US" sz="2000" dirty="0">
                <a:latin typeface="Arial" panose="020B0604020202020204" pitchFamily="34" charset="0"/>
                <a:cs typeface="Arial" panose="020B0604020202020204" pitchFamily="34" charset="0"/>
              </a:rPr>
              <a:t>Building in flood plain</a:t>
            </a:r>
          </a:p>
          <a:p>
            <a:pPr marL="1485900" lvl="2" indent="-342900" defTabSz="352684" fontAlgn="base">
              <a:spcBef>
                <a:spcPct val="0"/>
              </a:spcBef>
              <a:spcAft>
                <a:spcPts val="600"/>
              </a:spcAft>
              <a:buFont typeface="Courier New" panose="02070309020205020404" pitchFamily="49" charset="0"/>
              <a:buChar char="o"/>
              <a:defRPr/>
            </a:pPr>
            <a:r>
              <a:rPr lang="en-US" sz="2000" dirty="0">
                <a:latin typeface="Arial" panose="020B0604020202020204" pitchFamily="34" charset="0"/>
                <a:cs typeface="Arial" panose="020B0604020202020204" pitchFamily="34" charset="0"/>
              </a:rPr>
              <a:t>Access to services</a:t>
            </a:r>
          </a:p>
        </p:txBody>
      </p:sp>
      <p:cxnSp>
        <p:nvCxnSpPr>
          <p:cNvPr id="30724" name="Straight Connector 4">
            <a:extLst>
              <a:ext uri="{FF2B5EF4-FFF2-40B4-BE49-F238E27FC236}">
                <a16:creationId xmlns:a16="http://schemas.microsoft.com/office/drawing/2014/main" id="{59854EB2-2AD4-453C-879D-332091D7BEE7}"/>
              </a:ext>
            </a:extLst>
          </p:cNvPr>
          <p:cNvCxnSpPr>
            <a:cxnSpLocks noChangeShapeType="1"/>
          </p:cNvCxnSpPr>
          <p:nvPr/>
        </p:nvCxnSpPr>
        <p:spPr bwMode="auto">
          <a:xfrm flipV="1">
            <a:off x="457200" y="946667"/>
            <a:ext cx="8229600" cy="293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523F2AEB-1569-3B45-A315-3D94198720B3}"/>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SCENARIO DESCRIPTIONS --</a:t>
            </a:r>
          </a:p>
        </p:txBody>
      </p:sp>
    </p:spTree>
    <p:extLst>
      <p:ext uri="{BB962C8B-B14F-4D97-AF65-F5344CB8AC3E}">
        <p14:creationId xmlns:p14="http://schemas.microsoft.com/office/powerpoint/2010/main" val="28851966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4B218B3A-7F59-4D34-A3B2-24C65F1C1407}"/>
              </a:ext>
            </a:extLst>
          </p:cNvPr>
          <p:cNvSpPr>
            <a:spLocks/>
          </p:cNvSpPr>
          <p:nvPr/>
        </p:nvSpPr>
        <p:spPr bwMode="auto">
          <a:xfrm>
            <a:off x="1247707" y="270664"/>
            <a:ext cx="6495506" cy="67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800">
                <a:solidFill>
                  <a:schemeClr val="tx1"/>
                </a:solidFill>
                <a:latin typeface="FC-GillSans-Rgl" charset="0"/>
                <a:ea typeface="ヒラギノ角ゴ ProN W3" pitchFamily="2" charset="-128"/>
                <a:sym typeface="FC-GillSans-Rgl" charset="0"/>
              </a:defRPr>
            </a:lvl1pPr>
            <a:lvl2pPr marL="742950" indent="-285750" algn="ctr">
              <a:defRPr sz="4800">
                <a:solidFill>
                  <a:schemeClr val="tx1"/>
                </a:solidFill>
                <a:latin typeface="FC-GillSans-Rgl" charset="0"/>
                <a:ea typeface="ヒラギノ角ゴ ProN W3" pitchFamily="2" charset="-128"/>
                <a:sym typeface="FC-GillSans-Rgl" charset="0"/>
              </a:defRPr>
            </a:lvl2pPr>
            <a:lvl3pPr marL="1143000" indent="-228600" algn="ctr">
              <a:defRPr sz="4800">
                <a:solidFill>
                  <a:schemeClr val="tx1"/>
                </a:solidFill>
                <a:latin typeface="FC-GillSans-Rgl" charset="0"/>
                <a:ea typeface="ヒラギノ角ゴ ProN W3" pitchFamily="2" charset="-128"/>
                <a:sym typeface="FC-GillSans-Rgl" charset="0"/>
              </a:defRPr>
            </a:lvl3pPr>
            <a:lvl4pPr marL="1600200" indent="-228600" algn="ctr">
              <a:defRPr sz="4800">
                <a:solidFill>
                  <a:schemeClr val="tx1"/>
                </a:solidFill>
                <a:latin typeface="FC-GillSans-Rgl" charset="0"/>
                <a:ea typeface="ヒラギノ角ゴ ProN W3" pitchFamily="2" charset="-128"/>
                <a:sym typeface="FC-GillSans-Rgl" charset="0"/>
              </a:defRPr>
            </a:lvl4pPr>
            <a:lvl5pPr marL="2057400" indent="-228600" algn="ctr">
              <a:defRPr sz="4800">
                <a:solidFill>
                  <a:schemeClr val="tx1"/>
                </a:solidFill>
                <a:latin typeface="FC-GillSans-Rgl" charset="0"/>
                <a:ea typeface="ヒラギノ角ゴ ProN W3" pitchFamily="2" charset="-128"/>
                <a:sym typeface="FC-GillSans-Rgl" charset="0"/>
              </a:defRPr>
            </a:lvl5pPr>
            <a:lvl6pPr marL="25146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6pPr>
            <a:lvl7pPr marL="29718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7pPr>
            <a:lvl8pPr marL="34290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8pPr>
            <a:lvl9pPr marL="38862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9pPr>
          </a:lstStyle>
          <a:p>
            <a:pPr defTabSz="352684" fontAlgn="base">
              <a:spcBef>
                <a:spcPct val="0"/>
              </a:spcBef>
              <a:spcAft>
                <a:spcPct val="0"/>
              </a:spcAft>
            </a:pPr>
            <a:r>
              <a:rPr lang="en-US" altLang="en-US" sz="2800" b="1" dirty="0">
                <a:latin typeface="Arial" panose="020B0604020202020204" pitchFamily="34" charset="0"/>
                <a:cs typeface="Arial" panose="020B0604020202020204" pitchFamily="34" charset="0"/>
              </a:rPr>
              <a:t>Scenario C</a:t>
            </a:r>
            <a:endParaRPr lang="en-US" altLang="en-US" sz="2800" b="1" dirty="0">
              <a:latin typeface="Arial" panose="020B0604020202020204" pitchFamily="34" charset="0"/>
              <a:ea typeface="MS PGothic" panose="020B0600070205080204" pitchFamily="34" charset="-128"/>
              <a:cs typeface="Arial" panose="020B0604020202020204" pitchFamily="34" charset="0"/>
              <a:sym typeface="DIN-Bold" pitchFamily="80" charset="0"/>
            </a:endParaRPr>
          </a:p>
        </p:txBody>
      </p:sp>
      <p:sp>
        <p:nvSpPr>
          <p:cNvPr id="17410" name="Rectangle 3">
            <a:extLst>
              <a:ext uri="{FF2B5EF4-FFF2-40B4-BE49-F238E27FC236}">
                <a16:creationId xmlns:a16="http://schemas.microsoft.com/office/drawing/2014/main" id="{5462A4BB-9D4E-4081-83B9-7B2BE814C528}"/>
              </a:ext>
            </a:extLst>
          </p:cNvPr>
          <p:cNvSpPr>
            <a:spLocks/>
          </p:cNvSpPr>
          <p:nvPr/>
        </p:nvSpPr>
        <p:spPr bwMode="auto">
          <a:xfrm>
            <a:off x="721723" y="1198183"/>
            <a:ext cx="7547474" cy="339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lvl1pPr eaLnBrk="0" hangingPunct="0">
              <a:defRPr sz="5600">
                <a:solidFill>
                  <a:srgbClr val="000000"/>
                </a:solidFill>
                <a:latin typeface="FC-GillSans-Rgl" charset="0"/>
                <a:ea typeface="ヒラギノ角ゴ ProN W3" charset="-128"/>
                <a:sym typeface="FC-GillSans-Rgl" charset="0"/>
              </a:defRPr>
            </a:lvl1pPr>
            <a:lvl2pPr marL="742950" indent="-285750" eaLnBrk="0" hangingPunct="0">
              <a:defRPr sz="5600">
                <a:solidFill>
                  <a:srgbClr val="000000"/>
                </a:solidFill>
                <a:latin typeface="FC-GillSans-Rgl" charset="0"/>
                <a:ea typeface="ヒラギノ角ゴ ProN W3" charset="-128"/>
                <a:sym typeface="FC-GillSans-Rgl" charset="0"/>
              </a:defRPr>
            </a:lvl2pPr>
            <a:lvl3pPr marL="1143000" indent="-228600" eaLnBrk="0" hangingPunct="0">
              <a:defRPr sz="5600">
                <a:solidFill>
                  <a:srgbClr val="000000"/>
                </a:solidFill>
                <a:latin typeface="FC-GillSans-Rgl" charset="0"/>
                <a:ea typeface="ヒラギノ角ゴ ProN W3" charset="-128"/>
                <a:sym typeface="FC-GillSans-Rgl" charset="0"/>
              </a:defRPr>
            </a:lvl3pPr>
            <a:lvl4pPr marL="1600200" indent="-228600" eaLnBrk="0" hangingPunct="0">
              <a:defRPr sz="5600">
                <a:solidFill>
                  <a:srgbClr val="000000"/>
                </a:solidFill>
                <a:latin typeface="FC-GillSans-Rgl" charset="0"/>
                <a:ea typeface="ヒラギノ角ゴ ProN W3" charset="-128"/>
                <a:sym typeface="FC-GillSans-Rgl" charset="0"/>
              </a:defRPr>
            </a:lvl4pPr>
            <a:lvl5pPr marL="2057400" indent="-228600" eaLnBrk="0" hangingPunct="0">
              <a:defRPr sz="5600">
                <a:solidFill>
                  <a:srgbClr val="000000"/>
                </a:solidFill>
                <a:latin typeface="FC-GillSans-Rgl" charset="0"/>
                <a:ea typeface="ヒラギノ角ゴ ProN W3" charset="-128"/>
                <a:sym typeface="FC-GillSans-Rgl" charset="0"/>
              </a:defRPr>
            </a:lvl5pPr>
            <a:lvl6pPr marL="25146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6pPr>
            <a:lvl7pPr marL="29718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7pPr>
            <a:lvl8pPr marL="34290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8pPr>
            <a:lvl9pPr marL="38862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9pPr>
          </a:lstStyle>
          <a:p>
            <a:pPr defTabSz="352684" fontAlgn="base">
              <a:spcBef>
                <a:spcPct val="0"/>
              </a:spcBef>
              <a:spcAft>
                <a:spcPts val="600"/>
              </a:spcAft>
              <a:defRPr/>
            </a:pPr>
            <a:r>
              <a:rPr lang="en-US" sz="2000" u="sng" dirty="0">
                <a:latin typeface="Arial" panose="020B0604020202020204" pitchFamily="34" charset="0"/>
                <a:cs typeface="Arial" panose="020B0604020202020204" pitchFamily="34" charset="0"/>
              </a:rPr>
              <a:t>Description</a:t>
            </a:r>
            <a:r>
              <a:rPr lang="en-US" sz="2000" dirty="0">
                <a:latin typeface="Arial" panose="020B0604020202020204" pitchFamily="34" charset="0"/>
                <a:cs typeface="Arial" panose="020B0604020202020204" pitchFamily="34" charset="0"/>
              </a:rPr>
              <a:t>: </a:t>
            </a:r>
          </a:p>
          <a:p>
            <a:pPr marL="1085850" lvl="1" indent="-342900" defTabSz="352684" fontAlgn="base">
              <a:spcBef>
                <a:spcPct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Full jail replacement at 13</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Street site</a:t>
            </a:r>
          </a:p>
          <a:p>
            <a:pPr marL="1085850" lvl="1" indent="-342900" defTabSz="352684" fontAlgn="base">
              <a:spcBef>
                <a:spcPct val="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defTabSz="352684" fontAlgn="base">
              <a:spcBef>
                <a:spcPct val="0"/>
              </a:spcBef>
              <a:spcAft>
                <a:spcPts val="600"/>
              </a:spcAft>
              <a:defRPr/>
            </a:pPr>
            <a:r>
              <a:rPr lang="en-US" sz="2000" u="sng" dirty="0">
                <a:latin typeface="Arial" panose="020B0604020202020204" pitchFamily="34" charset="0"/>
                <a:cs typeface="Arial" panose="020B0604020202020204" pitchFamily="34" charset="0"/>
              </a:rPr>
              <a:t>Notable Functional Requirements</a:t>
            </a:r>
            <a:r>
              <a:rPr lang="en-US" sz="2000" dirty="0">
                <a:latin typeface="Arial" panose="020B0604020202020204" pitchFamily="34" charset="0"/>
                <a:cs typeface="Arial" panose="020B0604020202020204" pitchFamily="34" charset="0"/>
              </a:rPr>
              <a:t>: </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Depending on design, could involve vacation of Harney Street, opening of Ingalls Street</a:t>
            </a:r>
          </a:p>
          <a:p>
            <a:pPr marL="1485900" lvl="2" indent="-342900" defTabSz="352684" fontAlgn="base">
              <a:spcBef>
                <a:spcPct val="0"/>
              </a:spcBef>
              <a:spcAft>
                <a:spcPts val="600"/>
              </a:spcAft>
              <a:buFont typeface="Courier New" panose="02070309020205020404" pitchFamily="49" charset="0"/>
              <a:buChar char="o"/>
              <a:defRPr/>
            </a:pPr>
            <a:r>
              <a:rPr lang="en-US" sz="2000" dirty="0">
                <a:latin typeface="Arial" panose="020B0604020202020204" pitchFamily="34" charset="0"/>
                <a:cs typeface="Arial" panose="020B0604020202020204" pitchFamily="34" charset="0"/>
              </a:rPr>
              <a:t>Any street vacations would require a separate approval process with the City of Vancouver</a:t>
            </a:r>
          </a:p>
          <a:p>
            <a:pPr marL="342900" indent="-342900" defTabSz="352684" fontAlgn="base">
              <a:spcBef>
                <a:spcPct val="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p:txBody>
      </p:sp>
      <p:cxnSp>
        <p:nvCxnSpPr>
          <p:cNvPr id="30724" name="Straight Connector 4">
            <a:extLst>
              <a:ext uri="{FF2B5EF4-FFF2-40B4-BE49-F238E27FC236}">
                <a16:creationId xmlns:a16="http://schemas.microsoft.com/office/drawing/2014/main" id="{59854EB2-2AD4-453C-879D-332091D7BEE7}"/>
              </a:ext>
            </a:extLst>
          </p:cNvPr>
          <p:cNvCxnSpPr>
            <a:cxnSpLocks noChangeShapeType="1"/>
          </p:cNvCxnSpPr>
          <p:nvPr/>
        </p:nvCxnSpPr>
        <p:spPr bwMode="auto">
          <a:xfrm flipV="1">
            <a:off x="457200" y="946667"/>
            <a:ext cx="8229600" cy="293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523F2AEB-1569-3B45-A315-3D94198720B3}"/>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SCENARIO DESCRIPTIONS --</a:t>
            </a:r>
          </a:p>
        </p:txBody>
      </p:sp>
    </p:spTree>
    <p:extLst>
      <p:ext uri="{BB962C8B-B14F-4D97-AF65-F5344CB8AC3E}">
        <p14:creationId xmlns:p14="http://schemas.microsoft.com/office/powerpoint/2010/main" val="335376761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4B218B3A-7F59-4D34-A3B2-24C65F1C1407}"/>
              </a:ext>
            </a:extLst>
          </p:cNvPr>
          <p:cNvSpPr>
            <a:spLocks/>
          </p:cNvSpPr>
          <p:nvPr/>
        </p:nvSpPr>
        <p:spPr bwMode="auto">
          <a:xfrm>
            <a:off x="1247707" y="270664"/>
            <a:ext cx="6495506" cy="67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800">
                <a:solidFill>
                  <a:schemeClr val="tx1"/>
                </a:solidFill>
                <a:latin typeface="FC-GillSans-Rgl" charset="0"/>
                <a:ea typeface="ヒラギノ角ゴ ProN W3" pitchFamily="2" charset="-128"/>
                <a:sym typeface="FC-GillSans-Rgl" charset="0"/>
              </a:defRPr>
            </a:lvl1pPr>
            <a:lvl2pPr marL="742950" indent="-285750" algn="ctr">
              <a:defRPr sz="4800">
                <a:solidFill>
                  <a:schemeClr val="tx1"/>
                </a:solidFill>
                <a:latin typeface="FC-GillSans-Rgl" charset="0"/>
                <a:ea typeface="ヒラギノ角ゴ ProN W3" pitchFamily="2" charset="-128"/>
                <a:sym typeface="FC-GillSans-Rgl" charset="0"/>
              </a:defRPr>
            </a:lvl2pPr>
            <a:lvl3pPr marL="1143000" indent="-228600" algn="ctr">
              <a:defRPr sz="4800">
                <a:solidFill>
                  <a:schemeClr val="tx1"/>
                </a:solidFill>
                <a:latin typeface="FC-GillSans-Rgl" charset="0"/>
                <a:ea typeface="ヒラギノ角ゴ ProN W3" pitchFamily="2" charset="-128"/>
                <a:sym typeface="FC-GillSans-Rgl" charset="0"/>
              </a:defRPr>
            </a:lvl3pPr>
            <a:lvl4pPr marL="1600200" indent="-228600" algn="ctr">
              <a:defRPr sz="4800">
                <a:solidFill>
                  <a:schemeClr val="tx1"/>
                </a:solidFill>
                <a:latin typeface="FC-GillSans-Rgl" charset="0"/>
                <a:ea typeface="ヒラギノ角ゴ ProN W3" pitchFamily="2" charset="-128"/>
                <a:sym typeface="FC-GillSans-Rgl" charset="0"/>
              </a:defRPr>
            </a:lvl4pPr>
            <a:lvl5pPr marL="2057400" indent="-228600" algn="ctr">
              <a:defRPr sz="4800">
                <a:solidFill>
                  <a:schemeClr val="tx1"/>
                </a:solidFill>
                <a:latin typeface="FC-GillSans-Rgl" charset="0"/>
                <a:ea typeface="ヒラギノ角ゴ ProN W3" pitchFamily="2" charset="-128"/>
                <a:sym typeface="FC-GillSans-Rgl" charset="0"/>
              </a:defRPr>
            </a:lvl5pPr>
            <a:lvl6pPr marL="25146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6pPr>
            <a:lvl7pPr marL="29718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7pPr>
            <a:lvl8pPr marL="34290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8pPr>
            <a:lvl9pPr marL="38862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9pPr>
          </a:lstStyle>
          <a:p>
            <a:pPr defTabSz="352684" fontAlgn="base">
              <a:spcBef>
                <a:spcPct val="0"/>
              </a:spcBef>
              <a:spcAft>
                <a:spcPct val="0"/>
              </a:spcAft>
            </a:pPr>
            <a:r>
              <a:rPr lang="en-US" altLang="en-US" sz="2800" b="1" dirty="0">
                <a:latin typeface="Arial" panose="020B0604020202020204" pitchFamily="34" charset="0"/>
                <a:cs typeface="Arial" panose="020B0604020202020204" pitchFamily="34" charset="0"/>
              </a:rPr>
              <a:t>Scenario C</a:t>
            </a:r>
            <a:endParaRPr lang="en-US" altLang="en-US" sz="2800" b="1" dirty="0">
              <a:latin typeface="Arial" panose="020B0604020202020204" pitchFamily="34" charset="0"/>
              <a:ea typeface="MS PGothic" panose="020B0600070205080204" pitchFamily="34" charset="-128"/>
              <a:cs typeface="Arial" panose="020B0604020202020204" pitchFamily="34" charset="0"/>
              <a:sym typeface="DIN-Bold" pitchFamily="80" charset="0"/>
            </a:endParaRPr>
          </a:p>
        </p:txBody>
      </p:sp>
      <p:sp>
        <p:nvSpPr>
          <p:cNvPr id="17410" name="Rectangle 3">
            <a:extLst>
              <a:ext uri="{FF2B5EF4-FFF2-40B4-BE49-F238E27FC236}">
                <a16:creationId xmlns:a16="http://schemas.microsoft.com/office/drawing/2014/main" id="{5462A4BB-9D4E-4081-83B9-7B2BE814C528}"/>
              </a:ext>
            </a:extLst>
          </p:cNvPr>
          <p:cNvSpPr>
            <a:spLocks/>
          </p:cNvSpPr>
          <p:nvPr/>
        </p:nvSpPr>
        <p:spPr bwMode="auto">
          <a:xfrm>
            <a:off x="721723" y="1198183"/>
            <a:ext cx="7547474" cy="339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lvl1pPr eaLnBrk="0" hangingPunct="0">
              <a:defRPr sz="5600">
                <a:solidFill>
                  <a:srgbClr val="000000"/>
                </a:solidFill>
                <a:latin typeface="FC-GillSans-Rgl" charset="0"/>
                <a:ea typeface="ヒラギノ角ゴ ProN W3" charset="-128"/>
                <a:sym typeface="FC-GillSans-Rgl" charset="0"/>
              </a:defRPr>
            </a:lvl1pPr>
            <a:lvl2pPr marL="742950" indent="-285750" eaLnBrk="0" hangingPunct="0">
              <a:defRPr sz="5600">
                <a:solidFill>
                  <a:srgbClr val="000000"/>
                </a:solidFill>
                <a:latin typeface="FC-GillSans-Rgl" charset="0"/>
                <a:ea typeface="ヒラギノ角ゴ ProN W3" charset="-128"/>
                <a:sym typeface="FC-GillSans-Rgl" charset="0"/>
              </a:defRPr>
            </a:lvl2pPr>
            <a:lvl3pPr marL="1143000" indent="-228600" eaLnBrk="0" hangingPunct="0">
              <a:defRPr sz="5600">
                <a:solidFill>
                  <a:srgbClr val="000000"/>
                </a:solidFill>
                <a:latin typeface="FC-GillSans-Rgl" charset="0"/>
                <a:ea typeface="ヒラギノ角ゴ ProN W3" charset="-128"/>
                <a:sym typeface="FC-GillSans-Rgl" charset="0"/>
              </a:defRPr>
            </a:lvl3pPr>
            <a:lvl4pPr marL="1600200" indent="-228600" eaLnBrk="0" hangingPunct="0">
              <a:defRPr sz="5600">
                <a:solidFill>
                  <a:srgbClr val="000000"/>
                </a:solidFill>
                <a:latin typeface="FC-GillSans-Rgl" charset="0"/>
                <a:ea typeface="ヒラギノ角ゴ ProN W3" charset="-128"/>
                <a:sym typeface="FC-GillSans-Rgl" charset="0"/>
              </a:defRPr>
            </a:lvl4pPr>
            <a:lvl5pPr marL="2057400" indent="-228600" eaLnBrk="0" hangingPunct="0">
              <a:defRPr sz="5600">
                <a:solidFill>
                  <a:srgbClr val="000000"/>
                </a:solidFill>
                <a:latin typeface="FC-GillSans-Rgl" charset="0"/>
                <a:ea typeface="ヒラギノ角ゴ ProN W3" charset="-128"/>
                <a:sym typeface="FC-GillSans-Rgl" charset="0"/>
              </a:defRPr>
            </a:lvl5pPr>
            <a:lvl6pPr marL="25146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6pPr>
            <a:lvl7pPr marL="29718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7pPr>
            <a:lvl8pPr marL="34290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8pPr>
            <a:lvl9pPr marL="38862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9pPr>
          </a:lstStyle>
          <a:p>
            <a:pPr defTabSz="352684" fontAlgn="base">
              <a:spcBef>
                <a:spcPct val="0"/>
              </a:spcBef>
              <a:spcAft>
                <a:spcPts val="600"/>
              </a:spcAft>
              <a:defRPr/>
            </a:pPr>
            <a:r>
              <a:rPr lang="en-US" sz="2000" u="sng" dirty="0">
                <a:latin typeface="Arial" panose="020B0604020202020204" pitchFamily="34" charset="0"/>
                <a:cs typeface="Arial" panose="020B0604020202020204" pitchFamily="34" charset="0"/>
              </a:rPr>
              <a:t>Considerations</a:t>
            </a:r>
            <a:r>
              <a:rPr lang="en-US" sz="2000" dirty="0">
                <a:latin typeface="Arial" panose="020B0604020202020204" pitchFamily="34" charset="0"/>
                <a:cs typeface="Arial" panose="020B0604020202020204" pitchFamily="34" charset="0"/>
              </a:rPr>
              <a:t>: </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Avoids LRR access constraints</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Non-governmental uses more valuable downtown?</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Important tradeoffs involving vacations, circulation, historic and green space, vis a vis jail functionality </a:t>
            </a:r>
          </a:p>
          <a:p>
            <a:pPr marL="1485900" lvl="2" indent="-342900" defTabSz="352684" fontAlgn="base">
              <a:spcBef>
                <a:spcPct val="0"/>
              </a:spcBef>
              <a:spcAft>
                <a:spcPts val="600"/>
              </a:spcAft>
              <a:buFont typeface="Courier New" panose="02070309020205020404" pitchFamily="49" charset="0"/>
              <a:buChar char="o"/>
              <a:defRPr/>
            </a:pPr>
            <a:r>
              <a:rPr lang="en-US" sz="2000" dirty="0">
                <a:latin typeface="Arial" panose="020B0604020202020204" pitchFamily="34" charset="0"/>
                <a:cs typeface="Arial" panose="020B0604020202020204" pitchFamily="34" charset="0"/>
              </a:rPr>
              <a:t>Secure courtyard</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Current law and justice relationships / access maintained</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More accessible for services </a:t>
            </a:r>
          </a:p>
        </p:txBody>
      </p:sp>
      <p:cxnSp>
        <p:nvCxnSpPr>
          <p:cNvPr id="30724" name="Straight Connector 4">
            <a:extLst>
              <a:ext uri="{FF2B5EF4-FFF2-40B4-BE49-F238E27FC236}">
                <a16:creationId xmlns:a16="http://schemas.microsoft.com/office/drawing/2014/main" id="{59854EB2-2AD4-453C-879D-332091D7BEE7}"/>
              </a:ext>
            </a:extLst>
          </p:cNvPr>
          <p:cNvCxnSpPr>
            <a:cxnSpLocks noChangeShapeType="1"/>
          </p:cNvCxnSpPr>
          <p:nvPr/>
        </p:nvCxnSpPr>
        <p:spPr bwMode="auto">
          <a:xfrm flipV="1">
            <a:off x="457200" y="946667"/>
            <a:ext cx="8229600" cy="293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523F2AEB-1569-3B45-A315-3D94198720B3}"/>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SCENARIO DESCRIPTIONS --</a:t>
            </a:r>
          </a:p>
        </p:txBody>
      </p:sp>
    </p:spTree>
    <p:extLst>
      <p:ext uri="{BB962C8B-B14F-4D97-AF65-F5344CB8AC3E}">
        <p14:creationId xmlns:p14="http://schemas.microsoft.com/office/powerpoint/2010/main" val="27074372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4B218B3A-7F59-4D34-A3B2-24C65F1C1407}"/>
              </a:ext>
            </a:extLst>
          </p:cNvPr>
          <p:cNvSpPr>
            <a:spLocks/>
          </p:cNvSpPr>
          <p:nvPr/>
        </p:nvSpPr>
        <p:spPr bwMode="auto">
          <a:xfrm>
            <a:off x="1247707" y="270664"/>
            <a:ext cx="6495506" cy="67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800">
                <a:solidFill>
                  <a:schemeClr val="tx1"/>
                </a:solidFill>
                <a:latin typeface="FC-GillSans-Rgl" charset="0"/>
                <a:ea typeface="ヒラギノ角ゴ ProN W3" pitchFamily="2" charset="-128"/>
                <a:sym typeface="FC-GillSans-Rgl" charset="0"/>
              </a:defRPr>
            </a:lvl1pPr>
            <a:lvl2pPr marL="742950" indent="-285750" algn="ctr">
              <a:defRPr sz="4800">
                <a:solidFill>
                  <a:schemeClr val="tx1"/>
                </a:solidFill>
                <a:latin typeface="FC-GillSans-Rgl" charset="0"/>
                <a:ea typeface="ヒラギノ角ゴ ProN W3" pitchFamily="2" charset="-128"/>
                <a:sym typeface="FC-GillSans-Rgl" charset="0"/>
              </a:defRPr>
            </a:lvl2pPr>
            <a:lvl3pPr marL="1143000" indent="-228600" algn="ctr">
              <a:defRPr sz="4800">
                <a:solidFill>
                  <a:schemeClr val="tx1"/>
                </a:solidFill>
                <a:latin typeface="FC-GillSans-Rgl" charset="0"/>
                <a:ea typeface="ヒラギノ角ゴ ProN W3" pitchFamily="2" charset="-128"/>
                <a:sym typeface="FC-GillSans-Rgl" charset="0"/>
              </a:defRPr>
            </a:lvl3pPr>
            <a:lvl4pPr marL="1600200" indent="-228600" algn="ctr">
              <a:defRPr sz="4800">
                <a:solidFill>
                  <a:schemeClr val="tx1"/>
                </a:solidFill>
                <a:latin typeface="FC-GillSans-Rgl" charset="0"/>
                <a:ea typeface="ヒラギノ角ゴ ProN W3" pitchFamily="2" charset="-128"/>
                <a:sym typeface="FC-GillSans-Rgl" charset="0"/>
              </a:defRPr>
            </a:lvl4pPr>
            <a:lvl5pPr marL="2057400" indent="-228600" algn="ctr">
              <a:defRPr sz="4800">
                <a:solidFill>
                  <a:schemeClr val="tx1"/>
                </a:solidFill>
                <a:latin typeface="FC-GillSans-Rgl" charset="0"/>
                <a:ea typeface="ヒラギノ角ゴ ProN W3" pitchFamily="2" charset="-128"/>
                <a:sym typeface="FC-GillSans-Rgl" charset="0"/>
              </a:defRPr>
            </a:lvl5pPr>
            <a:lvl6pPr marL="25146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6pPr>
            <a:lvl7pPr marL="29718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7pPr>
            <a:lvl8pPr marL="34290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8pPr>
            <a:lvl9pPr marL="38862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9pPr>
          </a:lstStyle>
          <a:p>
            <a:pPr defTabSz="352684" fontAlgn="base">
              <a:spcBef>
                <a:spcPct val="0"/>
              </a:spcBef>
              <a:spcAft>
                <a:spcPct val="0"/>
              </a:spcAft>
            </a:pPr>
            <a:r>
              <a:rPr lang="en-US" altLang="en-US" sz="2800" b="1" dirty="0">
                <a:latin typeface="Arial" panose="020B0604020202020204" pitchFamily="34" charset="0"/>
                <a:cs typeface="Arial" panose="020B0604020202020204" pitchFamily="34" charset="0"/>
              </a:rPr>
              <a:t>Scenario D</a:t>
            </a:r>
            <a:endParaRPr lang="en-US" altLang="en-US" sz="2800" b="1" dirty="0">
              <a:latin typeface="Arial" panose="020B0604020202020204" pitchFamily="34" charset="0"/>
              <a:ea typeface="MS PGothic" panose="020B0600070205080204" pitchFamily="34" charset="-128"/>
              <a:cs typeface="Arial" panose="020B0604020202020204" pitchFamily="34" charset="0"/>
              <a:sym typeface="DIN-Bold" pitchFamily="80" charset="0"/>
            </a:endParaRPr>
          </a:p>
        </p:txBody>
      </p:sp>
      <p:sp>
        <p:nvSpPr>
          <p:cNvPr id="17410" name="Rectangle 3">
            <a:extLst>
              <a:ext uri="{FF2B5EF4-FFF2-40B4-BE49-F238E27FC236}">
                <a16:creationId xmlns:a16="http://schemas.microsoft.com/office/drawing/2014/main" id="{5462A4BB-9D4E-4081-83B9-7B2BE814C528}"/>
              </a:ext>
            </a:extLst>
          </p:cNvPr>
          <p:cNvSpPr>
            <a:spLocks/>
          </p:cNvSpPr>
          <p:nvPr/>
        </p:nvSpPr>
        <p:spPr bwMode="auto">
          <a:xfrm>
            <a:off x="721723" y="1198183"/>
            <a:ext cx="7547474" cy="339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lvl1pPr eaLnBrk="0" hangingPunct="0">
              <a:defRPr sz="5600">
                <a:solidFill>
                  <a:srgbClr val="000000"/>
                </a:solidFill>
                <a:latin typeface="FC-GillSans-Rgl" charset="0"/>
                <a:ea typeface="ヒラギノ角ゴ ProN W3" charset="-128"/>
                <a:sym typeface="FC-GillSans-Rgl" charset="0"/>
              </a:defRPr>
            </a:lvl1pPr>
            <a:lvl2pPr marL="742950" indent="-285750" eaLnBrk="0" hangingPunct="0">
              <a:defRPr sz="5600">
                <a:solidFill>
                  <a:srgbClr val="000000"/>
                </a:solidFill>
                <a:latin typeface="FC-GillSans-Rgl" charset="0"/>
                <a:ea typeface="ヒラギノ角ゴ ProN W3" charset="-128"/>
                <a:sym typeface="FC-GillSans-Rgl" charset="0"/>
              </a:defRPr>
            </a:lvl2pPr>
            <a:lvl3pPr marL="1143000" indent="-228600" eaLnBrk="0" hangingPunct="0">
              <a:defRPr sz="5600">
                <a:solidFill>
                  <a:srgbClr val="000000"/>
                </a:solidFill>
                <a:latin typeface="FC-GillSans-Rgl" charset="0"/>
                <a:ea typeface="ヒラギノ角ゴ ProN W3" charset="-128"/>
                <a:sym typeface="FC-GillSans-Rgl" charset="0"/>
              </a:defRPr>
            </a:lvl3pPr>
            <a:lvl4pPr marL="1600200" indent="-228600" eaLnBrk="0" hangingPunct="0">
              <a:defRPr sz="5600">
                <a:solidFill>
                  <a:srgbClr val="000000"/>
                </a:solidFill>
                <a:latin typeface="FC-GillSans-Rgl" charset="0"/>
                <a:ea typeface="ヒラギノ角ゴ ProN W3" charset="-128"/>
                <a:sym typeface="FC-GillSans-Rgl" charset="0"/>
              </a:defRPr>
            </a:lvl4pPr>
            <a:lvl5pPr marL="2057400" indent="-228600" eaLnBrk="0" hangingPunct="0">
              <a:defRPr sz="5600">
                <a:solidFill>
                  <a:srgbClr val="000000"/>
                </a:solidFill>
                <a:latin typeface="FC-GillSans-Rgl" charset="0"/>
                <a:ea typeface="ヒラギノ角ゴ ProN W3" charset="-128"/>
                <a:sym typeface="FC-GillSans-Rgl" charset="0"/>
              </a:defRPr>
            </a:lvl5pPr>
            <a:lvl6pPr marL="25146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6pPr>
            <a:lvl7pPr marL="29718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7pPr>
            <a:lvl8pPr marL="34290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8pPr>
            <a:lvl9pPr marL="38862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9pPr>
          </a:lstStyle>
          <a:p>
            <a:pPr defTabSz="352684" fontAlgn="base">
              <a:spcBef>
                <a:spcPct val="0"/>
              </a:spcBef>
              <a:spcAft>
                <a:spcPts val="600"/>
              </a:spcAft>
              <a:defRPr/>
            </a:pPr>
            <a:r>
              <a:rPr lang="en-US" sz="2000" u="sng" dirty="0">
                <a:latin typeface="Arial" panose="020B0604020202020204" pitchFamily="34" charset="0"/>
                <a:cs typeface="Arial" panose="020B0604020202020204" pitchFamily="34" charset="0"/>
              </a:rPr>
              <a:t>Description</a:t>
            </a:r>
            <a:r>
              <a:rPr lang="en-US" sz="2000" dirty="0">
                <a:latin typeface="Arial" panose="020B0604020202020204" pitchFamily="34" charset="0"/>
                <a:cs typeface="Arial" panose="020B0604020202020204" pitchFamily="34" charset="0"/>
              </a:rPr>
              <a:t>: </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Primary jail at 13</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Street; housing for low and moderate risk sentenced inmates at LRR</a:t>
            </a:r>
          </a:p>
          <a:p>
            <a:pPr marL="1085850" lvl="1" indent="-342900" defTabSz="352684" fontAlgn="base">
              <a:spcBef>
                <a:spcPct val="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defTabSz="352684" fontAlgn="base">
              <a:spcBef>
                <a:spcPct val="0"/>
              </a:spcBef>
              <a:spcAft>
                <a:spcPts val="600"/>
              </a:spcAft>
              <a:defRPr/>
            </a:pPr>
            <a:r>
              <a:rPr lang="en-US" sz="2000" u="sng" dirty="0">
                <a:latin typeface="Arial" panose="020B0604020202020204" pitchFamily="34" charset="0"/>
                <a:cs typeface="Arial" panose="020B0604020202020204" pitchFamily="34" charset="0"/>
              </a:rPr>
              <a:t>Notable Functional Requirements</a:t>
            </a:r>
            <a:r>
              <a:rPr lang="en-US" sz="2000" dirty="0">
                <a:latin typeface="Arial" panose="020B0604020202020204" pitchFamily="34" charset="0"/>
                <a:cs typeface="Arial" panose="020B0604020202020204" pitchFamily="34" charset="0"/>
              </a:rPr>
              <a:t>: </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Depending on design, could involve vacation of Harney Street, opening of Ingalls Street</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Will require transit extension and supplementary shuttle operations for LRR</a:t>
            </a:r>
          </a:p>
          <a:p>
            <a:pPr marL="342900" indent="-342900" defTabSz="352684" fontAlgn="base">
              <a:spcBef>
                <a:spcPct val="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p:txBody>
      </p:sp>
      <p:cxnSp>
        <p:nvCxnSpPr>
          <p:cNvPr id="30724" name="Straight Connector 4">
            <a:extLst>
              <a:ext uri="{FF2B5EF4-FFF2-40B4-BE49-F238E27FC236}">
                <a16:creationId xmlns:a16="http://schemas.microsoft.com/office/drawing/2014/main" id="{59854EB2-2AD4-453C-879D-332091D7BEE7}"/>
              </a:ext>
            </a:extLst>
          </p:cNvPr>
          <p:cNvCxnSpPr>
            <a:cxnSpLocks noChangeShapeType="1"/>
          </p:cNvCxnSpPr>
          <p:nvPr/>
        </p:nvCxnSpPr>
        <p:spPr bwMode="auto">
          <a:xfrm flipV="1">
            <a:off x="457200" y="946667"/>
            <a:ext cx="8229600" cy="293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523F2AEB-1569-3B45-A315-3D94198720B3}"/>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SCENARIO DESCRIPTIONS --</a:t>
            </a:r>
          </a:p>
        </p:txBody>
      </p:sp>
    </p:spTree>
    <p:extLst>
      <p:ext uri="{BB962C8B-B14F-4D97-AF65-F5344CB8AC3E}">
        <p14:creationId xmlns:p14="http://schemas.microsoft.com/office/powerpoint/2010/main" val="15650833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4B218B3A-7F59-4D34-A3B2-24C65F1C1407}"/>
              </a:ext>
            </a:extLst>
          </p:cNvPr>
          <p:cNvSpPr>
            <a:spLocks/>
          </p:cNvSpPr>
          <p:nvPr/>
        </p:nvSpPr>
        <p:spPr bwMode="auto">
          <a:xfrm>
            <a:off x="1247707" y="270664"/>
            <a:ext cx="6495506" cy="67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800">
                <a:solidFill>
                  <a:schemeClr val="tx1"/>
                </a:solidFill>
                <a:latin typeface="FC-GillSans-Rgl" charset="0"/>
                <a:ea typeface="ヒラギノ角ゴ ProN W3" pitchFamily="2" charset="-128"/>
                <a:sym typeface="FC-GillSans-Rgl" charset="0"/>
              </a:defRPr>
            </a:lvl1pPr>
            <a:lvl2pPr marL="742950" indent="-285750" algn="ctr">
              <a:defRPr sz="4800">
                <a:solidFill>
                  <a:schemeClr val="tx1"/>
                </a:solidFill>
                <a:latin typeface="FC-GillSans-Rgl" charset="0"/>
                <a:ea typeface="ヒラギノ角ゴ ProN W3" pitchFamily="2" charset="-128"/>
                <a:sym typeface="FC-GillSans-Rgl" charset="0"/>
              </a:defRPr>
            </a:lvl2pPr>
            <a:lvl3pPr marL="1143000" indent="-228600" algn="ctr">
              <a:defRPr sz="4800">
                <a:solidFill>
                  <a:schemeClr val="tx1"/>
                </a:solidFill>
                <a:latin typeface="FC-GillSans-Rgl" charset="0"/>
                <a:ea typeface="ヒラギノ角ゴ ProN W3" pitchFamily="2" charset="-128"/>
                <a:sym typeface="FC-GillSans-Rgl" charset="0"/>
              </a:defRPr>
            </a:lvl3pPr>
            <a:lvl4pPr marL="1600200" indent="-228600" algn="ctr">
              <a:defRPr sz="4800">
                <a:solidFill>
                  <a:schemeClr val="tx1"/>
                </a:solidFill>
                <a:latin typeface="FC-GillSans-Rgl" charset="0"/>
                <a:ea typeface="ヒラギノ角ゴ ProN W3" pitchFamily="2" charset="-128"/>
                <a:sym typeface="FC-GillSans-Rgl" charset="0"/>
              </a:defRPr>
            </a:lvl4pPr>
            <a:lvl5pPr marL="2057400" indent="-228600" algn="ctr">
              <a:defRPr sz="4800">
                <a:solidFill>
                  <a:schemeClr val="tx1"/>
                </a:solidFill>
                <a:latin typeface="FC-GillSans-Rgl" charset="0"/>
                <a:ea typeface="ヒラギノ角ゴ ProN W3" pitchFamily="2" charset="-128"/>
                <a:sym typeface="FC-GillSans-Rgl" charset="0"/>
              </a:defRPr>
            </a:lvl5pPr>
            <a:lvl6pPr marL="25146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6pPr>
            <a:lvl7pPr marL="29718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7pPr>
            <a:lvl8pPr marL="34290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8pPr>
            <a:lvl9pPr marL="38862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9pPr>
          </a:lstStyle>
          <a:p>
            <a:pPr defTabSz="352684" fontAlgn="base">
              <a:spcBef>
                <a:spcPct val="0"/>
              </a:spcBef>
              <a:spcAft>
                <a:spcPct val="0"/>
              </a:spcAft>
            </a:pPr>
            <a:r>
              <a:rPr lang="en-US" altLang="en-US" sz="2800" b="1" dirty="0">
                <a:latin typeface="Arial" panose="020B0604020202020204" pitchFamily="34" charset="0"/>
                <a:cs typeface="Arial" panose="020B0604020202020204" pitchFamily="34" charset="0"/>
              </a:rPr>
              <a:t>Scenario D</a:t>
            </a:r>
            <a:endParaRPr lang="en-US" altLang="en-US" sz="2800" b="1" dirty="0">
              <a:latin typeface="Arial" panose="020B0604020202020204" pitchFamily="34" charset="0"/>
              <a:ea typeface="MS PGothic" panose="020B0600070205080204" pitchFamily="34" charset="-128"/>
              <a:cs typeface="Arial" panose="020B0604020202020204" pitchFamily="34" charset="0"/>
              <a:sym typeface="DIN-Bold" pitchFamily="80" charset="0"/>
            </a:endParaRPr>
          </a:p>
        </p:txBody>
      </p:sp>
      <p:sp>
        <p:nvSpPr>
          <p:cNvPr id="17410" name="Rectangle 3">
            <a:extLst>
              <a:ext uri="{FF2B5EF4-FFF2-40B4-BE49-F238E27FC236}">
                <a16:creationId xmlns:a16="http://schemas.microsoft.com/office/drawing/2014/main" id="{5462A4BB-9D4E-4081-83B9-7B2BE814C528}"/>
              </a:ext>
            </a:extLst>
          </p:cNvPr>
          <p:cNvSpPr>
            <a:spLocks/>
          </p:cNvSpPr>
          <p:nvPr/>
        </p:nvSpPr>
        <p:spPr bwMode="auto">
          <a:xfrm>
            <a:off x="721722" y="1198183"/>
            <a:ext cx="8285643" cy="339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lvl1pPr eaLnBrk="0" hangingPunct="0">
              <a:defRPr sz="5600">
                <a:solidFill>
                  <a:srgbClr val="000000"/>
                </a:solidFill>
                <a:latin typeface="FC-GillSans-Rgl" charset="0"/>
                <a:ea typeface="ヒラギノ角ゴ ProN W3" charset="-128"/>
                <a:sym typeface="FC-GillSans-Rgl" charset="0"/>
              </a:defRPr>
            </a:lvl1pPr>
            <a:lvl2pPr marL="742950" indent="-285750" eaLnBrk="0" hangingPunct="0">
              <a:defRPr sz="5600">
                <a:solidFill>
                  <a:srgbClr val="000000"/>
                </a:solidFill>
                <a:latin typeface="FC-GillSans-Rgl" charset="0"/>
                <a:ea typeface="ヒラギノ角ゴ ProN W3" charset="-128"/>
                <a:sym typeface="FC-GillSans-Rgl" charset="0"/>
              </a:defRPr>
            </a:lvl2pPr>
            <a:lvl3pPr marL="1143000" indent="-228600" eaLnBrk="0" hangingPunct="0">
              <a:defRPr sz="5600">
                <a:solidFill>
                  <a:srgbClr val="000000"/>
                </a:solidFill>
                <a:latin typeface="FC-GillSans-Rgl" charset="0"/>
                <a:ea typeface="ヒラギノ角ゴ ProN W3" charset="-128"/>
                <a:sym typeface="FC-GillSans-Rgl" charset="0"/>
              </a:defRPr>
            </a:lvl3pPr>
            <a:lvl4pPr marL="1600200" indent="-228600" eaLnBrk="0" hangingPunct="0">
              <a:defRPr sz="5600">
                <a:solidFill>
                  <a:srgbClr val="000000"/>
                </a:solidFill>
                <a:latin typeface="FC-GillSans-Rgl" charset="0"/>
                <a:ea typeface="ヒラギノ角ゴ ProN W3" charset="-128"/>
                <a:sym typeface="FC-GillSans-Rgl" charset="0"/>
              </a:defRPr>
            </a:lvl4pPr>
            <a:lvl5pPr marL="2057400" indent="-228600" eaLnBrk="0" hangingPunct="0">
              <a:defRPr sz="5600">
                <a:solidFill>
                  <a:srgbClr val="000000"/>
                </a:solidFill>
                <a:latin typeface="FC-GillSans-Rgl" charset="0"/>
                <a:ea typeface="ヒラギノ角ゴ ProN W3" charset="-128"/>
                <a:sym typeface="FC-GillSans-Rgl" charset="0"/>
              </a:defRPr>
            </a:lvl5pPr>
            <a:lvl6pPr marL="25146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6pPr>
            <a:lvl7pPr marL="29718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7pPr>
            <a:lvl8pPr marL="34290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8pPr>
            <a:lvl9pPr marL="38862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9pPr>
          </a:lstStyle>
          <a:p>
            <a:pPr defTabSz="352684" fontAlgn="base">
              <a:spcBef>
                <a:spcPct val="0"/>
              </a:spcBef>
              <a:spcAft>
                <a:spcPts val="600"/>
              </a:spcAft>
              <a:defRPr/>
            </a:pPr>
            <a:r>
              <a:rPr lang="en-US" sz="2000" u="sng" dirty="0">
                <a:latin typeface="Arial" panose="020B0604020202020204" pitchFamily="34" charset="0"/>
                <a:cs typeface="Arial" panose="020B0604020202020204" pitchFamily="34" charset="0"/>
              </a:rPr>
              <a:t>Considerations</a:t>
            </a:r>
            <a:r>
              <a:rPr lang="en-US" sz="2000" dirty="0">
                <a:latin typeface="Arial" panose="020B0604020202020204" pitchFamily="34" charset="0"/>
                <a:cs typeface="Arial" panose="020B0604020202020204" pitchFamily="34" charset="0"/>
              </a:rPr>
              <a:t>: </a:t>
            </a:r>
          </a:p>
          <a:p>
            <a:pPr marL="1943100" lvl="3"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Convenient for law relationships / service access</a:t>
            </a:r>
          </a:p>
          <a:p>
            <a:pPr marL="1943100" lvl="3"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Urban planning tradeoffs vis a vis jail functionality</a:t>
            </a:r>
          </a:p>
          <a:p>
            <a:pPr marL="1943100" lvl="3"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Non-governmental uses more valuable downtown?</a:t>
            </a:r>
          </a:p>
          <a:p>
            <a:pPr marL="1085850" lvl="1" indent="-342900" defTabSz="352684" fontAlgn="base">
              <a:spcBef>
                <a:spcPct val="0"/>
              </a:spcBef>
              <a:spcAft>
                <a:spcPts val="600"/>
              </a:spcAft>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1943100" lvl="3"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No road improvements – cost savings, but safety issues</a:t>
            </a:r>
          </a:p>
          <a:p>
            <a:pPr marL="1946275" lvl="2" indent="-344488"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Negotiations with C-TRAN and Port</a:t>
            </a:r>
          </a:p>
          <a:p>
            <a:pPr marL="1946275" lvl="2" indent="-344488"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Crisis Stabilization Center; Port’s concerns </a:t>
            </a:r>
          </a:p>
          <a:p>
            <a:pPr marL="1946275" lvl="2" indent="-344488"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Building in flood plain</a:t>
            </a:r>
          </a:p>
          <a:p>
            <a:pPr marL="1946275" lvl="2" indent="-344488"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Access to services (low and moderate sentenced)</a:t>
            </a:r>
          </a:p>
          <a:p>
            <a:pPr marL="1085850" lvl="1" indent="-342900" defTabSz="352684" fontAlgn="base">
              <a:spcBef>
                <a:spcPct val="0"/>
              </a:spcBef>
              <a:spcAft>
                <a:spcPts val="600"/>
              </a:spcAft>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p:txBody>
      </p:sp>
      <p:cxnSp>
        <p:nvCxnSpPr>
          <p:cNvPr id="30724" name="Straight Connector 4">
            <a:extLst>
              <a:ext uri="{FF2B5EF4-FFF2-40B4-BE49-F238E27FC236}">
                <a16:creationId xmlns:a16="http://schemas.microsoft.com/office/drawing/2014/main" id="{59854EB2-2AD4-453C-879D-332091D7BEE7}"/>
              </a:ext>
            </a:extLst>
          </p:cNvPr>
          <p:cNvCxnSpPr>
            <a:cxnSpLocks noChangeShapeType="1"/>
          </p:cNvCxnSpPr>
          <p:nvPr/>
        </p:nvCxnSpPr>
        <p:spPr bwMode="auto">
          <a:xfrm flipV="1">
            <a:off x="457200" y="946667"/>
            <a:ext cx="8229600" cy="293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202649C7-7C0D-4942-90A0-696A9DFD171C}"/>
              </a:ext>
            </a:extLst>
          </p:cNvPr>
          <p:cNvSpPr txBox="1"/>
          <p:nvPr/>
        </p:nvSpPr>
        <p:spPr>
          <a:xfrm>
            <a:off x="655635" y="1627526"/>
            <a:ext cx="1397876"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13</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Street:</a:t>
            </a:r>
          </a:p>
          <a:p>
            <a:endParaRPr lang="en-US" dirty="0"/>
          </a:p>
        </p:txBody>
      </p:sp>
      <p:sp>
        <p:nvSpPr>
          <p:cNvPr id="6" name="TextBox 5">
            <a:extLst>
              <a:ext uri="{FF2B5EF4-FFF2-40B4-BE49-F238E27FC236}">
                <a16:creationId xmlns:a16="http://schemas.microsoft.com/office/drawing/2014/main" id="{8A87E148-9644-F947-8923-F7157E9973E0}"/>
              </a:ext>
            </a:extLst>
          </p:cNvPr>
          <p:cNvSpPr txBox="1"/>
          <p:nvPr/>
        </p:nvSpPr>
        <p:spPr>
          <a:xfrm>
            <a:off x="721721" y="3105750"/>
            <a:ext cx="78604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LRR:</a:t>
            </a:r>
          </a:p>
          <a:p>
            <a:endParaRPr lang="en-US" dirty="0"/>
          </a:p>
        </p:txBody>
      </p:sp>
    </p:spTree>
    <p:extLst>
      <p:ext uri="{BB962C8B-B14F-4D97-AF65-F5344CB8AC3E}">
        <p14:creationId xmlns:p14="http://schemas.microsoft.com/office/powerpoint/2010/main" val="16443386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428B5F-7A3E-491B-BEFB-5144B99BD0A5}"/>
              </a:ext>
            </a:extLst>
          </p:cNvPr>
          <p:cNvSpPr txBox="1"/>
          <p:nvPr/>
        </p:nvSpPr>
        <p:spPr>
          <a:xfrm>
            <a:off x="1219200" y="1422832"/>
            <a:ext cx="2080709" cy="369332"/>
          </a:xfrm>
          <a:prstGeom prst="rect">
            <a:avLst/>
          </a:prstGeom>
          <a:noFill/>
        </p:spPr>
        <p:txBody>
          <a:bodyPr wrap="square" rtlCol="0">
            <a:spAutoFit/>
          </a:bodyPr>
          <a:lstStyle/>
          <a:p>
            <a:pPr algn="ctr"/>
            <a:r>
              <a:rPr lang="en-US" b="1" u="sng" dirty="0"/>
              <a:t>Lower River Road</a:t>
            </a:r>
          </a:p>
        </p:txBody>
      </p:sp>
      <p:sp>
        <p:nvSpPr>
          <p:cNvPr id="5" name="TextBox 4">
            <a:extLst>
              <a:ext uri="{FF2B5EF4-FFF2-40B4-BE49-F238E27FC236}">
                <a16:creationId xmlns:a16="http://schemas.microsoft.com/office/drawing/2014/main" id="{1ECF2106-233B-4E3F-ABCA-37C433409BE3}"/>
              </a:ext>
            </a:extLst>
          </p:cNvPr>
          <p:cNvSpPr txBox="1"/>
          <p:nvPr/>
        </p:nvSpPr>
        <p:spPr>
          <a:xfrm>
            <a:off x="5524498" y="1422832"/>
            <a:ext cx="2522765" cy="369332"/>
          </a:xfrm>
          <a:prstGeom prst="rect">
            <a:avLst/>
          </a:prstGeom>
          <a:noFill/>
        </p:spPr>
        <p:txBody>
          <a:bodyPr wrap="square" rtlCol="0">
            <a:spAutoFit/>
          </a:bodyPr>
          <a:lstStyle/>
          <a:p>
            <a:r>
              <a:rPr lang="en-US" b="1" u="sng" dirty="0"/>
              <a:t>13</a:t>
            </a:r>
            <a:r>
              <a:rPr lang="en-US" b="1" u="sng" baseline="30000" dirty="0"/>
              <a:t>th</a:t>
            </a:r>
            <a:r>
              <a:rPr lang="en-US" b="1" u="sng" dirty="0"/>
              <a:t> Street</a:t>
            </a:r>
          </a:p>
        </p:txBody>
      </p:sp>
      <p:sp>
        <p:nvSpPr>
          <p:cNvPr id="6" name="TextBox 5">
            <a:extLst>
              <a:ext uri="{FF2B5EF4-FFF2-40B4-BE49-F238E27FC236}">
                <a16:creationId xmlns:a16="http://schemas.microsoft.com/office/drawing/2014/main" id="{8662F78A-5015-4EB5-BA2E-C46C29A6581F}"/>
              </a:ext>
            </a:extLst>
          </p:cNvPr>
          <p:cNvSpPr txBox="1"/>
          <p:nvPr/>
        </p:nvSpPr>
        <p:spPr>
          <a:xfrm>
            <a:off x="1112320" y="1864594"/>
            <a:ext cx="2291243" cy="300082"/>
          </a:xfrm>
          <a:prstGeom prst="rect">
            <a:avLst/>
          </a:prstGeom>
          <a:noFill/>
        </p:spPr>
        <p:txBody>
          <a:bodyPr wrap="square" rtlCol="0">
            <a:spAutoFit/>
          </a:bodyPr>
          <a:lstStyle/>
          <a:p>
            <a:r>
              <a:rPr lang="en-US" sz="1350" dirty="0">
                <a:solidFill>
                  <a:srgbClr val="7030A0"/>
                </a:solidFill>
              </a:rPr>
              <a:t>Intake, Holding, &amp; Assessment</a:t>
            </a:r>
          </a:p>
        </p:txBody>
      </p:sp>
      <p:sp>
        <p:nvSpPr>
          <p:cNvPr id="10" name="TextBox 9">
            <a:extLst>
              <a:ext uri="{FF2B5EF4-FFF2-40B4-BE49-F238E27FC236}">
                <a16:creationId xmlns:a16="http://schemas.microsoft.com/office/drawing/2014/main" id="{CEA8A8DD-39DD-4B8F-9A63-D0983649C201}"/>
              </a:ext>
            </a:extLst>
          </p:cNvPr>
          <p:cNvSpPr txBox="1"/>
          <p:nvPr/>
        </p:nvSpPr>
        <p:spPr>
          <a:xfrm>
            <a:off x="3140288" y="253528"/>
            <a:ext cx="2854935" cy="300082"/>
          </a:xfrm>
          <a:prstGeom prst="rect">
            <a:avLst/>
          </a:prstGeom>
          <a:noFill/>
        </p:spPr>
        <p:txBody>
          <a:bodyPr wrap="square" rtlCol="0">
            <a:spAutoFit/>
          </a:bodyPr>
          <a:lstStyle/>
          <a:p>
            <a:r>
              <a:rPr lang="en-US" sz="1350" b="1" dirty="0"/>
              <a:t>SCENARIOS: FUNCTIONAL OVERVIEW</a:t>
            </a:r>
          </a:p>
        </p:txBody>
      </p:sp>
      <p:sp>
        <p:nvSpPr>
          <p:cNvPr id="11" name="TextBox 10">
            <a:extLst>
              <a:ext uri="{FF2B5EF4-FFF2-40B4-BE49-F238E27FC236}">
                <a16:creationId xmlns:a16="http://schemas.microsoft.com/office/drawing/2014/main" id="{DC44B0BF-E490-499D-A57C-E7B85EEB3A70}"/>
              </a:ext>
            </a:extLst>
          </p:cNvPr>
          <p:cNvSpPr txBox="1"/>
          <p:nvPr/>
        </p:nvSpPr>
        <p:spPr>
          <a:xfrm>
            <a:off x="2378366" y="696030"/>
            <a:ext cx="921543" cy="300082"/>
          </a:xfrm>
          <a:prstGeom prst="rect">
            <a:avLst/>
          </a:prstGeom>
          <a:noFill/>
        </p:spPr>
        <p:txBody>
          <a:bodyPr wrap="square" rtlCol="0">
            <a:spAutoFit/>
          </a:bodyPr>
          <a:lstStyle/>
          <a:p>
            <a:pPr algn="ctr"/>
            <a:r>
              <a:rPr lang="en-US" sz="1350" dirty="0"/>
              <a:t>Scenario A</a:t>
            </a:r>
          </a:p>
        </p:txBody>
      </p:sp>
      <p:sp>
        <p:nvSpPr>
          <p:cNvPr id="12" name="TextBox 11">
            <a:extLst>
              <a:ext uri="{FF2B5EF4-FFF2-40B4-BE49-F238E27FC236}">
                <a16:creationId xmlns:a16="http://schemas.microsoft.com/office/drawing/2014/main" id="{BD4460C0-E72B-4A2E-A8EB-1AB80F0A220F}"/>
              </a:ext>
            </a:extLst>
          </p:cNvPr>
          <p:cNvSpPr txBox="1"/>
          <p:nvPr/>
        </p:nvSpPr>
        <p:spPr>
          <a:xfrm>
            <a:off x="3489221" y="695290"/>
            <a:ext cx="921543" cy="300082"/>
          </a:xfrm>
          <a:prstGeom prst="rect">
            <a:avLst/>
          </a:prstGeom>
          <a:noFill/>
        </p:spPr>
        <p:txBody>
          <a:bodyPr wrap="square" rtlCol="0">
            <a:spAutoFit/>
          </a:bodyPr>
          <a:lstStyle/>
          <a:p>
            <a:pPr algn="ctr"/>
            <a:r>
              <a:rPr lang="en-US" sz="1350" dirty="0"/>
              <a:t>Scenario B</a:t>
            </a:r>
          </a:p>
        </p:txBody>
      </p:sp>
      <p:sp>
        <p:nvSpPr>
          <p:cNvPr id="13" name="TextBox 12">
            <a:extLst>
              <a:ext uri="{FF2B5EF4-FFF2-40B4-BE49-F238E27FC236}">
                <a16:creationId xmlns:a16="http://schemas.microsoft.com/office/drawing/2014/main" id="{60B98F0A-48BF-4939-B0BF-C9987D32C0A4}"/>
              </a:ext>
            </a:extLst>
          </p:cNvPr>
          <p:cNvSpPr txBox="1"/>
          <p:nvPr/>
        </p:nvSpPr>
        <p:spPr>
          <a:xfrm>
            <a:off x="4600074" y="695290"/>
            <a:ext cx="921543" cy="300082"/>
          </a:xfrm>
          <a:prstGeom prst="rect">
            <a:avLst/>
          </a:prstGeom>
          <a:noFill/>
        </p:spPr>
        <p:txBody>
          <a:bodyPr wrap="square" rtlCol="0">
            <a:spAutoFit/>
          </a:bodyPr>
          <a:lstStyle/>
          <a:p>
            <a:pPr algn="ctr"/>
            <a:r>
              <a:rPr lang="en-US" sz="1350" dirty="0"/>
              <a:t>Scenario C</a:t>
            </a:r>
          </a:p>
        </p:txBody>
      </p:sp>
      <p:sp>
        <p:nvSpPr>
          <p:cNvPr id="14" name="TextBox 13">
            <a:extLst>
              <a:ext uri="{FF2B5EF4-FFF2-40B4-BE49-F238E27FC236}">
                <a16:creationId xmlns:a16="http://schemas.microsoft.com/office/drawing/2014/main" id="{C2B3D841-38D4-4103-9C70-B11038B07A89}"/>
              </a:ext>
            </a:extLst>
          </p:cNvPr>
          <p:cNvSpPr txBox="1"/>
          <p:nvPr/>
        </p:nvSpPr>
        <p:spPr>
          <a:xfrm>
            <a:off x="5710928" y="695290"/>
            <a:ext cx="1026203" cy="300082"/>
          </a:xfrm>
          <a:prstGeom prst="rect">
            <a:avLst/>
          </a:prstGeom>
          <a:noFill/>
        </p:spPr>
        <p:txBody>
          <a:bodyPr wrap="square" rtlCol="0">
            <a:spAutoFit/>
          </a:bodyPr>
          <a:lstStyle/>
          <a:p>
            <a:pPr algn="ctr"/>
            <a:r>
              <a:rPr lang="en-US" sz="1350" dirty="0"/>
              <a:t>Scenario D</a:t>
            </a:r>
          </a:p>
        </p:txBody>
      </p:sp>
      <p:sp>
        <p:nvSpPr>
          <p:cNvPr id="15" name="Rectangle 14">
            <a:extLst>
              <a:ext uri="{FF2B5EF4-FFF2-40B4-BE49-F238E27FC236}">
                <a16:creationId xmlns:a16="http://schemas.microsoft.com/office/drawing/2014/main" id="{E3611582-BB7C-47BF-BCDD-62247B5A699D}"/>
              </a:ext>
            </a:extLst>
          </p:cNvPr>
          <p:cNvSpPr/>
          <p:nvPr/>
        </p:nvSpPr>
        <p:spPr>
          <a:xfrm>
            <a:off x="2378366" y="695291"/>
            <a:ext cx="921543" cy="2769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DFDAADF4-6612-4075-94B3-81302CA0C4D5}"/>
              </a:ext>
            </a:extLst>
          </p:cNvPr>
          <p:cNvSpPr/>
          <p:nvPr/>
        </p:nvSpPr>
        <p:spPr>
          <a:xfrm>
            <a:off x="3489220" y="697637"/>
            <a:ext cx="921543" cy="2769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FC68829E-B12D-47C0-BF2F-348291F5D876}"/>
              </a:ext>
            </a:extLst>
          </p:cNvPr>
          <p:cNvSpPr/>
          <p:nvPr/>
        </p:nvSpPr>
        <p:spPr>
          <a:xfrm>
            <a:off x="4600074" y="695291"/>
            <a:ext cx="921543" cy="2769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CFFC4CC8-1966-4D2F-BE98-FD8F79B21E6E}"/>
              </a:ext>
            </a:extLst>
          </p:cNvPr>
          <p:cNvSpPr txBox="1"/>
          <p:nvPr/>
        </p:nvSpPr>
        <p:spPr>
          <a:xfrm>
            <a:off x="1676748" y="3631483"/>
            <a:ext cx="1162390" cy="300082"/>
          </a:xfrm>
          <a:prstGeom prst="rect">
            <a:avLst/>
          </a:prstGeom>
          <a:noFill/>
        </p:spPr>
        <p:txBody>
          <a:bodyPr wrap="square" rtlCol="0">
            <a:spAutoFit/>
          </a:bodyPr>
          <a:lstStyle/>
          <a:p>
            <a:r>
              <a:rPr lang="en-US" sz="1350" dirty="0">
                <a:solidFill>
                  <a:srgbClr val="FF33CC"/>
                </a:solidFill>
              </a:rPr>
              <a:t>Work Release</a:t>
            </a:r>
          </a:p>
        </p:txBody>
      </p:sp>
      <p:sp>
        <p:nvSpPr>
          <p:cNvPr id="20" name="TextBox 19">
            <a:extLst>
              <a:ext uri="{FF2B5EF4-FFF2-40B4-BE49-F238E27FC236}">
                <a16:creationId xmlns:a16="http://schemas.microsoft.com/office/drawing/2014/main" id="{FEFD1B54-7B0A-459C-9C13-CAE88C5866F5}"/>
              </a:ext>
            </a:extLst>
          </p:cNvPr>
          <p:cNvSpPr txBox="1"/>
          <p:nvPr/>
        </p:nvSpPr>
        <p:spPr>
          <a:xfrm>
            <a:off x="1001483" y="3189761"/>
            <a:ext cx="2813772" cy="300082"/>
          </a:xfrm>
          <a:prstGeom prst="rect">
            <a:avLst/>
          </a:prstGeom>
          <a:noFill/>
        </p:spPr>
        <p:txBody>
          <a:bodyPr wrap="square" rtlCol="0">
            <a:spAutoFit/>
          </a:bodyPr>
          <a:lstStyle/>
          <a:p>
            <a:r>
              <a:rPr lang="en-US" sz="1350" dirty="0">
                <a:solidFill>
                  <a:srgbClr val="00B050"/>
                </a:solidFill>
              </a:rPr>
              <a:t>Sentenced Inmate Housing (high risk)</a:t>
            </a:r>
          </a:p>
        </p:txBody>
      </p:sp>
      <p:sp>
        <p:nvSpPr>
          <p:cNvPr id="21" name="TextBox 20">
            <a:extLst>
              <a:ext uri="{FF2B5EF4-FFF2-40B4-BE49-F238E27FC236}">
                <a16:creationId xmlns:a16="http://schemas.microsoft.com/office/drawing/2014/main" id="{DD8F7933-DA02-4066-9473-FD6B9F7C6561}"/>
              </a:ext>
            </a:extLst>
          </p:cNvPr>
          <p:cNvSpPr txBox="1"/>
          <p:nvPr/>
        </p:nvSpPr>
        <p:spPr>
          <a:xfrm>
            <a:off x="659181" y="2738648"/>
            <a:ext cx="3502915" cy="300082"/>
          </a:xfrm>
          <a:prstGeom prst="rect">
            <a:avLst/>
          </a:prstGeom>
          <a:noFill/>
        </p:spPr>
        <p:txBody>
          <a:bodyPr wrap="square" rtlCol="0">
            <a:spAutoFit/>
          </a:bodyPr>
          <a:lstStyle/>
          <a:p>
            <a:r>
              <a:rPr lang="en-US" sz="1350" dirty="0">
                <a:solidFill>
                  <a:srgbClr val="00B050"/>
                </a:solidFill>
              </a:rPr>
              <a:t>Sentenced Inmate Housing (low/moderate risk)</a:t>
            </a:r>
          </a:p>
        </p:txBody>
      </p:sp>
      <p:sp>
        <p:nvSpPr>
          <p:cNvPr id="2" name="TextBox 1">
            <a:extLst>
              <a:ext uri="{FF2B5EF4-FFF2-40B4-BE49-F238E27FC236}">
                <a16:creationId xmlns:a16="http://schemas.microsoft.com/office/drawing/2014/main" id="{7017139F-9FBD-4511-A056-134687853DD0}"/>
              </a:ext>
            </a:extLst>
          </p:cNvPr>
          <p:cNvSpPr txBox="1"/>
          <p:nvPr/>
        </p:nvSpPr>
        <p:spPr>
          <a:xfrm>
            <a:off x="1591791" y="2306317"/>
            <a:ext cx="1481915" cy="300082"/>
          </a:xfrm>
          <a:prstGeom prst="rect">
            <a:avLst/>
          </a:prstGeom>
          <a:noFill/>
        </p:spPr>
        <p:txBody>
          <a:bodyPr wrap="square" rtlCol="0">
            <a:spAutoFit/>
          </a:bodyPr>
          <a:lstStyle/>
          <a:p>
            <a:r>
              <a:rPr lang="en-US" sz="1350" dirty="0">
                <a:solidFill>
                  <a:srgbClr val="FF9900"/>
                </a:solidFill>
              </a:rPr>
              <a:t>Pre-Trial Housing</a:t>
            </a:r>
          </a:p>
        </p:txBody>
      </p:sp>
      <p:sp>
        <p:nvSpPr>
          <p:cNvPr id="24" name="TextBox 23">
            <a:extLst>
              <a:ext uri="{FF2B5EF4-FFF2-40B4-BE49-F238E27FC236}">
                <a16:creationId xmlns:a16="http://schemas.microsoft.com/office/drawing/2014/main" id="{F1BA6DB9-C100-4A5E-8598-45299B8F64AF}"/>
              </a:ext>
            </a:extLst>
          </p:cNvPr>
          <p:cNvSpPr txBox="1"/>
          <p:nvPr/>
        </p:nvSpPr>
        <p:spPr>
          <a:xfrm>
            <a:off x="1676748" y="4063815"/>
            <a:ext cx="1245128" cy="300082"/>
          </a:xfrm>
          <a:prstGeom prst="rect">
            <a:avLst/>
          </a:prstGeom>
          <a:noFill/>
        </p:spPr>
        <p:txBody>
          <a:bodyPr wrap="square" rtlCol="0">
            <a:spAutoFit/>
          </a:bodyPr>
          <a:lstStyle/>
          <a:p>
            <a:r>
              <a:rPr lang="en-US" sz="1350" dirty="0">
                <a:solidFill>
                  <a:srgbClr val="00B0F0"/>
                </a:solidFill>
              </a:rPr>
              <a:t>Court Services</a:t>
            </a:r>
          </a:p>
        </p:txBody>
      </p:sp>
    </p:spTree>
    <p:extLst>
      <p:ext uri="{BB962C8B-B14F-4D97-AF65-F5344CB8AC3E}">
        <p14:creationId xmlns:p14="http://schemas.microsoft.com/office/powerpoint/2010/main" val="3295000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17 -0.00047 L 0.12148 -0.00047 " pathEditMode="relative" rAng="0" ptsTypes="AA">
                                      <p:cBhvr>
                                        <p:cTn id="6" dur="1000" fill="hold"/>
                                        <p:tgtEl>
                                          <p:spTgt spid="15"/>
                                        </p:tgtEl>
                                        <p:attrNameLst>
                                          <p:attrName>ppt_x</p:attrName>
                                          <p:attrName>ppt_y</p:attrName>
                                        </p:attrNameLst>
                                      </p:cBhvr>
                                      <p:rCtr x="6133" y="0"/>
                                    </p:animMotion>
                                  </p:childTnLst>
                                </p:cTn>
                              </p:par>
                              <p:par>
                                <p:cTn id="7" presetID="0" presetClass="path" presetSubtype="0" accel="50000" decel="50000" fill="hold" grpId="0" nodeType="withEffect">
                                  <p:stCondLst>
                                    <p:cond delay="0"/>
                                  </p:stCondLst>
                                  <p:childTnLst>
                                    <p:animMotion origin="layout" path="M -0.00013 -0.00069 L 0.41185 0.00093 L 0.41185 0.00093 " pathEditMode="relative" ptsTypes="AAA">
                                      <p:cBhvr>
                                        <p:cTn id="8" dur="1000" fill="hold"/>
                                        <p:tgtEl>
                                          <p:spTgt spid="6"/>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0625 -0.00093 L 0.41641 0.00231 " pathEditMode="relative" rAng="0" ptsTypes="AA">
                                      <p:cBhvr>
                                        <p:cTn id="10" dur="1000" fill="hold"/>
                                        <p:tgtEl>
                                          <p:spTgt spid="24"/>
                                        </p:tgtEl>
                                        <p:attrNameLst>
                                          <p:attrName>ppt_x</p:attrName>
                                          <p:attrName>ppt_y</p:attrName>
                                        </p:attrNameLst>
                                      </p:cBhvr>
                                      <p:rCtr x="20508" y="162"/>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ntr"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0" presetClass="path" presetSubtype="0" accel="50000" decel="50000" fill="hold" grpId="0" nodeType="withEffect">
                                  <p:stCondLst>
                                    <p:cond delay="0"/>
                                  </p:stCondLst>
                                  <p:childTnLst>
                                    <p:animMotion origin="layout" path="M -0.00052 -0.00116 L 0.12201 -0.00069 " pathEditMode="relative" rAng="0" ptsTypes="AA">
                                      <p:cBhvr>
                                        <p:cTn id="18" dur="1000" fill="hold"/>
                                        <p:tgtEl>
                                          <p:spTgt spid="16"/>
                                        </p:tgtEl>
                                        <p:attrNameLst>
                                          <p:attrName>ppt_x</p:attrName>
                                          <p:attrName>ppt_y</p:attrName>
                                        </p:attrNameLst>
                                      </p:cBhvr>
                                      <p:rCtr x="6120" y="23"/>
                                    </p:animMotion>
                                  </p:childTnLst>
                                </p:cTn>
                              </p:par>
                              <p:par>
                                <p:cTn id="19" presetID="0" presetClass="path" presetSubtype="0" accel="50000" decel="50000" fill="hold" grpId="0" nodeType="withEffect">
                                  <p:stCondLst>
                                    <p:cond delay="0"/>
                                  </p:stCondLst>
                                  <p:childTnLst>
                                    <p:animMotion origin="layout" path="M -0.00013 0.00023 L 0.41277 0.00185 " pathEditMode="relative" ptsTypes="AA">
                                      <p:cBhvr>
                                        <p:cTn id="20" dur="1000" fill="hold"/>
                                        <p:tgtEl>
                                          <p:spTgt spid="2"/>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00573 0.00046 L 0.40143 0.00208 " pathEditMode="relative" rAng="0" ptsTypes="AA">
                                      <p:cBhvr>
                                        <p:cTn id="22" dur="1000" fill="hold"/>
                                        <p:tgtEl>
                                          <p:spTgt spid="20"/>
                                        </p:tgtEl>
                                        <p:attrNameLst>
                                          <p:attrName>ppt_x</p:attrName>
                                          <p:attrName>ppt_y</p:attrName>
                                        </p:attrNameLst>
                                      </p:cBhvr>
                                      <p:rCtr x="19779" y="69"/>
                                    </p:animMotion>
                                  </p:childTnLst>
                                </p:cTn>
                              </p:par>
                              <p:par>
                                <p:cTn id="23" presetID="0" presetClass="path" presetSubtype="0" accel="50000" decel="50000" fill="hold" grpId="0" nodeType="withEffect">
                                  <p:stCondLst>
                                    <p:cond delay="0"/>
                                  </p:stCondLst>
                                  <p:childTnLst>
                                    <p:animMotion origin="layout" path="M 0.00052 -0.00023 L 0.39896 -0.00023 " pathEditMode="relative" ptsTypes="AA">
                                      <p:cBhvr>
                                        <p:cTn id="24" dur="1000" fill="hold"/>
                                        <p:tgtEl>
                                          <p:spTgt spid="21"/>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00013 -0.00185 L 0.41459 -0.00023 " pathEditMode="relative" ptsTypes="AA">
                                      <p:cBhvr>
                                        <p:cTn id="26" dur="1000" fill="hold"/>
                                        <p:tgtEl>
                                          <p:spTgt spid="18"/>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ntr" presetSubtype="0" fill="hold" grpId="1"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0" presetClass="path" presetSubtype="0" accel="50000" decel="50000" fill="hold" grpId="0" nodeType="withEffect">
                                  <p:stCondLst>
                                    <p:cond delay="0"/>
                                  </p:stCondLst>
                                  <p:childTnLst>
                                    <p:animMotion origin="layout" path="M -0.00121 -0.00062 L 0.12639 0.00154 " pathEditMode="relative" rAng="0" ptsTypes="AA">
                                      <p:cBhvr>
                                        <p:cTn id="34" dur="1000" fill="hold"/>
                                        <p:tgtEl>
                                          <p:spTgt spid="17"/>
                                        </p:tgtEl>
                                        <p:attrNameLst>
                                          <p:attrName>ppt_x</p:attrName>
                                          <p:attrName>ppt_y</p:attrName>
                                        </p:attrNameLst>
                                      </p:cBhvr>
                                      <p:rCtr x="6372" y="93"/>
                                    </p:animMotion>
                                  </p:childTnLst>
                                </p:cTn>
                              </p:par>
                              <p:par>
                                <p:cTn id="35" presetID="0" presetClass="path" presetSubtype="0" accel="50000" decel="50000" fill="hold" grpId="1" nodeType="withEffect">
                                  <p:stCondLst>
                                    <p:cond delay="0"/>
                                  </p:stCondLst>
                                  <p:childTnLst>
                                    <p:animMotion origin="layout" path="M 0.39805 -0.00023 L 0.00052 -0.00023 " pathEditMode="relative" ptsTypes="AA">
                                      <p:cBhvr>
                                        <p:cTn id="36" dur="1000" fill="hold"/>
                                        <p:tgtEl>
                                          <p:spTgt spid="21"/>
                                        </p:tgtEl>
                                        <p:attrNameLst>
                                          <p:attrName>ppt_x</p:attrName>
                                          <p:attrName>ppt_y</p:attrName>
                                        </p:attrNameLst>
                                      </p:cBhvr>
                                    </p:animMotion>
                                  </p:childTnLst>
                                </p:cTn>
                              </p:par>
                              <p:par>
                                <p:cTn id="37" presetID="0" presetClass="path" presetSubtype="0" accel="50000" decel="50000" fill="hold" grpId="1" nodeType="withEffect">
                                  <p:stCondLst>
                                    <p:cond delay="0"/>
                                  </p:stCondLst>
                                  <p:childTnLst>
                                    <p:animMotion origin="layout" path="M 0.41368 -0.00023 L 0.00066 -0.00162 " pathEditMode="relative" ptsTypes="AA">
                                      <p:cBhvr>
                                        <p:cTn id="38" dur="1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5" grpId="1" animBg="1"/>
      <p:bldP spid="16" grpId="0" animBg="1"/>
      <p:bldP spid="16" grpId="1" animBg="1"/>
      <p:bldP spid="16" grpId="2" animBg="1"/>
      <p:bldP spid="17" grpId="0" animBg="1"/>
      <p:bldP spid="17" grpId="1" animBg="1"/>
      <p:bldP spid="18" grpId="0"/>
      <p:bldP spid="18" grpId="1"/>
      <p:bldP spid="20" grpId="0"/>
      <p:bldP spid="21" grpId="0"/>
      <p:bldP spid="21" grpId="1"/>
      <p:bldP spid="2"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C8B003-10AE-B044-9220-518B2DC47156}"/>
              </a:ext>
            </a:extLst>
          </p:cNvPr>
          <p:cNvPicPr>
            <a:picLocks noChangeAspect="1"/>
          </p:cNvPicPr>
          <p:nvPr/>
        </p:nvPicPr>
        <p:blipFill rotWithShape="1">
          <a:blip r:embed="rId2"/>
          <a:srcRect t="29629" b="9680"/>
          <a:stretch/>
        </p:blipFill>
        <p:spPr>
          <a:xfrm>
            <a:off x="1768775" y="845752"/>
            <a:ext cx="5453370" cy="4283052"/>
          </a:xfrm>
          <a:prstGeom prst="rect">
            <a:avLst/>
          </a:prstGeom>
        </p:spPr>
      </p:pic>
      <p:sp>
        <p:nvSpPr>
          <p:cNvPr id="6" name="Rectangle 1">
            <a:extLst>
              <a:ext uri="{FF2B5EF4-FFF2-40B4-BE49-F238E27FC236}">
                <a16:creationId xmlns:a16="http://schemas.microsoft.com/office/drawing/2014/main" id="{2C1899F0-5011-7648-B71A-F12CD16BDFFB}"/>
              </a:ext>
            </a:extLst>
          </p:cNvPr>
          <p:cNvSpPr>
            <a:spLocks/>
          </p:cNvSpPr>
          <p:nvPr/>
        </p:nvSpPr>
        <p:spPr bwMode="auto">
          <a:xfrm>
            <a:off x="1247707" y="155054"/>
            <a:ext cx="6495506" cy="67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800">
                <a:solidFill>
                  <a:schemeClr val="tx1"/>
                </a:solidFill>
                <a:latin typeface="FC-GillSans-Rgl" charset="0"/>
                <a:ea typeface="ヒラギノ角ゴ ProN W3" pitchFamily="2" charset="-128"/>
                <a:sym typeface="FC-GillSans-Rgl" charset="0"/>
              </a:defRPr>
            </a:lvl1pPr>
            <a:lvl2pPr marL="742950" indent="-285750" algn="ctr">
              <a:defRPr sz="4800">
                <a:solidFill>
                  <a:schemeClr val="tx1"/>
                </a:solidFill>
                <a:latin typeface="FC-GillSans-Rgl" charset="0"/>
                <a:ea typeface="ヒラギノ角ゴ ProN W3" pitchFamily="2" charset="-128"/>
                <a:sym typeface="FC-GillSans-Rgl" charset="0"/>
              </a:defRPr>
            </a:lvl2pPr>
            <a:lvl3pPr marL="1143000" indent="-228600" algn="ctr">
              <a:defRPr sz="4800">
                <a:solidFill>
                  <a:schemeClr val="tx1"/>
                </a:solidFill>
                <a:latin typeface="FC-GillSans-Rgl" charset="0"/>
                <a:ea typeface="ヒラギノ角ゴ ProN W3" pitchFamily="2" charset="-128"/>
                <a:sym typeface="FC-GillSans-Rgl" charset="0"/>
              </a:defRPr>
            </a:lvl3pPr>
            <a:lvl4pPr marL="1600200" indent="-228600" algn="ctr">
              <a:defRPr sz="4800">
                <a:solidFill>
                  <a:schemeClr val="tx1"/>
                </a:solidFill>
                <a:latin typeface="FC-GillSans-Rgl" charset="0"/>
                <a:ea typeface="ヒラギノ角ゴ ProN W3" pitchFamily="2" charset="-128"/>
                <a:sym typeface="FC-GillSans-Rgl" charset="0"/>
              </a:defRPr>
            </a:lvl4pPr>
            <a:lvl5pPr marL="2057400" indent="-228600" algn="ctr">
              <a:defRPr sz="4800">
                <a:solidFill>
                  <a:schemeClr val="tx1"/>
                </a:solidFill>
                <a:latin typeface="FC-GillSans-Rgl" charset="0"/>
                <a:ea typeface="ヒラギノ角ゴ ProN W3" pitchFamily="2" charset="-128"/>
                <a:sym typeface="FC-GillSans-Rgl" charset="0"/>
              </a:defRPr>
            </a:lvl5pPr>
            <a:lvl6pPr marL="25146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6pPr>
            <a:lvl7pPr marL="29718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7pPr>
            <a:lvl8pPr marL="34290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8pPr>
            <a:lvl9pPr marL="38862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9pPr>
          </a:lstStyle>
          <a:p>
            <a:pPr defTabSz="352684" fontAlgn="base">
              <a:spcBef>
                <a:spcPct val="0"/>
              </a:spcBef>
              <a:spcAft>
                <a:spcPct val="0"/>
              </a:spcAft>
            </a:pPr>
            <a:r>
              <a:rPr lang="en-US" altLang="en-US" sz="2800" b="1" dirty="0">
                <a:latin typeface="Arial" panose="020B0604020202020204" pitchFamily="34" charset="0"/>
                <a:cs typeface="Arial" panose="020B0604020202020204" pitchFamily="34" charset="0"/>
              </a:rPr>
              <a:t>Split Sites</a:t>
            </a:r>
            <a:endParaRPr lang="en-US" altLang="en-US" sz="2800" b="1" dirty="0">
              <a:latin typeface="Arial" panose="020B0604020202020204" pitchFamily="34" charset="0"/>
              <a:ea typeface="MS PGothic" panose="020B0600070205080204" pitchFamily="34" charset="-128"/>
              <a:cs typeface="Arial" panose="020B0604020202020204" pitchFamily="34" charset="0"/>
              <a:sym typeface="DIN-Bold" pitchFamily="80" charset="0"/>
            </a:endParaRPr>
          </a:p>
        </p:txBody>
      </p:sp>
      <p:cxnSp>
        <p:nvCxnSpPr>
          <p:cNvPr id="7" name="Straight Connector 4">
            <a:extLst>
              <a:ext uri="{FF2B5EF4-FFF2-40B4-BE49-F238E27FC236}">
                <a16:creationId xmlns:a16="http://schemas.microsoft.com/office/drawing/2014/main" id="{CF5BED38-0EF5-2F43-9566-4BE4FC6894FA}"/>
              </a:ext>
            </a:extLst>
          </p:cNvPr>
          <p:cNvCxnSpPr>
            <a:cxnSpLocks noChangeShapeType="1"/>
          </p:cNvCxnSpPr>
          <p:nvPr/>
        </p:nvCxnSpPr>
        <p:spPr bwMode="auto">
          <a:xfrm flipV="1">
            <a:off x="457200" y="831057"/>
            <a:ext cx="8229600" cy="293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0558120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218D8A-89A6-4645-8565-DA21E534FCB7}"/>
              </a:ext>
            </a:extLst>
          </p:cNvPr>
          <p:cNvPicPr>
            <a:picLocks noChangeAspect="1"/>
          </p:cNvPicPr>
          <p:nvPr/>
        </p:nvPicPr>
        <p:blipFill>
          <a:blip r:embed="rId2"/>
          <a:stretch>
            <a:fillRect/>
          </a:stretch>
        </p:blipFill>
        <p:spPr>
          <a:xfrm>
            <a:off x="-4116" y="-205099"/>
            <a:ext cx="9153993" cy="5554765"/>
          </a:xfrm>
          <a:prstGeom prst="rect">
            <a:avLst/>
          </a:prstGeom>
        </p:spPr>
      </p:pic>
      <p:sp>
        <p:nvSpPr>
          <p:cNvPr id="13" name="Shape 72">
            <a:extLst>
              <a:ext uri="{FF2B5EF4-FFF2-40B4-BE49-F238E27FC236}">
                <a16:creationId xmlns:a16="http://schemas.microsoft.com/office/drawing/2014/main" id="{4C17E7E8-193C-4515-A747-BDE9459CB6B3}"/>
              </a:ext>
            </a:extLst>
          </p:cNvPr>
          <p:cNvSpPr txBox="1">
            <a:spLocks/>
          </p:cNvSpPr>
          <p:nvPr/>
        </p:nvSpPr>
        <p:spPr>
          <a:xfrm>
            <a:off x="1010023" y="899035"/>
            <a:ext cx="7293303" cy="3293100"/>
          </a:xfrm>
          <a:prstGeom prst="rect">
            <a:avLst/>
          </a:prstGeom>
          <a:solidFill>
            <a:srgbClr val="00010A">
              <a:alpha val="65098"/>
            </a:srgbClr>
          </a:solidFill>
        </p:spPr>
        <p:txBody>
          <a:bodyPr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dirty="0">
                <a:solidFill>
                  <a:schemeClr val="bg1"/>
                </a:solidFill>
                <a:latin typeface="Helvetica" charset="0"/>
                <a:ea typeface="Helvetica" charset="0"/>
                <a:cs typeface="Helvetica" charset="0"/>
              </a:rPr>
              <a:t>Jail Bed Need Baseline Assumptions</a:t>
            </a:r>
            <a:endParaRPr lang="en-US" sz="2800" i="1" dirty="0">
              <a:solidFill>
                <a:schemeClr val="bg1"/>
              </a:solidFill>
              <a:latin typeface="Helvetica" charset="0"/>
              <a:ea typeface="Helvetica" charset="0"/>
              <a:cs typeface="Helvetica" charset="0"/>
            </a:endParaRPr>
          </a:p>
        </p:txBody>
      </p:sp>
      <p:sp>
        <p:nvSpPr>
          <p:cNvPr id="14" name="Rectangle 13">
            <a:extLst>
              <a:ext uri="{FF2B5EF4-FFF2-40B4-BE49-F238E27FC236}">
                <a16:creationId xmlns:a16="http://schemas.microsoft.com/office/drawing/2014/main" id="{CE2D339A-5217-4067-B950-23C4DD4BB143}"/>
              </a:ext>
            </a:extLst>
          </p:cNvPr>
          <p:cNvSpPr/>
          <p:nvPr/>
        </p:nvSpPr>
        <p:spPr>
          <a:xfrm>
            <a:off x="914400" y="788565"/>
            <a:ext cx="7541703" cy="35149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a:extLst>
              <a:ext uri="{FF2B5EF4-FFF2-40B4-BE49-F238E27FC236}">
                <a16:creationId xmlns:a16="http://schemas.microsoft.com/office/drawing/2014/main" id="{7001E2FD-7BB8-494F-80F9-D0A9431BB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244" y="945971"/>
            <a:ext cx="3585754" cy="325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7" name="Picture 7" descr="JSP Logo White for PPT">
            <a:extLst>
              <a:ext uri="{FF2B5EF4-FFF2-40B4-BE49-F238E27FC236}">
                <a16:creationId xmlns:a16="http://schemas.microsoft.com/office/drawing/2014/main" id="{B5720E13-1F10-4A70-AA40-1DF51B78B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923" y="3077438"/>
            <a:ext cx="3049973" cy="83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303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1010023" y="899035"/>
            <a:ext cx="7293303" cy="3293100"/>
          </a:xfrm>
          <a:prstGeom prst="rect">
            <a:avLst/>
          </a:prstGeom>
          <a:solidFill>
            <a:srgbClr val="00010A">
              <a:alpha val="65098"/>
            </a:srgbClr>
          </a:solidFill>
        </p:spPr>
        <p:txBody>
          <a:bodyPr wrap="square" lIns="91425" tIns="91425" rIns="91425" bIns="91425" anchor="ctr" anchorCtr="0">
            <a:noAutofit/>
          </a:bodyPr>
          <a:lstStyle/>
          <a:p>
            <a:pPr marL="0" lvl="0" indent="0" rtl="0">
              <a:spcBef>
                <a:spcPts val="0"/>
              </a:spcBef>
              <a:spcAft>
                <a:spcPts val="0"/>
              </a:spcAft>
              <a:buNone/>
            </a:pPr>
            <a:r>
              <a:rPr lang="en-US" sz="2800" dirty="0">
                <a:latin typeface="Helvetica" charset="0"/>
                <a:ea typeface="Helvetica" charset="0"/>
                <a:cs typeface="Helvetica" charset="0"/>
              </a:rPr>
              <a:t>Welcome / Opening Remarks  </a:t>
            </a:r>
            <a:br>
              <a:rPr lang="en-US" sz="2800" dirty="0">
                <a:latin typeface="Helvetica" charset="0"/>
                <a:ea typeface="Helvetica" charset="0"/>
                <a:cs typeface="Helvetica" charset="0"/>
              </a:rPr>
            </a:br>
            <a:br>
              <a:rPr lang="en-US" sz="2800" dirty="0">
                <a:latin typeface="Helvetica" charset="0"/>
                <a:ea typeface="Helvetica" charset="0"/>
                <a:cs typeface="Helvetica" charset="0"/>
              </a:rPr>
            </a:br>
            <a:r>
              <a:rPr lang="en-US" sz="2800" b="0" i="1" dirty="0">
                <a:latin typeface="Helvetica" charset="0"/>
                <a:ea typeface="Helvetica" charset="0"/>
                <a:cs typeface="Helvetica" charset="0"/>
              </a:rPr>
              <a:t>Chair Craig </a:t>
            </a:r>
            <a:r>
              <a:rPr lang="en-US" sz="2800" b="0" i="1" dirty="0" err="1">
                <a:latin typeface="Helvetica" charset="0"/>
                <a:ea typeface="Helvetica" charset="0"/>
                <a:cs typeface="Helvetica" charset="0"/>
              </a:rPr>
              <a:t>Pridemore</a:t>
            </a:r>
            <a:endParaRPr sz="2800" b="0" i="1" dirty="0">
              <a:latin typeface="Helvetica" charset="0"/>
              <a:ea typeface="Helvetica" charset="0"/>
              <a:cs typeface="Helvetica" charset="0"/>
            </a:endParaRPr>
          </a:p>
        </p:txBody>
      </p:sp>
      <p:sp>
        <p:nvSpPr>
          <p:cNvPr id="3" name="Rectangle 2"/>
          <p:cNvSpPr/>
          <p:nvPr/>
        </p:nvSpPr>
        <p:spPr>
          <a:xfrm>
            <a:off x="914400" y="788565"/>
            <a:ext cx="7541703" cy="35149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48F7090-D04B-4F36-82A3-E2530496FEB1}"/>
              </a:ext>
            </a:extLst>
          </p:cNvPr>
          <p:cNvSpPr txBox="1"/>
          <p:nvPr/>
        </p:nvSpPr>
        <p:spPr>
          <a:xfrm>
            <a:off x="8277412" y="4775200"/>
            <a:ext cx="352612" cy="307777"/>
          </a:xfrm>
          <a:prstGeom prst="rect">
            <a:avLst/>
          </a:prstGeom>
          <a:noFill/>
        </p:spPr>
        <p:txBody>
          <a:bodyPr wrap="square" rtlCol="0">
            <a:spAutoFit/>
          </a:bodyPr>
          <a:lstStyle/>
          <a:p>
            <a:fld id="{295C609D-8BD5-4509-9DE2-BD91AA7ECE5A}"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3745326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1434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76C95EA-B5E7-488C-8E3E-1DDD0A4D2333}"/>
              </a:ext>
            </a:extLst>
          </p:cNvPr>
          <p:cNvSpPr txBox="1">
            <a:spLocks/>
          </p:cNvSpPr>
          <p:nvPr/>
        </p:nvSpPr>
        <p:spPr>
          <a:xfrm>
            <a:off x="1447754" y="1563048"/>
            <a:ext cx="6403472" cy="89548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2800" b="1" dirty="0"/>
              <a:t>Thank You Subcommittee Members:</a:t>
            </a:r>
          </a:p>
        </p:txBody>
      </p:sp>
      <p:sp>
        <p:nvSpPr>
          <p:cNvPr id="10" name="Content Placeholder 2">
            <a:extLst>
              <a:ext uri="{FF2B5EF4-FFF2-40B4-BE49-F238E27FC236}">
                <a16:creationId xmlns:a16="http://schemas.microsoft.com/office/drawing/2014/main" id="{27212F2D-230F-49FB-8CD6-F5543CB0018E}"/>
              </a:ext>
            </a:extLst>
          </p:cNvPr>
          <p:cNvSpPr txBox="1">
            <a:spLocks/>
          </p:cNvSpPr>
          <p:nvPr/>
        </p:nvSpPr>
        <p:spPr>
          <a:xfrm>
            <a:off x="3763526" y="2198123"/>
            <a:ext cx="1616947" cy="209009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200000"/>
              </a:lnSpc>
            </a:pPr>
            <a:r>
              <a:rPr lang="en-US" sz="1800" dirty="0"/>
              <a:t>Judge Collier</a:t>
            </a:r>
          </a:p>
          <a:p>
            <a:pPr>
              <a:lnSpc>
                <a:spcPct val="200000"/>
              </a:lnSpc>
            </a:pPr>
            <a:r>
              <a:rPr lang="en-US" sz="1800" dirty="0"/>
              <a:t>Judge Osler</a:t>
            </a:r>
          </a:p>
          <a:p>
            <a:pPr>
              <a:lnSpc>
                <a:spcPct val="200000"/>
              </a:lnSpc>
            </a:pPr>
            <a:r>
              <a:rPr lang="en-US" sz="1800" dirty="0"/>
              <a:t>PA Tony </a:t>
            </a:r>
            <a:r>
              <a:rPr lang="en-US" sz="1800" dirty="0" err="1"/>
              <a:t>Golik</a:t>
            </a:r>
            <a:endParaRPr lang="en-US" sz="1800" dirty="0"/>
          </a:p>
          <a:p>
            <a:pPr>
              <a:lnSpc>
                <a:spcPct val="200000"/>
              </a:lnSpc>
            </a:pPr>
            <a:r>
              <a:rPr lang="en-US" sz="1800" dirty="0"/>
              <a:t>Louis Byrd</a:t>
            </a:r>
          </a:p>
          <a:p>
            <a:endParaRPr lang="en-US" dirty="0"/>
          </a:p>
        </p:txBody>
      </p:sp>
    </p:spTree>
    <p:extLst>
      <p:ext uri="{BB962C8B-B14F-4D97-AF65-F5344CB8AC3E}">
        <p14:creationId xmlns:p14="http://schemas.microsoft.com/office/powerpoint/2010/main" val="1533334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4B218B3A-7F59-4D34-A3B2-24C65F1C1407}"/>
              </a:ext>
            </a:extLst>
          </p:cNvPr>
          <p:cNvSpPr>
            <a:spLocks/>
          </p:cNvSpPr>
          <p:nvPr/>
        </p:nvSpPr>
        <p:spPr bwMode="auto">
          <a:xfrm>
            <a:off x="1247707" y="396784"/>
            <a:ext cx="6495506" cy="67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800">
                <a:solidFill>
                  <a:schemeClr val="tx1"/>
                </a:solidFill>
                <a:latin typeface="FC-GillSans-Rgl" charset="0"/>
                <a:ea typeface="ヒラギノ角ゴ ProN W3" pitchFamily="2" charset="-128"/>
                <a:sym typeface="FC-GillSans-Rgl" charset="0"/>
              </a:defRPr>
            </a:lvl1pPr>
            <a:lvl2pPr marL="742950" indent="-285750" algn="ctr">
              <a:defRPr sz="4800">
                <a:solidFill>
                  <a:schemeClr val="tx1"/>
                </a:solidFill>
                <a:latin typeface="FC-GillSans-Rgl" charset="0"/>
                <a:ea typeface="ヒラギノ角ゴ ProN W3" pitchFamily="2" charset="-128"/>
                <a:sym typeface="FC-GillSans-Rgl" charset="0"/>
              </a:defRPr>
            </a:lvl2pPr>
            <a:lvl3pPr marL="1143000" indent="-228600" algn="ctr">
              <a:defRPr sz="4800">
                <a:solidFill>
                  <a:schemeClr val="tx1"/>
                </a:solidFill>
                <a:latin typeface="FC-GillSans-Rgl" charset="0"/>
                <a:ea typeface="ヒラギノ角ゴ ProN W3" pitchFamily="2" charset="-128"/>
                <a:sym typeface="FC-GillSans-Rgl" charset="0"/>
              </a:defRPr>
            </a:lvl3pPr>
            <a:lvl4pPr marL="1600200" indent="-228600" algn="ctr">
              <a:defRPr sz="4800">
                <a:solidFill>
                  <a:schemeClr val="tx1"/>
                </a:solidFill>
                <a:latin typeface="FC-GillSans-Rgl" charset="0"/>
                <a:ea typeface="ヒラギノ角ゴ ProN W3" pitchFamily="2" charset="-128"/>
                <a:sym typeface="FC-GillSans-Rgl" charset="0"/>
              </a:defRPr>
            </a:lvl4pPr>
            <a:lvl5pPr marL="2057400" indent="-228600" algn="ctr">
              <a:defRPr sz="4800">
                <a:solidFill>
                  <a:schemeClr val="tx1"/>
                </a:solidFill>
                <a:latin typeface="FC-GillSans-Rgl" charset="0"/>
                <a:ea typeface="ヒラギノ角ゴ ProN W3" pitchFamily="2" charset="-128"/>
                <a:sym typeface="FC-GillSans-Rgl" charset="0"/>
              </a:defRPr>
            </a:lvl5pPr>
            <a:lvl6pPr marL="25146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6pPr>
            <a:lvl7pPr marL="29718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7pPr>
            <a:lvl8pPr marL="34290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8pPr>
            <a:lvl9pPr marL="38862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9pPr>
          </a:lstStyle>
          <a:p>
            <a:pPr defTabSz="352684" fontAlgn="base">
              <a:spcBef>
                <a:spcPct val="0"/>
              </a:spcBef>
              <a:spcAft>
                <a:spcPct val="0"/>
              </a:spcAft>
            </a:pPr>
            <a:r>
              <a:rPr lang="en-US" altLang="en-US" sz="2800" b="1" dirty="0">
                <a:latin typeface="Arial" panose="020B0604020202020204" pitchFamily="34" charset="0"/>
                <a:cs typeface="Arial" panose="020B0604020202020204" pitchFamily="34" charset="0"/>
              </a:rPr>
              <a:t>Scope of JSP</a:t>
            </a:r>
            <a:r>
              <a:rPr lang="en-US" altLang="en-US" sz="2800" b="1" dirty="0">
                <a:latin typeface="Arial" panose="020B0604020202020204" pitchFamily="34" charset="0"/>
                <a:ea typeface="MS PGothic" panose="020B0600070205080204" pitchFamily="34" charset="-128"/>
                <a:cs typeface="Arial" panose="020B0604020202020204" pitchFamily="34" charset="0"/>
                <a:sym typeface="DIN-Bold" pitchFamily="80" charset="0"/>
              </a:rPr>
              <a:t>’s </a:t>
            </a:r>
            <a:r>
              <a:rPr lang="en-US" altLang="en-US" sz="2800" b="1" dirty="0">
                <a:latin typeface="Arial" panose="020B0604020202020204" pitchFamily="34" charset="0"/>
                <a:cs typeface="Arial" panose="020B0604020202020204" pitchFamily="34" charset="0"/>
              </a:rPr>
              <a:t>Work</a:t>
            </a:r>
            <a:endParaRPr lang="en-US" altLang="en-US" sz="2800" b="1" dirty="0">
              <a:latin typeface="Arial" panose="020B0604020202020204" pitchFamily="34" charset="0"/>
              <a:ea typeface="MS PGothic" panose="020B0600070205080204" pitchFamily="34" charset="-128"/>
              <a:cs typeface="Arial" panose="020B0604020202020204" pitchFamily="34" charset="0"/>
              <a:sym typeface="DIN-Bold" pitchFamily="80" charset="0"/>
            </a:endParaRPr>
          </a:p>
        </p:txBody>
      </p:sp>
      <p:sp>
        <p:nvSpPr>
          <p:cNvPr id="17410" name="Rectangle 3">
            <a:extLst>
              <a:ext uri="{FF2B5EF4-FFF2-40B4-BE49-F238E27FC236}">
                <a16:creationId xmlns:a16="http://schemas.microsoft.com/office/drawing/2014/main" id="{5462A4BB-9D4E-4081-83B9-7B2BE814C528}"/>
              </a:ext>
            </a:extLst>
          </p:cNvPr>
          <p:cNvSpPr>
            <a:spLocks/>
          </p:cNvSpPr>
          <p:nvPr/>
        </p:nvSpPr>
        <p:spPr bwMode="auto">
          <a:xfrm>
            <a:off x="721723" y="2483576"/>
            <a:ext cx="7547474"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600">
                <a:solidFill>
                  <a:srgbClr val="000000"/>
                </a:solidFill>
                <a:latin typeface="FC-GillSans-Rgl" charset="0"/>
                <a:ea typeface="ヒラギノ角ゴ ProN W3" charset="-128"/>
                <a:sym typeface="FC-GillSans-Rgl" charset="0"/>
              </a:defRPr>
            </a:lvl1pPr>
            <a:lvl2pPr marL="742950" indent="-285750" eaLnBrk="0" hangingPunct="0">
              <a:defRPr sz="5600">
                <a:solidFill>
                  <a:srgbClr val="000000"/>
                </a:solidFill>
                <a:latin typeface="FC-GillSans-Rgl" charset="0"/>
                <a:ea typeface="ヒラギノ角ゴ ProN W3" charset="-128"/>
                <a:sym typeface="FC-GillSans-Rgl" charset="0"/>
              </a:defRPr>
            </a:lvl2pPr>
            <a:lvl3pPr marL="1143000" indent="-228600" eaLnBrk="0" hangingPunct="0">
              <a:defRPr sz="5600">
                <a:solidFill>
                  <a:srgbClr val="000000"/>
                </a:solidFill>
                <a:latin typeface="FC-GillSans-Rgl" charset="0"/>
                <a:ea typeface="ヒラギノ角ゴ ProN W3" charset="-128"/>
                <a:sym typeface="FC-GillSans-Rgl" charset="0"/>
              </a:defRPr>
            </a:lvl3pPr>
            <a:lvl4pPr marL="1600200" indent="-228600" eaLnBrk="0" hangingPunct="0">
              <a:defRPr sz="5600">
                <a:solidFill>
                  <a:srgbClr val="000000"/>
                </a:solidFill>
                <a:latin typeface="FC-GillSans-Rgl" charset="0"/>
                <a:ea typeface="ヒラギノ角ゴ ProN W3" charset="-128"/>
                <a:sym typeface="FC-GillSans-Rgl" charset="0"/>
              </a:defRPr>
            </a:lvl4pPr>
            <a:lvl5pPr marL="2057400" indent="-228600" eaLnBrk="0" hangingPunct="0">
              <a:defRPr sz="5600">
                <a:solidFill>
                  <a:srgbClr val="000000"/>
                </a:solidFill>
                <a:latin typeface="FC-GillSans-Rgl" charset="0"/>
                <a:ea typeface="ヒラギノ角ゴ ProN W3" charset="-128"/>
                <a:sym typeface="FC-GillSans-Rgl" charset="0"/>
              </a:defRPr>
            </a:lvl5pPr>
            <a:lvl6pPr marL="25146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6pPr>
            <a:lvl7pPr marL="29718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7pPr>
            <a:lvl8pPr marL="34290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8pPr>
            <a:lvl9pPr marL="38862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9pPr>
          </a:lstStyle>
          <a:p>
            <a:pPr marL="342900" indent="-342900" defTabSz="352684" fontAlgn="base">
              <a:spcBef>
                <a:spcPct val="0"/>
              </a:spcBef>
              <a:spcAft>
                <a:spcPct val="0"/>
              </a:spcAft>
              <a:buFont typeface="Arial" panose="020B0604020202020204" pitchFamily="34" charset="0"/>
              <a:buChar char="•"/>
              <a:defRPr/>
            </a:pPr>
            <a:r>
              <a:rPr lang="en-US" sz="2083" dirty="0">
                <a:latin typeface="Arial" panose="020B0604020202020204" pitchFamily="34" charset="0"/>
                <a:cs typeface="Arial" panose="020B0604020202020204" pitchFamily="34" charset="0"/>
              </a:rPr>
              <a:t>Phase 1: Straight line projections of Clark County’s jail population from 2020 to 2050 using historical summary data</a:t>
            </a:r>
          </a:p>
          <a:p>
            <a:pPr marL="342900" indent="-342900" defTabSz="352684" fontAlgn="base">
              <a:spcBef>
                <a:spcPct val="0"/>
              </a:spcBef>
              <a:spcAft>
                <a:spcPct val="0"/>
              </a:spcAft>
              <a:buFont typeface="Arial" panose="020B0604020202020204" pitchFamily="34" charset="0"/>
              <a:buChar char="•"/>
              <a:defRPr/>
            </a:pPr>
            <a:endParaRPr lang="en-US" sz="2083" dirty="0">
              <a:latin typeface="Arial" panose="020B0604020202020204" pitchFamily="34" charset="0"/>
              <a:cs typeface="Arial" panose="020B0604020202020204" pitchFamily="34" charset="0"/>
            </a:endParaRPr>
          </a:p>
          <a:p>
            <a:pPr marL="342900" indent="-342900" defTabSz="352684" fontAlgn="base">
              <a:spcBef>
                <a:spcPct val="0"/>
              </a:spcBef>
              <a:spcAft>
                <a:spcPct val="0"/>
              </a:spcAft>
              <a:buFont typeface="Arial" panose="020B0604020202020204" pitchFamily="34" charset="0"/>
              <a:buChar char="•"/>
              <a:defRPr/>
            </a:pPr>
            <a:r>
              <a:rPr lang="en-US" sz="2083" dirty="0">
                <a:latin typeface="Arial" panose="020B0604020202020204" pitchFamily="34" charset="0"/>
                <a:cs typeface="Arial" panose="020B0604020202020204" pitchFamily="34" charset="0"/>
              </a:rPr>
              <a:t>Phase 2: Analyze individual level data to provide policy levers that can be incorporated into the baseline projections</a:t>
            </a:r>
          </a:p>
          <a:p>
            <a:pPr marL="330641" indent="-330641" defTabSz="352684" fontAlgn="base">
              <a:spcBef>
                <a:spcPct val="0"/>
              </a:spcBef>
              <a:spcAft>
                <a:spcPct val="0"/>
              </a:spcAft>
              <a:buFont typeface="Wingdings" charset="2"/>
              <a:buChar char="Ø"/>
              <a:defRPr/>
            </a:pPr>
            <a:endParaRPr lang="en-US" sz="2083" dirty="0">
              <a:latin typeface="Arial" panose="020B0604020202020204" pitchFamily="34" charset="0"/>
              <a:cs typeface="Arial" panose="020B0604020202020204" pitchFamily="34" charset="0"/>
            </a:endParaRPr>
          </a:p>
          <a:p>
            <a:pPr marL="330641" indent="-330641" defTabSz="352684" fontAlgn="base">
              <a:spcBef>
                <a:spcPct val="0"/>
              </a:spcBef>
              <a:spcAft>
                <a:spcPct val="0"/>
              </a:spcAft>
              <a:buFont typeface="Wingdings" charset="2"/>
              <a:buChar char="Ø"/>
              <a:defRPr/>
            </a:pPr>
            <a:endParaRPr lang="en-US" sz="1389" b="1" dirty="0">
              <a:latin typeface="Arial" panose="020B0604020202020204" pitchFamily="34" charset="0"/>
              <a:cs typeface="Arial" panose="020B0604020202020204" pitchFamily="34" charset="0"/>
            </a:endParaRPr>
          </a:p>
          <a:p>
            <a:pPr marL="330641" indent="-330641" defTabSz="352684" fontAlgn="base">
              <a:spcBef>
                <a:spcPct val="0"/>
              </a:spcBef>
              <a:spcAft>
                <a:spcPct val="0"/>
              </a:spcAft>
              <a:buFont typeface="Wingdings" charset="2"/>
              <a:buChar char="Ø"/>
              <a:defRPr/>
            </a:pPr>
            <a:endParaRPr lang="en-US" sz="1389" b="1" dirty="0">
              <a:latin typeface="Arial" panose="020B0604020202020204" pitchFamily="34" charset="0"/>
              <a:cs typeface="Arial" panose="020B0604020202020204" pitchFamily="34" charset="0"/>
            </a:endParaRPr>
          </a:p>
          <a:p>
            <a:pPr marL="330641" indent="-330641" defTabSz="352684" fontAlgn="base">
              <a:spcBef>
                <a:spcPct val="0"/>
              </a:spcBef>
              <a:spcAft>
                <a:spcPct val="0"/>
              </a:spcAft>
              <a:buFont typeface="Wingdings" charset="2"/>
              <a:buChar char="Ø"/>
              <a:defRPr/>
            </a:pPr>
            <a:endParaRPr lang="en-US" sz="1389" b="1" dirty="0">
              <a:latin typeface="Arial" panose="020B0604020202020204" pitchFamily="34" charset="0"/>
              <a:cs typeface="Arial" panose="020B0604020202020204" pitchFamily="34" charset="0"/>
            </a:endParaRPr>
          </a:p>
          <a:p>
            <a:pPr marL="330641" indent="-330641" defTabSz="352684" fontAlgn="base">
              <a:spcBef>
                <a:spcPct val="0"/>
              </a:spcBef>
              <a:spcAft>
                <a:spcPct val="0"/>
              </a:spcAft>
              <a:buFont typeface="Wingdings" charset="2"/>
              <a:buChar char="Ø"/>
              <a:defRPr/>
            </a:pPr>
            <a:r>
              <a:rPr lang="en-US" sz="1389" i="1" dirty="0">
                <a:latin typeface="Arial" panose="020B0604020202020204" pitchFamily="34" charset="0"/>
                <a:cs typeface="Arial" panose="020B0604020202020204" pitchFamily="34" charset="0"/>
              </a:rPr>
              <a:t>Justice System Partners was contracted to provide jail population projections and policy lever adjustments.  These projections are based on data provided by the county. Projections for classification, peaking and maintenance are the work of Clark County.</a:t>
            </a:r>
          </a:p>
          <a:p>
            <a:pPr marL="330641" indent="-330641" defTabSz="352684" fontAlgn="base">
              <a:spcBef>
                <a:spcPct val="0"/>
              </a:spcBef>
              <a:spcAft>
                <a:spcPct val="0"/>
              </a:spcAft>
              <a:buFont typeface="Wingdings" charset="2"/>
              <a:buChar char="Ø"/>
              <a:defRPr/>
            </a:pPr>
            <a:endParaRPr lang="en-US" sz="2083" dirty="0">
              <a:latin typeface="Arial" panose="020B0604020202020204" pitchFamily="34" charset="0"/>
              <a:cs typeface="Arial" panose="020B0604020202020204" pitchFamily="34" charset="0"/>
            </a:endParaRPr>
          </a:p>
        </p:txBody>
      </p:sp>
      <p:cxnSp>
        <p:nvCxnSpPr>
          <p:cNvPr id="30724" name="Straight Connector 4">
            <a:extLst>
              <a:ext uri="{FF2B5EF4-FFF2-40B4-BE49-F238E27FC236}">
                <a16:creationId xmlns:a16="http://schemas.microsoft.com/office/drawing/2014/main" id="{59854EB2-2AD4-453C-879D-332091D7BEE7}"/>
              </a:ext>
            </a:extLst>
          </p:cNvPr>
          <p:cNvCxnSpPr>
            <a:cxnSpLocks noChangeShapeType="1"/>
          </p:cNvCxnSpPr>
          <p:nvPr/>
        </p:nvCxnSpPr>
        <p:spPr bwMode="auto">
          <a:xfrm flipV="1">
            <a:off x="457200" y="1072787"/>
            <a:ext cx="8229600" cy="293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A8F507BE-278F-4A4D-8B26-65887A156554}"/>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BED NEED BASELINE ASSUMPTIONS --</a:t>
            </a:r>
          </a:p>
        </p:txBody>
      </p:sp>
    </p:spTree>
    <p:extLst>
      <p:ext uri="{BB962C8B-B14F-4D97-AF65-F5344CB8AC3E}">
        <p14:creationId xmlns:p14="http://schemas.microsoft.com/office/powerpoint/2010/main" val="39972970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a:extLst>
              <a:ext uri="{FF2B5EF4-FFF2-40B4-BE49-F238E27FC236}">
                <a16:creationId xmlns:a16="http://schemas.microsoft.com/office/drawing/2014/main" id="{35C3BF94-D447-49D2-981F-B2274268A45B}"/>
              </a:ext>
            </a:extLst>
          </p:cNvPr>
          <p:cNvSpPr>
            <a:spLocks noGrp="1"/>
          </p:cNvSpPr>
          <p:nvPr>
            <p:ph type="title"/>
          </p:nvPr>
        </p:nvSpPr>
        <p:spPr/>
        <p:txBody>
          <a:bodyPr/>
          <a:lstStyle/>
          <a:p>
            <a:pPr algn="ctr" eaLnBrk="1" hangingPunct="1"/>
            <a:r>
              <a:rPr lang="en-US" altLang="en-US" sz="2800" b="1" dirty="0">
                <a:latin typeface="Arial" panose="020B0604020202020204" pitchFamily="34" charset="0"/>
                <a:cs typeface="Arial" panose="020B0604020202020204" pitchFamily="34" charset="0"/>
              </a:rPr>
              <a:t>Phase 1: Calculate Straight-Line Projection</a:t>
            </a:r>
          </a:p>
        </p:txBody>
      </p:sp>
      <p:sp>
        <p:nvSpPr>
          <p:cNvPr id="48130" name="Content Placeholder 3">
            <a:extLst>
              <a:ext uri="{FF2B5EF4-FFF2-40B4-BE49-F238E27FC236}">
                <a16:creationId xmlns:a16="http://schemas.microsoft.com/office/drawing/2014/main" id="{5661F2C5-A0D3-49A8-8625-07A2756015AD}"/>
              </a:ext>
            </a:extLst>
          </p:cNvPr>
          <p:cNvSpPr>
            <a:spLocks noGrp="1" noChangeArrowheads="1"/>
          </p:cNvSpPr>
          <p:nvPr>
            <p:ph idx="1"/>
          </p:nvPr>
        </p:nvSpPr>
        <p:spPr>
          <a:xfrm>
            <a:off x="725214" y="1285263"/>
            <a:ext cx="7395801" cy="3717661"/>
          </a:xfrm>
        </p:spPr>
        <p:txBody>
          <a:bodyPr/>
          <a:lstStyle/>
          <a:p>
            <a:pPr marL="287338" indent="-287338" eaLnBrk="1" hangingPunct="1">
              <a:lnSpc>
                <a:spcPct val="100000"/>
              </a:lnSpc>
              <a:spcBef>
                <a:spcPts val="1506"/>
              </a:spcBef>
            </a:pPr>
            <a:r>
              <a:rPr lang="en-US" altLang="en-US" sz="2000" dirty="0">
                <a:latin typeface="Arial" panose="020B0604020202020204" pitchFamily="34" charset="0"/>
                <a:cs typeface="Arial" panose="020B0604020202020204" pitchFamily="34" charset="0"/>
              </a:rPr>
              <a:t>JSP’s straight-line calculation projects an increase in jail population, driven by OFM projections in Clark County’s at-risk (20-39 year old) population growth</a:t>
            </a:r>
          </a:p>
          <a:p>
            <a:pPr marL="915988" lvl="1" indent="-354013" eaLnBrk="1" hangingPunct="1">
              <a:lnSpc>
                <a:spcPct val="100000"/>
              </a:lnSpc>
              <a:spcBef>
                <a:spcPts val="1506"/>
              </a:spcBef>
              <a:buFont typeface="Courier New" panose="02070309020205020404" pitchFamily="49" charset="0"/>
              <a:buChar char="o"/>
            </a:pPr>
            <a:r>
              <a:rPr lang="en-US" altLang="en-US" sz="2000" dirty="0">
                <a:latin typeface="Arial" panose="020B0604020202020204" pitchFamily="34" charset="0"/>
                <a:cs typeface="Arial" panose="020B0604020202020204" pitchFamily="34" charset="0"/>
              </a:rPr>
              <a:t>The OFM projections show a substantial increase in the at-risk population from 2020-2030.</a:t>
            </a:r>
          </a:p>
          <a:p>
            <a:pPr marL="915988" lvl="1" indent="-354013" eaLnBrk="1" hangingPunct="1">
              <a:lnSpc>
                <a:spcPct val="100000"/>
              </a:lnSpc>
              <a:spcBef>
                <a:spcPts val="1506"/>
              </a:spcBef>
              <a:buFont typeface="Courier New" panose="02070309020205020404" pitchFamily="49" charset="0"/>
              <a:buChar char="o"/>
            </a:pPr>
            <a:r>
              <a:rPr lang="en-US" altLang="en-US" sz="2000" dirty="0">
                <a:latin typeface="Arial" panose="020B0604020202020204" pitchFamily="34" charset="0"/>
                <a:cs typeface="Arial" panose="020B0604020202020204" pitchFamily="34" charset="0"/>
              </a:rPr>
              <a:t>The historical booking rate has declined</a:t>
            </a:r>
          </a:p>
          <a:p>
            <a:pPr marL="915988" lvl="1" indent="-354013" eaLnBrk="1" hangingPunct="1">
              <a:lnSpc>
                <a:spcPct val="100000"/>
              </a:lnSpc>
              <a:spcBef>
                <a:spcPts val="1506"/>
              </a:spcBef>
              <a:buFont typeface="Courier New" panose="02070309020205020404" pitchFamily="49" charset="0"/>
              <a:buChar char="o"/>
            </a:pPr>
            <a:r>
              <a:rPr lang="en-US" altLang="en-US" sz="2000" dirty="0">
                <a:latin typeface="Arial" panose="020B0604020202020204" pitchFamily="34" charset="0"/>
                <a:cs typeface="Arial" panose="020B0604020202020204" pitchFamily="34" charset="0"/>
              </a:rPr>
              <a:t>The historical average LOS has increased, but not as rapidly as the booking rate decline</a:t>
            </a:r>
          </a:p>
        </p:txBody>
      </p:sp>
      <p:cxnSp>
        <p:nvCxnSpPr>
          <p:cNvPr id="5" name="Straight Connector 4">
            <a:extLst>
              <a:ext uri="{FF2B5EF4-FFF2-40B4-BE49-F238E27FC236}">
                <a16:creationId xmlns:a16="http://schemas.microsoft.com/office/drawing/2014/main" id="{385C9000-BF07-489C-AF6C-C603550BC86D}"/>
              </a:ext>
            </a:extLst>
          </p:cNvPr>
          <p:cNvCxnSpPr/>
          <p:nvPr/>
        </p:nvCxnSpPr>
        <p:spPr>
          <a:xfrm>
            <a:off x="457200" y="1072787"/>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E84BE02-223C-DC45-A774-752FD0CBD6BD}"/>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BED NEED BASELINE ASSUMPTIONS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a:extLst>
              <a:ext uri="{FF2B5EF4-FFF2-40B4-BE49-F238E27FC236}">
                <a16:creationId xmlns:a16="http://schemas.microsoft.com/office/drawing/2014/main" id="{35C3BF94-D447-49D2-981F-B2274268A45B}"/>
              </a:ext>
            </a:extLst>
          </p:cNvPr>
          <p:cNvSpPr>
            <a:spLocks noGrp="1"/>
          </p:cNvSpPr>
          <p:nvPr>
            <p:ph type="title"/>
          </p:nvPr>
        </p:nvSpPr>
        <p:spPr>
          <a:xfrm>
            <a:off x="315309" y="273708"/>
            <a:ext cx="8523890" cy="994410"/>
          </a:xfrm>
        </p:spPr>
        <p:txBody>
          <a:bodyPr/>
          <a:lstStyle/>
          <a:p>
            <a:pPr algn="ctr" eaLnBrk="1" hangingPunct="1"/>
            <a:r>
              <a:rPr lang="en-US" altLang="en-US" sz="2700" b="1" dirty="0">
                <a:latin typeface="Arial" panose="020B0604020202020204" pitchFamily="34" charset="0"/>
                <a:cs typeface="Arial" panose="020B0604020202020204" pitchFamily="34" charset="0"/>
              </a:rPr>
              <a:t>Phase 2: Apply Committee-Identified Policy Levers</a:t>
            </a:r>
          </a:p>
        </p:txBody>
      </p:sp>
      <p:sp>
        <p:nvSpPr>
          <p:cNvPr id="48130" name="Content Placeholder 3">
            <a:extLst>
              <a:ext uri="{FF2B5EF4-FFF2-40B4-BE49-F238E27FC236}">
                <a16:creationId xmlns:a16="http://schemas.microsoft.com/office/drawing/2014/main" id="{5661F2C5-A0D3-49A8-8625-07A2756015AD}"/>
              </a:ext>
            </a:extLst>
          </p:cNvPr>
          <p:cNvSpPr>
            <a:spLocks noGrp="1" noChangeArrowheads="1"/>
          </p:cNvSpPr>
          <p:nvPr>
            <p:ph idx="1"/>
          </p:nvPr>
        </p:nvSpPr>
        <p:spPr>
          <a:xfrm>
            <a:off x="898071" y="1292611"/>
            <a:ext cx="7098030" cy="3301874"/>
          </a:xfrm>
        </p:spPr>
        <p:txBody>
          <a:bodyPr/>
          <a:lstStyle/>
          <a:p>
            <a:pPr marL="440855" indent="-440855" eaLnBrk="1" hangingPunct="1">
              <a:lnSpc>
                <a:spcPct val="100000"/>
              </a:lnSpc>
              <a:spcBef>
                <a:spcPts val="1506"/>
              </a:spcBef>
              <a:buFont typeface="+mj-lt"/>
              <a:buAutoNum type="arabicPeriod"/>
            </a:pPr>
            <a:r>
              <a:rPr lang="en-US" altLang="en-US" sz="2200" dirty="0">
                <a:latin typeface="Arial" panose="020B0604020202020204" pitchFamily="34" charset="0"/>
                <a:cs typeface="Arial" panose="020B0604020202020204" pitchFamily="34" charset="0"/>
              </a:rPr>
              <a:t>Increase the number of book and holds for defendants with multiple warrants and certain offenses</a:t>
            </a:r>
          </a:p>
          <a:p>
            <a:pPr marL="440855" indent="-440855" eaLnBrk="1" hangingPunct="1">
              <a:lnSpc>
                <a:spcPct val="100000"/>
              </a:lnSpc>
              <a:spcBef>
                <a:spcPts val="1506"/>
              </a:spcBef>
              <a:buFont typeface="+mj-lt"/>
              <a:buAutoNum type="arabicPeriod"/>
            </a:pPr>
            <a:r>
              <a:rPr lang="en-US" altLang="en-US" sz="2200" dirty="0">
                <a:latin typeface="Arial" panose="020B0604020202020204" pitchFamily="34" charset="0"/>
                <a:cs typeface="Arial" panose="020B0604020202020204" pitchFamily="34" charset="0"/>
              </a:rPr>
              <a:t>Implement a pretrial risk assessment tool and reduce the length of stay for certain defendants</a:t>
            </a:r>
          </a:p>
          <a:p>
            <a:pPr marL="440855" indent="-440855" eaLnBrk="1" hangingPunct="1">
              <a:lnSpc>
                <a:spcPct val="100000"/>
              </a:lnSpc>
              <a:spcBef>
                <a:spcPts val="1506"/>
              </a:spcBef>
              <a:buFont typeface="+mj-lt"/>
              <a:buAutoNum type="arabicPeriod"/>
            </a:pPr>
            <a:r>
              <a:rPr lang="en-US" altLang="en-US" sz="2200" dirty="0">
                <a:latin typeface="Arial" panose="020B0604020202020204" pitchFamily="34" charset="0"/>
                <a:cs typeface="Arial" panose="020B0604020202020204" pitchFamily="34" charset="0"/>
              </a:rPr>
              <a:t>Reduce the time for competency restoration holds</a:t>
            </a:r>
          </a:p>
          <a:p>
            <a:pPr marL="440855" indent="-440855" eaLnBrk="1" hangingPunct="1">
              <a:lnSpc>
                <a:spcPct val="100000"/>
              </a:lnSpc>
              <a:spcBef>
                <a:spcPts val="1506"/>
              </a:spcBef>
              <a:buFont typeface="+mj-lt"/>
              <a:buAutoNum type="arabicPeriod"/>
            </a:pPr>
            <a:r>
              <a:rPr lang="en-US" altLang="en-US" sz="2200" dirty="0">
                <a:latin typeface="Arial" panose="020B0604020202020204" pitchFamily="34" charset="0"/>
                <a:cs typeface="Arial" panose="020B0604020202020204" pitchFamily="34" charset="0"/>
              </a:rPr>
              <a:t>Eliminate jail use for non-Clark County Department of Corrections violators</a:t>
            </a:r>
          </a:p>
        </p:txBody>
      </p:sp>
      <p:cxnSp>
        <p:nvCxnSpPr>
          <p:cNvPr id="5" name="Straight Connector 4">
            <a:extLst>
              <a:ext uri="{FF2B5EF4-FFF2-40B4-BE49-F238E27FC236}">
                <a16:creationId xmlns:a16="http://schemas.microsoft.com/office/drawing/2014/main" id="{385C9000-BF07-489C-AF6C-C603550BC86D}"/>
              </a:ext>
            </a:extLst>
          </p:cNvPr>
          <p:cNvCxnSpPr/>
          <p:nvPr/>
        </p:nvCxnSpPr>
        <p:spPr>
          <a:xfrm>
            <a:off x="457200" y="1072787"/>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4872D6D-BB4E-0C4A-A644-D9F4366FE5F7}"/>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BED NEED BASELINE ASSUMPTIONS --</a:t>
            </a:r>
          </a:p>
        </p:txBody>
      </p:sp>
    </p:spTree>
    <p:extLst>
      <p:ext uri="{BB962C8B-B14F-4D97-AF65-F5344CB8AC3E}">
        <p14:creationId xmlns:p14="http://schemas.microsoft.com/office/powerpoint/2010/main" val="2675704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a:extLst>
              <a:ext uri="{FF2B5EF4-FFF2-40B4-BE49-F238E27FC236}">
                <a16:creationId xmlns:a16="http://schemas.microsoft.com/office/drawing/2014/main" id="{35C3BF94-D447-49D2-981F-B2274268A45B}"/>
              </a:ext>
            </a:extLst>
          </p:cNvPr>
          <p:cNvSpPr>
            <a:spLocks noGrp="1"/>
          </p:cNvSpPr>
          <p:nvPr>
            <p:ph type="title"/>
          </p:nvPr>
        </p:nvSpPr>
        <p:spPr/>
        <p:txBody>
          <a:bodyPr/>
          <a:lstStyle/>
          <a:p>
            <a:pPr algn="ctr" eaLnBrk="1" hangingPunct="1"/>
            <a:r>
              <a:rPr lang="en-US" altLang="en-US" sz="2800" b="1" dirty="0">
                <a:latin typeface="Arial" panose="020B0604020202020204" pitchFamily="34" charset="0"/>
                <a:cs typeface="Arial" panose="020B0604020202020204" pitchFamily="34" charset="0"/>
              </a:rPr>
              <a:t>Policy Levers - Details</a:t>
            </a:r>
          </a:p>
        </p:txBody>
      </p:sp>
      <p:sp>
        <p:nvSpPr>
          <p:cNvPr id="48130" name="Content Placeholder 3">
            <a:extLst>
              <a:ext uri="{FF2B5EF4-FFF2-40B4-BE49-F238E27FC236}">
                <a16:creationId xmlns:a16="http://schemas.microsoft.com/office/drawing/2014/main" id="{5661F2C5-A0D3-49A8-8625-07A2756015AD}"/>
              </a:ext>
            </a:extLst>
          </p:cNvPr>
          <p:cNvSpPr>
            <a:spLocks noGrp="1" noChangeArrowheads="1"/>
          </p:cNvSpPr>
          <p:nvPr>
            <p:ph idx="1"/>
          </p:nvPr>
        </p:nvSpPr>
        <p:spPr>
          <a:xfrm>
            <a:off x="1022985" y="1601833"/>
            <a:ext cx="7098030" cy="3263673"/>
          </a:xfrm>
        </p:spPr>
        <p:txBody>
          <a:bodyPr/>
          <a:lstStyle/>
          <a:p>
            <a:pPr marL="440855" indent="-440855" eaLnBrk="1" hangingPunct="1">
              <a:spcBef>
                <a:spcPts val="906"/>
              </a:spcBef>
              <a:buAutoNum type="arabicPeriod"/>
            </a:pPr>
            <a:r>
              <a:rPr lang="en-US" altLang="en-US" sz="2314" dirty="0">
                <a:latin typeface="Arial" panose="020B0604020202020204" pitchFamily="34" charset="0"/>
                <a:cs typeface="Arial" panose="020B0604020202020204" pitchFamily="34" charset="0"/>
              </a:rPr>
              <a:t>Increase the use of book and hold</a:t>
            </a:r>
          </a:p>
          <a:p>
            <a:pPr marL="914400" indent="-323850" eaLnBrk="1" hangingPunct="1">
              <a:spcBef>
                <a:spcPts val="906"/>
              </a:spcBef>
            </a:pPr>
            <a:r>
              <a:rPr lang="en-US" altLang="en-US" sz="2040" dirty="0">
                <a:latin typeface="Arial" panose="020B0604020202020204" pitchFamily="34" charset="0"/>
                <a:cs typeface="Arial" panose="020B0604020202020204" pitchFamily="34" charset="0"/>
              </a:rPr>
              <a:t>Estimated to increase the female population by 5 and the male population by 22</a:t>
            </a:r>
          </a:p>
          <a:p>
            <a:pPr marL="440855" indent="-440855" eaLnBrk="1" hangingPunct="1">
              <a:spcBef>
                <a:spcPts val="906"/>
              </a:spcBef>
              <a:buAutoNum type="arabicPeriod"/>
            </a:pPr>
            <a:endParaRPr lang="en-US" altLang="en-US" sz="2314" dirty="0">
              <a:latin typeface="Arial" panose="020B0604020202020204" pitchFamily="34" charset="0"/>
              <a:cs typeface="Arial" panose="020B0604020202020204" pitchFamily="34" charset="0"/>
            </a:endParaRPr>
          </a:p>
          <a:p>
            <a:pPr marL="457200" indent="-457200" eaLnBrk="1" hangingPunct="1">
              <a:spcBef>
                <a:spcPts val="906"/>
              </a:spcBef>
              <a:buFont typeface="+mj-lt"/>
              <a:buAutoNum type="arabicPeriod" startAt="2"/>
            </a:pPr>
            <a:r>
              <a:rPr lang="en-US" altLang="en-US" sz="2314" dirty="0">
                <a:latin typeface="Arial" panose="020B0604020202020204" pitchFamily="34" charset="0"/>
                <a:cs typeface="Arial" panose="020B0604020202020204" pitchFamily="34" charset="0"/>
              </a:rPr>
              <a:t>Pretrial Risk</a:t>
            </a:r>
          </a:p>
          <a:p>
            <a:pPr marL="914400" lvl="1" indent="-341313" eaLnBrk="1" hangingPunct="1">
              <a:spcBef>
                <a:spcPts val="906"/>
              </a:spcBef>
            </a:pPr>
            <a:r>
              <a:rPr lang="en-US" altLang="en-US" sz="2044" dirty="0">
                <a:latin typeface="Arial" panose="020B0604020202020204" pitchFamily="34" charset="0"/>
                <a:cs typeface="Arial" panose="020B0604020202020204" pitchFamily="34" charset="0"/>
              </a:rPr>
              <a:t>Assuming low risk defendants will be released in 1 day reduces the female population by 5 beds and the male population by 14 beds</a:t>
            </a:r>
          </a:p>
        </p:txBody>
      </p:sp>
      <p:cxnSp>
        <p:nvCxnSpPr>
          <p:cNvPr id="5" name="Straight Connector 4">
            <a:extLst>
              <a:ext uri="{FF2B5EF4-FFF2-40B4-BE49-F238E27FC236}">
                <a16:creationId xmlns:a16="http://schemas.microsoft.com/office/drawing/2014/main" id="{385C9000-BF07-489C-AF6C-C603550BC86D}"/>
              </a:ext>
            </a:extLst>
          </p:cNvPr>
          <p:cNvCxnSpPr/>
          <p:nvPr/>
        </p:nvCxnSpPr>
        <p:spPr>
          <a:xfrm>
            <a:off x="457200" y="1114827"/>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B712E5C-E929-8144-8274-682DFC2A07F8}"/>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BED NEED BASELINE ASSUMPTIONS --</a:t>
            </a:r>
          </a:p>
        </p:txBody>
      </p:sp>
    </p:spTree>
    <p:extLst>
      <p:ext uri="{BB962C8B-B14F-4D97-AF65-F5344CB8AC3E}">
        <p14:creationId xmlns:p14="http://schemas.microsoft.com/office/powerpoint/2010/main" val="1538226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a:extLst>
              <a:ext uri="{FF2B5EF4-FFF2-40B4-BE49-F238E27FC236}">
                <a16:creationId xmlns:a16="http://schemas.microsoft.com/office/drawing/2014/main" id="{35C3BF94-D447-49D2-981F-B2274268A45B}"/>
              </a:ext>
            </a:extLst>
          </p:cNvPr>
          <p:cNvSpPr>
            <a:spLocks noGrp="1"/>
          </p:cNvSpPr>
          <p:nvPr>
            <p:ph type="title"/>
          </p:nvPr>
        </p:nvSpPr>
        <p:spPr/>
        <p:txBody>
          <a:bodyPr/>
          <a:lstStyle/>
          <a:p>
            <a:pPr algn="ctr" eaLnBrk="1" hangingPunct="1"/>
            <a:r>
              <a:rPr lang="en-US" altLang="en-US" sz="2800" b="1" dirty="0">
                <a:latin typeface="Arial" panose="020B0604020202020204" pitchFamily="34" charset="0"/>
                <a:cs typeface="Arial" panose="020B0604020202020204" pitchFamily="34" charset="0"/>
              </a:rPr>
              <a:t>Policy Levers – Details (cont.)</a:t>
            </a:r>
          </a:p>
        </p:txBody>
      </p:sp>
      <p:sp>
        <p:nvSpPr>
          <p:cNvPr id="48130" name="Content Placeholder 3">
            <a:extLst>
              <a:ext uri="{FF2B5EF4-FFF2-40B4-BE49-F238E27FC236}">
                <a16:creationId xmlns:a16="http://schemas.microsoft.com/office/drawing/2014/main" id="{5661F2C5-A0D3-49A8-8625-07A2756015AD}"/>
              </a:ext>
            </a:extLst>
          </p:cNvPr>
          <p:cNvSpPr>
            <a:spLocks noGrp="1" noChangeArrowheads="1"/>
          </p:cNvSpPr>
          <p:nvPr>
            <p:ph idx="1"/>
          </p:nvPr>
        </p:nvSpPr>
        <p:spPr>
          <a:xfrm>
            <a:off x="1022985" y="1268118"/>
            <a:ext cx="7211334" cy="3553301"/>
          </a:xfrm>
        </p:spPr>
        <p:txBody>
          <a:bodyPr/>
          <a:lstStyle/>
          <a:p>
            <a:pPr marL="440855" indent="-440855" eaLnBrk="1" hangingPunct="1">
              <a:spcBef>
                <a:spcPts val="1506"/>
              </a:spcBef>
              <a:buFont typeface="+mj-lt"/>
              <a:buAutoNum type="arabicPeriod" startAt="3"/>
            </a:pPr>
            <a:r>
              <a:rPr lang="en-US" altLang="en-US" sz="2314" dirty="0">
                <a:latin typeface="Arial" panose="020B0604020202020204" pitchFamily="34" charset="0"/>
                <a:cs typeface="Arial" panose="020B0604020202020204" pitchFamily="34" charset="0"/>
              </a:rPr>
              <a:t>Reduce the time for competency restoration holds</a:t>
            </a:r>
          </a:p>
          <a:p>
            <a:pPr marL="860425" lvl="1" indent="-269875" eaLnBrk="1" hangingPunct="1">
              <a:spcBef>
                <a:spcPts val="1506"/>
              </a:spcBef>
            </a:pPr>
            <a:r>
              <a:rPr lang="en-US" altLang="en-US" sz="2044" dirty="0">
                <a:latin typeface="Arial" panose="020B0604020202020204" pitchFamily="34" charset="0"/>
                <a:cs typeface="Arial" panose="020B0604020202020204" pitchFamily="34" charset="0"/>
              </a:rPr>
              <a:t>Need additional data to analyze. Place holder of -25 in this presentation</a:t>
            </a:r>
          </a:p>
          <a:p>
            <a:pPr marL="440855" indent="-440855" eaLnBrk="1" hangingPunct="1">
              <a:spcBef>
                <a:spcPts val="1506"/>
              </a:spcBef>
              <a:buFont typeface="+mj-lt"/>
              <a:buAutoNum type="arabicPeriod" startAt="3"/>
            </a:pPr>
            <a:r>
              <a:rPr lang="en-US" altLang="en-US" sz="2314" dirty="0">
                <a:latin typeface="Arial" panose="020B0604020202020204" pitchFamily="34" charset="0"/>
                <a:cs typeface="Arial" panose="020B0604020202020204" pitchFamily="34" charset="0"/>
              </a:rPr>
              <a:t>Eliminate jail use for non-Clark County Department of Corrections violators</a:t>
            </a:r>
          </a:p>
          <a:p>
            <a:pPr marL="860425" lvl="1" indent="-287338" eaLnBrk="1" hangingPunct="1">
              <a:spcBef>
                <a:spcPts val="1506"/>
              </a:spcBef>
            </a:pPr>
            <a:r>
              <a:rPr lang="en-US" altLang="en-US" sz="2044" dirty="0">
                <a:latin typeface="Arial" panose="020B0604020202020204" pitchFamily="34" charset="0"/>
                <a:cs typeface="Arial" panose="020B0604020202020204" pitchFamily="34" charset="0"/>
              </a:rPr>
              <a:t>Need additional data to analyze. Placeholder of -11 in this presentation</a:t>
            </a:r>
          </a:p>
          <a:p>
            <a:pPr marL="860425" lvl="1" indent="-287338" eaLnBrk="1" hangingPunct="1">
              <a:spcBef>
                <a:spcPts val="1506"/>
              </a:spcBef>
            </a:pPr>
            <a:r>
              <a:rPr lang="en-US" altLang="en-US" sz="2044" dirty="0">
                <a:latin typeface="Arial" panose="020B0604020202020204" pitchFamily="34" charset="0"/>
                <a:cs typeface="Arial" panose="020B0604020202020204" pitchFamily="34" charset="0"/>
              </a:rPr>
              <a:t>Expect data by May 14, 2019 CFAC meeting</a:t>
            </a:r>
          </a:p>
        </p:txBody>
      </p:sp>
      <p:cxnSp>
        <p:nvCxnSpPr>
          <p:cNvPr id="5" name="Straight Connector 4">
            <a:extLst>
              <a:ext uri="{FF2B5EF4-FFF2-40B4-BE49-F238E27FC236}">
                <a16:creationId xmlns:a16="http://schemas.microsoft.com/office/drawing/2014/main" id="{385C9000-BF07-489C-AF6C-C603550BC86D}"/>
              </a:ext>
            </a:extLst>
          </p:cNvPr>
          <p:cNvCxnSpPr/>
          <p:nvPr/>
        </p:nvCxnSpPr>
        <p:spPr>
          <a:xfrm>
            <a:off x="457200" y="1072787"/>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AC38100-344D-F54A-82E0-71B302AB7DF8}"/>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BED NEED BASELINE ASSUMPTIONS --</a:t>
            </a:r>
          </a:p>
        </p:txBody>
      </p:sp>
    </p:spTree>
    <p:extLst>
      <p:ext uri="{BB962C8B-B14F-4D97-AF65-F5344CB8AC3E}">
        <p14:creationId xmlns:p14="http://schemas.microsoft.com/office/powerpoint/2010/main" val="719444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latin typeface="Arial" panose="020B0604020202020204" pitchFamily="34" charset="0"/>
                <a:cs typeface="Arial" panose="020B0604020202020204" pitchFamily="34" charset="0"/>
              </a:rPr>
              <a:t>Projections Range with Policy Levers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Including Clark County Estimates </a:t>
            </a:r>
            <a:br>
              <a:rPr lang="en-US" sz="2800" b="1" dirty="0">
                <a:latin typeface="Arial" panose="020B0604020202020204" pitchFamily="34" charset="0"/>
                <a:cs typeface="Arial" panose="020B0604020202020204" pitchFamily="34" charset="0"/>
              </a:rPr>
            </a:br>
            <a:endParaRPr lang="en-US" sz="1200" b="1" dirty="0">
              <a:latin typeface="Arial" panose="020B0604020202020204" pitchFamily="34" charset="0"/>
              <a:cs typeface="Arial" panose="020B0604020202020204" pitchFamily="34"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691932466"/>
              </p:ext>
            </p:extLst>
          </p:nvPr>
        </p:nvGraphicFramePr>
        <p:xfrm>
          <a:off x="751114" y="1369151"/>
          <a:ext cx="3438797" cy="3465735"/>
        </p:xfrm>
        <a:graphic>
          <a:graphicData uri="http://schemas.openxmlformats.org/drawingml/2006/table">
            <a:tbl>
              <a:tblPr firstRow="1" bandRow="1">
                <a:tableStyleId>{5C22544A-7EE6-4342-B048-85BDC9FD1C3A}</a:tableStyleId>
              </a:tblPr>
              <a:tblGrid>
                <a:gridCol w="1939834">
                  <a:extLst>
                    <a:ext uri="{9D8B030D-6E8A-4147-A177-3AD203B41FA5}">
                      <a16:colId xmlns:a16="http://schemas.microsoft.com/office/drawing/2014/main" val="20000"/>
                    </a:ext>
                  </a:extLst>
                </a:gridCol>
                <a:gridCol w="705394">
                  <a:extLst>
                    <a:ext uri="{9D8B030D-6E8A-4147-A177-3AD203B41FA5}">
                      <a16:colId xmlns:a16="http://schemas.microsoft.com/office/drawing/2014/main" val="20001"/>
                    </a:ext>
                  </a:extLst>
                </a:gridCol>
                <a:gridCol w="793569">
                  <a:extLst>
                    <a:ext uri="{9D8B030D-6E8A-4147-A177-3AD203B41FA5}">
                      <a16:colId xmlns:a16="http://schemas.microsoft.com/office/drawing/2014/main" val="20002"/>
                    </a:ext>
                  </a:extLst>
                </a:gridCol>
              </a:tblGrid>
              <a:tr h="266595">
                <a:tc>
                  <a:txBody>
                    <a:bodyPr/>
                    <a:lstStyle/>
                    <a:p>
                      <a:r>
                        <a:rPr lang="en-US" sz="1100" dirty="0"/>
                        <a:t>Primary Need</a:t>
                      </a:r>
                    </a:p>
                  </a:txBody>
                  <a:tcPr marL="35270" marR="35270" marT="17635" marB="17635"/>
                </a:tc>
                <a:tc gridSpan="2">
                  <a:txBody>
                    <a:bodyPr/>
                    <a:lstStyle/>
                    <a:p>
                      <a:pPr algn="ctr"/>
                      <a:r>
                        <a:rPr lang="en-US" sz="1100" dirty="0"/>
                        <a:t>LOW END</a:t>
                      </a:r>
                    </a:p>
                  </a:txBody>
                  <a:tcPr marL="35270" marR="35270" marT="17635" marB="17635"/>
                </a:tc>
                <a:tc hMerge="1">
                  <a:txBody>
                    <a:bodyPr/>
                    <a:lstStyle/>
                    <a:p>
                      <a:endParaRPr lang="en-US" dirty="0"/>
                    </a:p>
                  </a:txBody>
                  <a:tcPr/>
                </a:tc>
                <a:extLst>
                  <a:ext uri="{0D108BD9-81ED-4DB2-BD59-A6C34878D82A}">
                    <a16:rowId xmlns:a16="http://schemas.microsoft.com/office/drawing/2014/main" val="10000"/>
                  </a:ext>
                </a:extLst>
              </a:tr>
              <a:tr h="266595">
                <a:tc>
                  <a:txBody>
                    <a:bodyPr/>
                    <a:lstStyle/>
                    <a:p>
                      <a:r>
                        <a:rPr lang="en-US" sz="1100" dirty="0"/>
                        <a:t>Straight-line (JSP)</a:t>
                      </a:r>
                    </a:p>
                  </a:txBody>
                  <a:tcPr marL="35270" marR="35270" marT="17635" marB="17635"/>
                </a:tc>
                <a:tc>
                  <a:txBody>
                    <a:bodyPr/>
                    <a:lstStyle/>
                    <a:p>
                      <a:pPr algn="ctr"/>
                      <a:endParaRPr lang="en-US" sz="1100" dirty="0"/>
                    </a:p>
                  </a:txBody>
                  <a:tcPr marL="35270" marR="35270" marT="17635" marB="17635"/>
                </a:tc>
                <a:tc>
                  <a:txBody>
                    <a:bodyPr/>
                    <a:lstStyle/>
                    <a:p>
                      <a:pPr algn="r"/>
                      <a:r>
                        <a:rPr lang="en-US" sz="1100" dirty="0"/>
                        <a:t>690</a:t>
                      </a:r>
                    </a:p>
                  </a:txBody>
                  <a:tcPr marL="35270" marR="35270" marT="17635" marB="17635"/>
                </a:tc>
                <a:extLst>
                  <a:ext uri="{0D108BD9-81ED-4DB2-BD59-A6C34878D82A}">
                    <a16:rowId xmlns:a16="http://schemas.microsoft.com/office/drawing/2014/main" val="10001"/>
                  </a:ext>
                </a:extLst>
              </a:tr>
              <a:tr h="266595">
                <a:tc>
                  <a:txBody>
                    <a:bodyPr/>
                    <a:lstStyle/>
                    <a:p>
                      <a:r>
                        <a:rPr lang="en-US" sz="1100" dirty="0"/>
                        <a:t>Peaking and Class. (County)</a:t>
                      </a:r>
                    </a:p>
                  </a:txBody>
                  <a:tcPr marL="35270" marR="35270" marT="17635" marB="17635"/>
                </a:tc>
                <a:tc>
                  <a:txBody>
                    <a:bodyPr/>
                    <a:lstStyle/>
                    <a:p>
                      <a:pPr algn="r"/>
                      <a:r>
                        <a:rPr lang="en-US" sz="1100" dirty="0"/>
                        <a:t>15%</a:t>
                      </a:r>
                    </a:p>
                  </a:txBody>
                  <a:tcPr marL="35270" marR="35270" marT="17635" marB="17635"/>
                </a:tc>
                <a:tc>
                  <a:txBody>
                    <a:bodyPr/>
                    <a:lstStyle/>
                    <a:p>
                      <a:pPr algn="r"/>
                      <a:r>
                        <a:rPr lang="en-US" sz="1100" dirty="0"/>
                        <a:t>794</a:t>
                      </a:r>
                    </a:p>
                  </a:txBody>
                  <a:tcPr marL="35270" marR="35270" marT="17635" marB="17635"/>
                </a:tc>
                <a:extLst>
                  <a:ext uri="{0D108BD9-81ED-4DB2-BD59-A6C34878D82A}">
                    <a16:rowId xmlns:a16="http://schemas.microsoft.com/office/drawing/2014/main" val="10002"/>
                  </a:ext>
                </a:extLst>
              </a:tr>
              <a:tr h="266595">
                <a:tc>
                  <a:txBody>
                    <a:bodyPr/>
                    <a:lstStyle/>
                    <a:p>
                      <a:r>
                        <a:rPr lang="en-US" sz="1100" dirty="0"/>
                        <a:t>Maintenance beds (County)</a:t>
                      </a:r>
                    </a:p>
                  </a:txBody>
                  <a:tcPr marL="35270" marR="35270" marT="17635" marB="17635"/>
                </a:tc>
                <a:tc>
                  <a:txBody>
                    <a:bodyPr/>
                    <a:lstStyle/>
                    <a:p>
                      <a:pPr algn="r"/>
                      <a:r>
                        <a:rPr lang="en-US" sz="1100" dirty="0"/>
                        <a:t>+30</a:t>
                      </a:r>
                    </a:p>
                  </a:txBody>
                  <a:tcPr marL="35270" marR="35270" marT="17635" marB="17635"/>
                </a:tc>
                <a:tc>
                  <a:txBody>
                    <a:bodyPr/>
                    <a:lstStyle/>
                    <a:p>
                      <a:pPr algn="r"/>
                      <a:r>
                        <a:rPr lang="en-US" sz="1100" b="0" dirty="0"/>
                        <a:t>824</a:t>
                      </a:r>
                    </a:p>
                  </a:txBody>
                  <a:tcPr marL="35270" marR="35270" marT="17635" marB="17635"/>
                </a:tc>
                <a:extLst>
                  <a:ext uri="{0D108BD9-81ED-4DB2-BD59-A6C34878D82A}">
                    <a16:rowId xmlns:a16="http://schemas.microsoft.com/office/drawing/2014/main" val="10003"/>
                  </a:ext>
                </a:extLst>
              </a:tr>
              <a:tr h="266595">
                <a:tc>
                  <a:txBody>
                    <a:bodyPr/>
                    <a:lstStyle/>
                    <a:p>
                      <a:endParaRPr lang="en-US" sz="1100" dirty="0"/>
                    </a:p>
                  </a:txBody>
                  <a:tcPr marL="35270" marR="35270" marT="17635" marB="17635"/>
                </a:tc>
                <a:tc>
                  <a:txBody>
                    <a:bodyPr/>
                    <a:lstStyle/>
                    <a:p>
                      <a:pPr algn="r"/>
                      <a:endParaRPr lang="en-US" sz="1100" dirty="0"/>
                    </a:p>
                  </a:txBody>
                  <a:tcPr marL="35270" marR="35270" marT="17635" marB="17635"/>
                </a:tc>
                <a:tc>
                  <a:txBody>
                    <a:bodyPr/>
                    <a:lstStyle/>
                    <a:p>
                      <a:pPr algn="r"/>
                      <a:endParaRPr lang="en-US" sz="1100" b="1" dirty="0"/>
                    </a:p>
                  </a:txBody>
                  <a:tcPr marL="35270" marR="35270" marT="17635" marB="17635"/>
                </a:tc>
                <a:extLst>
                  <a:ext uri="{0D108BD9-81ED-4DB2-BD59-A6C34878D82A}">
                    <a16:rowId xmlns:a16="http://schemas.microsoft.com/office/drawing/2014/main" val="384725905"/>
                  </a:ext>
                </a:extLst>
              </a:tr>
              <a:tr h="266595">
                <a:tc>
                  <a:txBody>
                    <a:bodyPr/>
                    <a:lstStyle/>
                    <a:p>
                      <a:r>
                        <a:rPr lang="en-US" sz="1100" dirty="0"/>
                        <a:t>Total (without policy levers)</a:t>
                      </a:r>
                    </a:p>
                  </a:txBody>
                  <a:tcPr marL="35270" marR="35270" marT="17635" marB="17635"/>
                </a:tc>
                <a:tc>
                  <a:txBody>
                    <a:bodyPr/>
                    <a:lstStyle/>
                    <a:p>
                      <a:pPr algn="r"/>
                      <a:endParaRPr lang="en-US" sz="1100" dirty="0"/>
                    </a:p>
                  </a:txBody>
                  <a:tcPr marL="35270" marR="35270" marT="17635" marB="17635"/>
                </a:tc>
                <a:tc>
                  <a:txBody>
                    <a:bodyPr/>
                    <a:lstStyle/>
                    <a:p>
                      <a:pPr algn="r"/>
                      <a:r>
                        <a:rPr lang="en-US" sz="1100" b="1" dirty="0"/>
                        <a:t>824</a:t>
                      </a:r>
                    </a:p>
                  </a:txBody>
                  <a:tcPr marL="35270" marR="35270" marT="17635" marB="17635"/>
                </a:tc>
                <a:extLst>
                  <a:ext uri="{0D108BD9-81ED-4DB2-BD59-A6C34878D82A}">
                    <a16:rowId xmlns:a16="http://schemas.microsoft.com/office/drawing/2014/main" val="588129242"/>
                  </a:ext>
                </a:extLst>
              </a:tr>
              <a:tr h="266595">
                <a:tc>
                  <a:txBody>
                    <a:bodyPr/>
                    <a:lstStyle/>
                    <a:p>
                      <a:r>
                        <a:rPr lang="en-US" sz="1100" b="1" dirty="0">
                          <a:solidFill>
                            <a:schemeClr val="bg1"/>
                          </a:solidFill>
                        </a:rPr>
                        <a:t>Policy Levers</a:t>
                      </a:r>
                    </a:p>
                  </a:txBody>
                  <a:tcPr marL="35270" marR="35270" marT="17635" marB="17635">
                    <a:solidFill>
                      <a:schemeClr val="accent1"/>
                    </a:solidFill>
                  </a:tcPr>
                </a:tc>
                <a:tc>
                  <a:txBody>
                    <a:bodyPr/>
                    <a:lstStyle/>
                    <a:p>
                      <a:endParaRPr lang="en-US" sz="1100" dirty="0"/>
                    </a:p>
                  </a:txBody>
                  <a:tcPr marL="35270" marR="35270" marT="17635" marB="17635">
                    <a:solidFill>
                      <a:schemeClr val="accent1"/>
                    </a:solidFill>
                  </a:tcPr>
                </a:tc>
                <a:tc>
                  <a:txBody>
                    <a:bodyPr/>
                    <a:lstStyle/>
                    <a:p>
                      <a:endParaRPr lang="en-US" sz="1100" dirty="0"/>
                    </a:p>
                  </a:txBody>
                  <a:tcPr marL="35270" marR="35270" marT="17635" marB="17635">
                    <a:solidFill>
                      <a:schemeClr val="accent1"/>
                    </a:solidFill>
                  </a:tcPr>
                </a:tc>
                <a:extLst>
                  <a:ext uri="{0D108BD9-81ED-4DB2-BD59-A6C34878D82A}">
                    <a16:rowId xmlns:a16="http://schemas.microsoft.com/office/drawing/2014/main" val="10005"/>
                  </a:ext>
                </a:extLst>
              </a:tr>
              <a:tr h="266595">
                <a:tc>
                  <a:txBody>
                    <a:bodyPr/>
                    <a:lstStyle/>
                    <a:p>
                      <a:r>
                        <a:rPr lang="en-US" sz="1100" dirty="0"/>
                        <a:t>Book</a:t>
                      </a:r>
                      <a:r>
                        <a:rPr lang="en-US" sz="1100" baseline="0" dirty="0"/>
                        <a:t> and Hold</a:t>
                      </a:r>
                      <a:r>
                        <a:rPr lang="en-US" sz="1100" dirty="0"/>
                        <a:t> (JSP)</a:t>
                      </a:r>
                    </a:p>
                  </a:txBody>
                  <a:tcPr marL="35270" marR="35270" marT="17635" marB="17635"/>
                </a:tc>
                <a:tc>
                  <a:txBody>
                    <a:bodyPr/>
                    <a:lstStyle/>
                    <a:p>
                      <a:pPr algn="r"/>
                      <a:r>
                        <a:rPr lang="en-US" sz="1100" dirty="0"/>
                        <a:t>+27</a:t>
                      </a:r>
                    </a:p>
                  </a:txBody>
                  <a:tcPr marL="35270" marR="35270" marT="17635" marB="17635"/>
                </a:tc>
                <a:tc>
                  <a:txBody>
                    <a:bodyPr/>
                    <a:lstStyle/>
                    <a:p>
                      <a:pPr algn="r"/>
                      <a:r>
                        <a:rPr lang="en-US" sz="1100" dirty="0"/>
                        <a:t>851</a:t>
                      </a:r>
                    </a:p>
                  </a:txBody>
                  <a:tcPr marL="35270" marR="35270" marT="17635" marB="17635"/>
                </a:tc>
                <a:extLst>
                  <a:ext uri="{0D108BD9-81ED-4DB2-BD59-A6C34878D82A}">
                    <a16:rowId xmlns:a16="http://schemas.microsoft.com/office/drawing/2014/main" val="10006"/>
                  </a:ext>
                </a:extLst>
              </a:tr>
              <a:tr h="266595">
                <a:tc>
                  <a:txBody>
                    <a:bodyPr/>
                    <a:lstStyle/>
                    <a:p>
                      <a:r>
                        <a:rPr lang="en-US" sz="1100" dirty="0"/>
                        <a:t>Competency (County)</a:t>
                      </a:r>
                    </a:p>
                  </a:txBody>
                  <a:tcPr marL="35270" marR="35270" marT="17635" marB="17635"/>
                </a:tc>
                <a:tc>
                  <a:txBody>
                    <a:bodyPr/>
                    <a:lstStyle/>
                    <a:p>
                      <a:pPr algn="r"/>
                      <a:r>
                        <a:rPr lang="en-US" sz="1100" dirty="0"/>
                        <a:t>-25</a:t>
                      </a:r>
                    </a:p>
                  </a:txBody>
                  <a:tcPr marL="35270" marR="35270" marT="17635" marB="17635"/>
                </a:tc>
                <a:tc>
                  <a:txBody>
                    <a:bodyPr/>
                    <a:lstStyle/>
                    <a:p>
                      <a:pPr algn="r"/>
                      <a:r>
                        <a:rPr lang="en-US" sz="1100" dirty="0"/>
                        <a:t>826</a:t>
                      </a:r>
                    </a:p>
                  </a:txBody>
                  <a:tcPr marL="35270" marR="35270" marT="17635" marB="17635"/>
                </a:tc>
                <a:extLst>
                  <a:ext uri="{0D108BD9-81ED-4DB2-BD59-A6C34878D82A}">
                    <a16:rowId xmlns:a16="http://schemas.microsoft.com/office/drawing/2014/main" val="10007"/>
                  </a:ext>
                </a:extLst>
              </a:tr>
              <a:tr h="266595">
                <a:tc>
                  <a:txBody>
                    <a:bodyPr/>
                    <a:lstStyle/>
                    <a:p>
                      <a:r>
                        <a:rPr lang="en-US" sz="1100" dirty="0"/>
                        <a:t>Pretrial Low Risk (JSP)</a:t>
                      </a:r>
                    </a:p>
                  </a:txBody>
                  <a:tcPr marL="35270" marR="35270" marT="17635" marB="17635"/>
                </a:tc>
                <a:tc>
                  <a:txBody>
                    <a:bodyPr/>
                    <a:lstStyle/>
                    <a:p>
                      <a:pPr algn="r"/>
                      <a:r>
                        <a:rPr lang="en-US" sz="1100" dirty="0"/>
                        <a:t>-19</a:t>
                      </a:r>
                    </a:p>
                  </a:txBody>
                  <a:tcPr marL="35270" marR="35270" marT="17635" marB="17635"/>
                </a:tc>
                <a:tc>
                  <a:txBody>
                    <a:bodyPr/>
                    <a:lstStyle/>
                    <a:p>
                      <a:pPr algn="r"/>
                      <a:r>
                        <a:rPr lang="en-US" sz="1100" dirty="0"/>
                        <a:t>807</a:t>
                      </a:r>
                    </a:p>
                  </a:txBody>
                  <a:tcPr marL="35270" marR="35270" marT="17635" marB="17635"/>
                </a:tc>
                <a:extLst>
                  <a:ext uri="{0D108BD9-81ED-4DB2-BD59-A6C34878D82A}">
                    <a16:rowId xmlns:a16="http://schemas.microsoft.com/office/drawing/2014/main" val="10008"/>
                  </a:ext>
                </a:extLst>
              </a:tr>
              <a:tr h="266595">
                <a:tc>
                  <a:txBody>
                    <a:bodyPr/>
                    <a:lstStyle/>
                    <a:p>
                      <a:pPr marL="0" marR="0" indent="0" algn="l" defTabSz="1600200" rtl="0" eaLnBrk="1" fontAlgn="auto" latinLnBrk="0" hangingPunct="1">
                        <a:lnSpc>
                          <a:spcPct val="100000"/>
                        </a:lnSpc>
                        <a:spcBef>
                          <a:spcPts val="0"/>
                        </a:spcBef>
                        <a:spcAft>
                          <a:spcPts val="0"/>
                        </a:spcAft>
                        <a:buClrTx/>
                        <a:buSzTx/>
                        <a:buFontTx/>
                        <a:buNone/>
                        <a:tabLst/>
                        <a:defRPr/>
                      </a:pPr>
                      <a:r>
                        <a:rPr lang="en-US" sz="1100" dirty="0"/>
                        <a:t>DOC (County)</a:t>
                      </a:r>
                    </a:p>
                  </a:txBody>
                  <a:tcPr marL="35270" marR="35270" marT="17635" marB="17635"/>
                </a:tc>
                <a:tc>
                  <a:txBody>
                    <a:bodyPr/>
                    <a:lstStyle/>
                    <a:p>
                      <a:pPr algn="r"/>
                      <a:r>
                        <a:rPr lang="en-US" sz="1100" dirty="0"/>
                        <a:t>-11</a:t>
                      </a:r>
                    </a:p>
                  </a:txBody>
                  <a:tcPr marL="35270" marR="35270" marT="17635" marB="17635"/>
                </a:tc>
                <a:tc>
                  <a:txBody>
                    <a:bodyPr/>
                    <a:lstStyle/>
                    <a:p>
                      <a:pPr algn="r"/>
                      <a:r>
                        <a:rPr lang="en-US" sz="1100" dirty="0"/>
                        <a:t>796</a:t>
                      </a:r>
                    </a:p>
                  </a:txBody>
                  <a:tcPr marL="35270" marR="35270" marT="17635" marB="17635"/>
                </a:tc>
                <a:extLst>
                  <a:ext uri="{0D108BD9-81ED-4DB2-BD59-A6C34878D82A}">
                    <a16:rowId xmlns:a16="http://schemas.microsoft.com/office/drawing/2014/main" val="10009"/>
                  </a:ext>
                </a:extLst>
              </a:tr>
              <a:tr h="266595">
                <a:tc>
                  <a:txBody>
                    <a:bodyPr/>
                    <a:lstStyle/>
                    <a:p>
                      <a:endParaRPr lang="en-US" sz="1100" dirty="0"/>
                    </a:p>
                  </a:txBody>
                  <a:tcPr marL="35270" marR="35270" marT="17635" marB="17635"/>
                </a:tc>
                <a:tc>
                  <a:txBody>
                    <a:bodyPr/>
                    <a:lstStyle/>
                    <a:p>
                      <a:endParaRPr lang="en-US" sz="1100" dirty="0"/>
                    </a:p>
                  </a:txBody>
                  <a:tcPr marL="35270" marR="35270" marT="17635" marB="17635"/>
                </a:tc>
                <a:tc>
                  <a:txBody>
                    <a:bodyPr/>
                    <a:lstStyle/>
                    <a:p>
                      <a:endParaRPr lang="en-US" sz="1100" dirty="0"/>
                    </a:p>
                  </a:txBody>
                  <a:tcPr marL="35270" marR="35270" marT="17635" marB="17635"/>
                </a:tc>
                <a:extLst>
                  <a:ext uri="{0D108BD9-81ED-4DB2-BD59-A6C34878D82A}">
                    <a16:rowId xmlns:a16="http://schemas.microsoft.com/office/drawing/2014/main" val="10010"/>
                  </a:ext>
                </a:extLst>
              </a:tr>
              <a:tr h="266595">
                <a:tc>
                  <a:txBody>
                    <a:bodyPr/>
                    <a:lstStyle/>
                    <a:p>
                      <a:r>
                        <a:rPr lang="en-US" sz="1100" dirty="0"/>
                        <a:t>Total (with policy levers)</a:t>
                      </a:r>
                    </a:p>
                  </a:txBody>
                  <a:tcPr marL="35270" marR="35270" marT="17635" marB="17635"/>
                </a:tc>
                <a:tc>
                  <a:txBody>
                    <a:bodyPr/>
                    <a:lstStyle/>
                    <a:p>
                      <a:endParaRPr lang="en-US" sz="1100" dirty="0"/>
                    </a:p>
                  </a:txBody>
                  <a:tcPr marL="35270" marR="35270" marT="17635" marB="17635"/>
                </a:tc>
                <a:tc>
                  <a:txBody>
                    <a:bodyPr/>
                    <a:lstStyle/>
                    <a:p>
                      <a:pPr algn="r"/>
                      <a:r>
                        <a:rPr lang="en-US" sz="1100" b="1" dirty="0"/>
                        <a:t>796</a:t>
                      </a:r>
                    </a:p>
                  </a:txBody>
                  <a:tcPr marL="35270" marR="35270" marT="17635" marB="17635"/>
                </a:tc>
                <a:extLst>
                  <a:ext uri="{0D108BD9-81ED-4DB2-BD59-A6C34878D82A}">
                    <a16:rowId xmlns:a16="http://schemas.microsoft.com/office/drawing/2014/main" val="10011"/>
                  </a:ext>
                </a:extLst>
              </a:tr>
            </a:tbl>
          </a:graphicData>
        </a:graphic>
      </p:graphicFrame>
      <p:graphicFrame>
        <p:nvGraphicFramePr>
          <p:cNvPr id="12" name="Content Placeholder 9"/>
          <p:cNvGraphicFramePr>
            <a:graphicFrameLocks/>
          </p:cNvGraphicFramePr>
          <p:nvPr>
            <p:extLst>
              <p:ext uri="{D42A27DB-BD31-4B8C-83A1-F6EECF244321}">
                <p14:modId xmlns:p14="http://schemas.microsoft.com/office/powerpoint/2010/main" val="1734916771"/>
              </p:ext>
            </p:extLst>
          </p:nvPr>
        </p:nvGraphicFramePr>
        <p:xfrm>
          <a:off x="4807132" y="1369151"/>
          <a:ext cx="3438798" cy="3465735"/>
        </p:xfrm>
        <a:graphic>
          <a:graphicData uri="http://schemas.openxmlformats.org/drawingml/2006/table">
            <a:tbl>
              <a:tblPr firstRow="1" bandRow="1">
                <a:tableStyleId>{5C22544A-7EE6-4342-B048-85BDC9FD1C3A}</a:tableStyleId>
              </a:tblPr>
              <a:tblGrid>
                <a:gridCol w="1910443">
                  <a:extLst>
                    <a:ext uri="{9D8B030D-6E8A-4147-A177-3AD203B41FA5}">
                      <a16:colId xmlns:a16="http://schemas.microsoft.com/office/drawing/2014/main" val="20000"/>
                    </a:ext>
                  </a:extLst>
                </a:gridCol>
                <a:gridCol w="734786">
                  <a:extLst>
                    <a:ext uri="{9D8B030D-6E8A-4147-A177-3AD203B41FA5}">
                      <a16:colId xmlns:a16="http://schemas.microsoft.com/office/drawing/2014/main" val="20001"/>
                    </a:ext>
                  </a:extLst>
                </a:gridCol>
                <a:gridCol w="793569">
                  <a:extLst>
                    <a:ext uri="{9D8B030D-6E8A-4147-A177-3AD203B41FA5}">
                      <a16:colId xmlns:a16="http://schemas.microsoft.com/office/drawing/2014/main" val="20002"/>
                    </a:ext>
                  </a:extLst>
                </a:gridCol>
              </a:tblGrid>
              <a:tr h="266595">
                <a:tc>
                  <a:txBody>
                    <a:bodyPr/>
                    <a:lstStyle/>
                    <a:p>
                      <a:r>
                        <a:rPr lang="en-US" sz="1100" dirty="0"/>
                        <a:t>Primary Need</a:t>
                      </a:r>
                    </a:p>
                  </a:txBody>
                  <a:tcPr marL="35270" marR="35270" marT="17635" marB="17635"/>
                </a:tc>
                <a:tc gridSpan="2">
                  <a:txBody>
                    <a:bodyPr/>
                    <a:lstStyle/>
                    <a:p>
                      <a:pPr algn="ctr"/>
                      <a:r>
                        <a:rPr lang="en-US" sz="1100" dirty="0"/>
                        <a:t>HIGH END</a:t>
                      </a:r>
                    </a:p>
                  </a:txBody>
                  <a:tcPr marL="35270" marR="35270" marT="17635" marB="17635"/>
                </a:tc>
                <a:tc hMerge="1">
                  <a:txBody>
                    <a:bodyPr/>
                    <a:lstStyle/>
                    <a:p>
                      <a:endParaRPr lang="en-US" dirty="0"/>
                    </a:p>
                  </a:txBody>
                  <a:tcPr/>
                </a:tc>
                <a:extLst>
                  <a:ext uri="{0D108BD9-81ED-4DB2-BD59-A6C34878D82A}">
                    <a16:rowId xmlns:a16="http://schemas.microsoft.com/office/drawing/2014/main" val="10000"/>
                  </a:ext>
                </a:extLst>
              </a:tr>
              <a:tr h="266595">
                <a:tc>
                  <a:txBody>
                    <a:bodyPr/>
                    <a:lstStyle/>
                    <a:p>
                      <a:r>
                        <a:rPr lang="en-US" sz="1100" dirty="0"/>
                        <a:t>Straight-line (JSP)</a:t>
                      </a:r>
                    </a:p>
                  </a:txBody>
                  <a:tcPr marL="35270" marR="35270" marT="17635" marB="17635"/>
                </a:tc>
                <a:tc>
                  <a:txBody>
                    <a:bodyPr/>
                    <a:lstStyle/>
                    <a:p>
                      <a:pPr algn="ctr"/>
                      <a:endParaRPr lang="en-US" sz="1100" dirty="0"/>
                    </a:p>
                  </a:txBody>
                  <a:tcPr marL="35270" marR="35270" marT="17635" marB="17635"/>
                </a:tc>
                <a:tc>
                  <a:txBody>
                    <a:bodyPr/>
                    <a:lstStyle/>
                    <a:p>
                      <a:pPr algn="r"/>
                      <a:r>
                        <a:rPr lang="en-US" sz="1100" dirty="0"/>
                        <a:t>690</a:t>
                      </a:r>
                    </a:p>
                  </a:txBody>
                  <a:tcPr marL="35270" marR="35270" marT="17635" marB="17635"/>
                </a:tc>
                <a:extLst>
                  <a:ext uri="{0D108BD9-81ED-4DB2-BD59-A6C34878D82A}">
                    <a16:rowId xmlns:a16="http://schemas.microsoft.com/office/drawing/2014/main" val="10001"/>
                  </a:ext>
                </a:extLst>
              </a:tr>
              <a:tr h="266595">
                <a:tc>
                  <a:txBody>
                    <a:bodyPr/>
                    <a:lstStyle/>
                    <a:p>
                      <a:r>
                        <a:rPr lang="en-US" sz="1100" dirty="0"/>
                        <a:t>Peaking and Class. (County)</a:t>
                      </a:r>
                    </a:p>
                  </a:txBody>
                  <a:tcPr marL="35270" marR="35270" marT="17635" marB="17635"/>
                </a:tc>
                <a:tc>
                  <a:txBody>
                    <a:bodyPr/>
                    <a:lstStyle/>
                    <a:p>
                      <a:pPr algn="r"/>
                      <a:r>
                        <a:rPr lang="en-US" sz="1100" dirty="0"/>
                        <a:t>20% </a:t>
                      </a:r>
                    </a:p>
                  </a:txBody>
                  <a:tcPr marL="35270" marR="35270" marT="17635" marB="17635"/>
                </a:tc>
                <a:tc>
                  <a:txBody>
                    <a:bodyPr/>
                    <a:lstStyle/>
                    <a:p>
                      <a:pPr algn="r"/>
                      <a:r>
                        <a:rPr lang="en-US" sz="1100" dirty="0"/>
                        <a:t>828</a:t>
                      </a:r>
                    </a:p>
                  </a:txBody>
                  <a:tcPr marL="35270" marR="35270" marT="17635" marB="17635"/>
                </a:tc>
                <a:extLst>
                  <a:ext uri="{0D108BD9-81ED-4DB2-BD59-A6C34878D82A}">
                    <a16:rowId xmlns:a16="http://schemas.microsoft.com/office/drawing/2014/main" val="10002"/>
                  </a:ext>
                </a:extLst>
              </a:tr>
              <a:tr h="266595">
                <a:tc>
                  <a:txBody>
                    <a:bodyPr/>
                    <a:lstStyle/>
                    <a:p>
                      <a:r>
                        <a:rPr lang="en-US" sz="1100" dirty="0"/>
                        <a:t>Maintenance beds (County)</a:t>
                      </a:r>
                    </a:p>
                  </a:txBody>
                  <a:tcPr marL="35270" marR="35270" marT="17635" marB="17635"/>
                </a:tc>
                <a:tc>
                  <a:txBody>
                    <a:bodyPr/>
                    <a:lstStyle/>
                    <a:p>
                      <a:pPr algn="r"/>
                      <a:r>
                        <a:rPr lang="en-US" sz="1100" dirty="0"/>
                        <a:t>+50</a:t>
                      </a:r>
                    </a:p>
                  </a:txBody>
                  <a:tcPr marL="35270" marR="35270" marT="17635" marB="17635"/>
                </a:tc>
                <a:tc>
                  <a:txBody>
                    <a:bodyPr/>
                    <a:lstStyle/>
                    <a:p>
                      <a:pPr algn="r"/>
                      <a:r>
                        <a:rPr lang="en-US" sz="1100" b="0" dirty="0"/>
                        <a:t>878</a:t>
                      </a:r>
                    </a:p>
                  </a:txBody>
                  <a:tcPr marL="35270" marR="35270" marT="17635" marB="17635"/>
                </a:tc>
                <a:extLst>
                  <a:ext uri="{0D108BD9-81ED-4DB2-BD59-A6C34878D82A}">
                    <a16:rowId xmlns:a16="http://schemas.microsoft.com/office/drawing/2014/main" val="10003"/>
                  </a:ext>
                </a:extLst>
              </a:tr>
              <a:tr h="266595">
                <a:tc>
                  <a:txBody>
                    <a:bodyPr/>
                    <a:lstStyle/>
                    <a:p>
                      <a:endParaRPr lang="en-US" sz="1100" dirty="0"/>
                    </a:p>
                  </a:txBody>
                  <a:tcPr marL="35270" marR="35270" marT="17635" marB="17635"/>
                </a:tc>
                <a:tc>
                  <a:txBody>
                    <a:bodyPr/>
                    <a:lstStyle/>
                    <a:p>
                      <a:pPr algn="r"/>
                      <a:endParaRPr lang="en-US" sz="1100" dirty="0"/>
                    </a:p>
                  </a:txBody>
                  <a:tcPr marL="35270" marR="35270" marT="17635" marB="17635"/>
                </a:tc>
                <a:tc>
                  <a:txBody>
                    <a:bodyPr/>
                    <a:lstStyle/>
                    <a:p>
                      <a:pPr algn="r"/>
                      <a:endParaRPr lang="en-US" sz="1100" b="1" dirty="0"/>
                    </a:p>
                  </a:txBody>
                  <a:tcPr marL="35270" marR="35270" marT="17635" marB="17635"/>
                </a:tc>
                <a:extLst>
                  <a:ext uri="{0D108BD9-81ED-4DB2-BD59-A6C34878D82A}">
                    <a16:rowId xmlns:a16="http://schemas.microsoft.com/office/drawing/2014/main" val="2359381682"/>
                  </a:ext>
                </a:extLst>
              </a:tr>
              <a:tr h="266595">
                <a:tc>
                  <a:txBody>
                    <a:bodyPr/>
                    <a:lstStyle/>
                    <a:p>
                      <a:pPr marL="0" marR="0" lvl="0" indent="0" algn="l" defTabSz="617197" rtl="0" eaLnBrk="1" fontAlgn="auto" latinLnBrk="0" hangingPunct="1">
                        <a:lnSpc>
                          <a:spcPct val="100000"/>
                        </a:lnSpc>
                        <a:spcBef>
                          <a:spcPts val="0"/>
                        </a:spcBef>
                        <a:spcAft>
                          <a:spcPts val="0"/>
                        </a:spcAft>
                        <a:buClrTx/>
                        <a:buSzTx/>
                        <a:buFontTx/>
                        <a:buNone/>
                        <a:tabLst/>
                        <a:defRPr/>
                      </a:pPr>
                      <a:r>
                        <a:rPr lang="en-US" sz="1100" dirty="0"/>
                        <a:t>Total (without policy levers)</a:t>
                      </a:r>
                    </a:p>
                  </a:txBody>
                  <a:tcPr marL="35270" marR="35270" marT="17635" marB="17635"/>
                </a:tc>
                <a:tc>
                  <a:txBody>
                    <a:bodyPr/>
                    <a:lstStyle/>
                    <a:p>
                      <a:pPr algn="r"/>
                      <a:endParaRPr lang="en-US" sz="1100" dirty="0"/>
                    </a:p>
                  </a:txBody>
                  <a:tcPr marL="35270" marR="35270" marT="17635" marB="17635"/>
                </a:tc>
                <a:tc>
                  <a:txBody>
                    <a:bodyPr/>
                    <a:lstStyle/>
                    <a:p>
                      <a:pPr algn="r"/>
                      <a:r>
                        <a:rPr lang="en-US" sz="1100" b="1" dirty="0"/>
                        <a:t>878</a:t>
                      </a:r>
                    </a:p>
                  </a:txBody>
                  <a:tcPr marL="35270" marR="35270" marT="17635" marB="17635"/>
                </a:tc>
                <a:extLst>
                  <a:ext uri="{0D108BD9-81ED-4DB2-BD59-A6C34878D82A}">
                    <a16:rowId xmlns:a16="http://schemas.microsoft.com/office/drawing/2014/main" val="669484245"/>
                  </a:ext>
                </a:extLst>
              </a:tr>
              <a:tr h="266595">
                <a:tc>
                  <a:txBody>
                    <a:bodyPr/>
                    <a:lstStyle/>
                    <a:p>
                      <a:r>
                        <a:rPr lang="en-US" sz="1100" b="1" dirty="0">
                          <a:solidFill>
                            <a:schemeClr val="bg1"/>
                          </a:solidFill>
                        </a:rPr>
                        <a:t>Policy Levers</a:t>
                      </a:r>
                    </a:p>
                  </a:txBody>
                  <a:tcPr marL="35270" marR="35270" marT="17635" marB="17635">
                    <a:solidFill>
                      <a:schemeClr val="accent1"/>
                    </a:solidFill>
                  </a:tcPr>
                </a:tc>
                <a:tc>
                  <a:txBody>
                    <a:bodyPr/>
                    <a:lstStyle/>
                    <a:p>
                      <a:endParaRPr lang="en-US" sz="1100" dirty="0"/>
                    </a:p>
                  </a:txBody>
                  <a:tcPr marL="35270" marR="35270" marT="17635" marB="17635">
                    <a:solidFill>
                      <a:schemeClr val="accent1"/>
                    </a:solidFill>
                  </a:tcPr>
                </a:tc>
                <a:tc>
                  <a:txBody>
                    <a:bodyPr/>
                    <a:lstStyle/>
                    <a:p>
                      <a:endParaRPr lang="en-US" sz="1100" dirty="0"/>
                    </a:p>
                  </a:txBody>
                  <a:tcPr marL="35270" marR="35270" marT="17635" marB="17635">
                    <a:solidFill>
                      <a:schemeClr val="accent1"/>
                    </a:solidFill>
                  </a:tcPr>
                </a:tc>
                <a:extLst>
                  <a:ext uri="{0D108BD9-81ED-4DB2-BD59-A6C34878D82A}">
                    <a16:rowId xmlns:a16="http://schemas.microsoft.com/office/drawing/2014/main" val="10005"/>
                  </a:ext>
                </a:extLst>
              </a:tr>
              <a:tr h="266595">
                <a:tc>
                  <a:txBody>
                    <a:bodyPr/>
                    <a:lstStyle/>
                    <a:p>
                      <a:r>
                        <a:rPr lang="en-US" sz="1100" dirty="0"/>
                        <a:t>Book</a:t>
                      </a:r>
                      <a:r>
                        <a:rPr lang="en-US" sz="1100" baseline="0" dirty="0"/>
                        <a:t> and Hold</a:t>
                      </a:r>
                      <a:r>
                        <a:rPr lang="en-US" sz="1100" dirty="0"/>
                        <a:t> (JSP)</a:t>
                      </a:r>
                    </a:p>
                  </a:txBody>
                  <a:tcPr marL="35270" marR="35270" marT="17635" marB="17635"/>
                </a:tc>
                <a:tc>
                  <a:txBody>
                    <a:bodyPr/>
                    <a:lstStyle/>
                    <a:p>
                      <a:pPr algn="r"/>
                      <a:r>
                        <a:rPr lang="en-US" sz="1100" dirty="0"/>
                        <a:t>+27</a:t>
                      </a:r>
                    </a:p>
                  </a:txBody>
                  <a:tcPr marL="35270" marR="35270" marT="17635" marB="17635"/>
                </a:tc>
                <a:tc>
                  <a:txBody>
                    <a:bodyPr/>
                    <a:lstStyle/>
                    <a:p>
                      <a:pPr algn="r"/>
                      <a:r>
                        <a:rPr lang="en-US" sz="1100" dirty="0"/>
                        <a:t>905</a:t>
                      </a:r>
                    </a:p>
                  </a:txBody>
                  <a:tcPr marL="35270" marR="35270" marT="17635" marB="17635"/>
                </a:tc>
                <a:extLst>
                  <a:ext uri="{0D108BD9-81ED-4DB2-BD59-A6C34878D82A}">
                    <a16:rowId xmlns:a16="http://schemas.microsoft.com/office/drawing/2014/main" val="10006"/>
                  </a:ext>
                </a:extLst>
              </a:tr>
              <a:tr h="266595">
                <a:tc>
                  <a:txBody>
                    <a:bodyPr/>
                    <a:lstStyle/>
                    <a:p>
                      <a:r>
                        <a:rPr lang="en-US" sz="1100" dirty="0"/>
                        <a:t>Competency (County)</a:t>
                      </a:r>
                    </a:p>
                  </a:txBody>
                  <a:tcPr marL="35270" marR="35270" marT="17635" marB="17635"/>
                </a:tc>
                <a:tc>
                  <a:txBody>
                    <a:bodyPr/>
                    <a:lstStyle/>
                    <a:p>
                      <a:pPr algn="r"/>
                      <a:r>
                        <a:rPr lang="en-US" sz="1100" dirty="0"/>
                        <a:t>-25</a:t>
                      </a:r>
                    </a:p>
                  </a:txBody>
                  <a:tcPr marL="35270" marR="35270" marT="17635" marB="17635"/>
                </a:tc>
                <a:tc>
                  <a:txBody>
                    <a:bodyPr/>
                    <a:lstStyle/>
                    <a:p>
                      <a:pPr algn="r"/>
                      <a:r>
                        <a:rPr lang="en-US" sz="1100" dirty="0"/>
                        <a:t>880</a:t>
                      </a:r>
                    </a:p>
                  </a:txBody>
                  <a:tcPr marL="35270" marR="35270" marT="17635" marB="17635"/>
                </a:tc>
                <a:extLst>
                  <a:ext uri="{0D108BD9-81ED-4DB2-BD59-A6C34878D82A}">
                    <a16:rowId xmlns:a16="http://schemas.microsoft.com/office/drawing/2014/main" val="10007"/>
                  </a:ext>
                </a:extLst>
              </a:tr>
              <a:tr h="266595">
                <a:tc>
                  <a:txBody>
                    <a:bodyPr/>
                    <a:lstStyle/>
                    <a:p>
                      <a:r>
                        <a:rPr lang="en-US" sz="1100" dirty="0"/>
                        <a:t>Pretrial Low Risk (JSP)</a:t>
                      </a:r>
                    </a:p>
                  </a:txBody>
                  <a:tcPr marL="35270" marR="35270" marT="17635" marB="17635"/>
                </a:tc>
                <a:tc>
                  <a:txBody>
                    <a:bodyPr/>
                    <a:lstStyle/>
                    <a:p>
                      <a:pPr algn="r"/>
                      <a:r>
                        <a:rPr lang="en-US" sz="1100" dirty="0"/>
                        <a:t>-19</a:t>
                      </a:r>
                    </a:p>
                  </a:txBody>
                  <a:tcPr marL="35270" marR="35270" marT="17635" marB="17635"/>
                </a:tc>
                <a:tc>
                  <a:txBody>
                    <a:bodyPr/>
                    <a:lstStyle/>
                    <a:p>
                      <a:pPr algn="r"/>
                      <a:r>
                        <a:rPr lang="en-US" sz="1100" dirty="0"/>
                        <a:t>861</a:t>
                      </a:r>
                    </a:p>
                  </a:txBody>
                  <a:tcPr marL="35270" marR="35270" marT="17635" marB="17635"/>
                </a:tc>
                <a:extLst>
                  <a:ext uri="{0D108BD9-81ED-4DB2-BD59-A6C34878D82A}">
                    <a16:rowId xmlns:a16="http://schemas.microsoft.com/office/drawing/2014/main" val="10008"/>
                  </a:ext>
                </a:extLst>
              </a:tr>
              <a:tr h="266595">
                <a:tc>
                  <a:txBody>
                    <a:bodyPr/>
                    <a:lstStyle/>
                    <a:p>
                      <a:pPr marL="0" marR="0" indent="0" algn="l" defTabSz="1600200" rtl="0" eaLnBrk="1" fontAlgn="auto" latinLnBrk="0" hangingPunct="1">
                        <a:lnSpc>
                          <a:spcPct val="100000"/>
                        </a:lnSpc>
                        <a:spcBef>
                          <a:spcPts val="0"/>
                        </a:spcBef>
                        <a:spcAft>
                          <a:spcPts val="0"/>
                        </a:spcAft>
                        <a:buClrTx/>
                        <a:buSzTx/>
                        <a:buFontTx/>
                        <a:buNone/>
                        <a:tabLst/>
                        <a:defRPr/>
                      </a:pPr>
                      <a:r>
                        <a:rPr lang="en-US" sz="1100" dirty="0"/>
                        <a:t>DOC (County)</a:t>
                      </a:r>
                    </a:p>
                  </a:txBody>
                  <a:tcPr marL="35270" marR="35270" marT="17635" marB="17635"/>
                </a:tc>
                <a:tc>
                  <a:txBody>
                    <a:bodyPr/>
                    <a:lstStyle/>
                    <a:p>
                      <a:pPr algn="r"/>
                      <a:r>
                        <a:rPr lang="en-US" sz="1100" dirty="0"/>
                        <a:t>-11</a:t>
                      </a:r>
                    </a:p>
                  </a:txBody>
                  <a:tcPr marL="35270" marR="35270" marT="17635" marB="17635"/>
                </a:tc>
                <a:tc>
                  <a:txBody>
                    <a:bodyPr/>
                    <a:lstStyle/>
                    <a:p>
                      <a:pPr algn="r"/>
                      <a:r>
                        <a:rPr lang="en-US" sz="1100" dirty="0"/>
                        <a:t>850</a:t>
                      </a:r>
                    </a:p>
                  </a:txBody>
                  <a:tcPr marL="35270" marR="35270" marT="17635" marB="17635"/>
                </a:tc>
                <a:extLst>
                  <a:ext uri="{0D108BD9-81ED-4DB2-BD59-A6C34878D82A}">
                    <a16:rowId xmlns:a16="http://schemas.microsoft.com/office/drawing/2014/main" val="10009"/>
                  </a:ext>
                </a:extLst>
              </a:tr>
              <a:tr h="266595">
                <a:tc>
                  <a:txBody>
                    <a:bodyPr/>
                    <a:lstStyle/>
                    <a:p>
                      <a:endParaRPr lang="en-US" sz="1100" dirty="0"/>
                    </a:p>
                  </a:txBody>
                  <a:tcPr marL="35270" marR="35270" marT="17635" marB="17635"/>
                </a:tc>
                <a:tc>
                  <a:txBody>
                    <a:bodyPr/>
                    <a:lstStyle/>
                    <a:p>
                      <a:endParaRPr lang="en-US" sz="1100" dirty="0"/>
                    </a:p>
                  </a:txBody>
                  <a:tcPr marL="35270" marR="35270" marT="17635" marB="17635"/>
                </a:tc>
                <a:tc>
                  <a:txBody>
                    <a:bodyPr/>
                    <a:lstStyle/>
                    <a:p>
                      <a:endParaRPr lang="en-US" sz="1100" dirty="0"/>
                    </a:p>
                  </a:txBody>
                  <a:tcPr marL="35270" marR="35270" marT="17635" marB="17635"/>
                </a:tc>
                <a:extLst>
                  <a:ext uri="{0D108BD9-81ED-4DB2-BD59-A6C34878D82A}">
                    <a16:rowId xmlns:a16="http://schemas.microsoft.com/office/drawing/2014/main" val="10010"/>
                  </a:ext>
                </a:extLst>
              </a:tr>
              <a:tr h="266595">
                <a:tc>
                  <a:txBody>
                    <a:bodyPr/>
                    <a:lstStyle/>
                    <a:p>
                      <a:r>
                        <a:rPr lang="en-US" sz="1100" dirty="0"/>
                        <a:t>Total (with policy levers)</a:t>
                      </a:r>
                    </a:p>
                  </a:txBody>
                  <a:tcPr marL="35270" marR="35270" marT="17635" marB="17635"/>
                </a:tc>
                <a:tc>
                  <a:txBody>
                    <a:bodyPr/>
                    <a:lstStyle/>
                    <a:p>
                      <a:endParaRPr lang="en-US" sz="1100" dirty="0"/>
                    </a:p>
                  </a:txBody>
                  <a:tcPr marL="35270" marR="35270" marT="17635" marB="17635"/>
                </a:tc>
                <a:tc>
                  <a:txBody>
                    <a:bodyPr/>
                    <a:lstStyle/>
                    <a:p>
                      <a:pPr algn="r"/>
                      <a:r>
                        <a:rPr lang="en-US" sz="1100" b="1" dirty="0"/>
                        <a:t>850</a:t>
                      </a:r>
                    </a:p>
                  </a:txBody>
                  <a:tcPr marL="35270" marR="35270" marT="17635" marB="17635"/>
                </a:tc>
                <a:extLst>
                  <a:ext uri="{0D108BD9-81ED-4DB2-BD59-A6C34878D82A}">
                    <a16:rowId xmlns:a16="http://schemas.microsoft.com/office/drawing/2014/main" val="10011"/>
                  </a:ext>
                </a:extLst>
              </a:tr>
            </a:tbl>
          </a:graphicData>
        </a:graphic>
      </p:graphicFrame>
      <p:sp>
        <p:nvSpPr>
          <p:cNvPr id="3" name="Slide Number Placeholder 2"/>
          <p:cNvSpPr>
            <a:spLocks noGrp="1"/>
          </p:cNvSpPr>
          <p:nvPr>
            <p:ph type="sldNum" sz="quarter" idx="12"/>
          </p:nvPr>
        </p:nvSpPr>
        <p:spPr/>
        <p:txBody>
          <a:bodyPr/>
          <a:lstStyle/>
          <a:p>
            <a:pPr defTabSz="352684">
              <a:defRPr/>
            </a:pPr>
            <a:fld id="{01FBE1FC-D34E-4E50-AC80-12BEB6A5A3D7}" type="slidenum">
              <a:rPr lang="en-US">
                <a:sym typeface="FC-GillSans-Rgl" charset="0"/>
              </a:rPr>
              <a:pPr defTabSz="352684">
                <a:defRPr/>
              </a:pPr>
              <a:t>26</a:t>
            </a:fld>
            <a:endParaRPr lang="en-US" dirty="0">
              <a:sym typeface="FC-GillSans-Rgl" charset="0"/>
            </a:endParaRPr>
          </a:p>
        </p:txBody>
      </p:sp>
    </p:spTree>
    <p:extLst>
      <p:ext uri="{BB962C8B-B14F-4D97-AF65-F5344CB8AC3E}">
        <p14:creationId xmlns:p14="http://schemas.microsoft.com/office/powerpoint/2010/main" val="1105210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80225-DD4D-4447-A4E3-51E0CC7D56AA}"/>
              </a:ext>
            </a:extLst>
          </p:cNvPr>
          <p:cNvSpPr txBox="1"/>
          <p:nvPr/>
        </p:nvSpPr>
        <p:spPr>
          <a:xfrm>
            <a:off x="754572" y="859053"/>
            <a:ext cx="7664592" cy="600164"/>
          </a:xfrm>
          <a:prstGeom prst="rect">
            <a:avLst/>
          </a:prstGeom>
          <a:noFill/>
        </p:spPr>
        <p:txBody>
          <a:bodyPr wrap="square" numCol="1" rtlCol="0">
            <a:spAutoFit/>
          </a:bodyPr>
          <a:lstStyle/>
          <a:p>
            <a:endParaRPr lang="en-US" sz="2400" dirty="0">
              <a:solidFill>
                <a:srgbClr val="262626"/>
              </a:solidFill>
            </a:endParaRPr>
          </a:p>
          <a:p>
            <a:pPr marL="342900" indent="-342900">
              <a:buAutoNum type="arabicPeriod"/>
            </a:pPr>
            <a:endParaRPr lang="en-US" sz="900" dirty="0">
              <a:solidFill>
                <a:schemeClr val="bg1"/>
              </a:solidFill>
            </a:endParaRPr>
          </a:p>
        </p:txBody>
      </p:sp>
      <p:sp>
        <p:nvSpPr>
          <p:cNvPr id="7" name="Rectangle 6"/>
          <p:cNvSpPr/>
          <p:nvPr/>
        </p:nvSpPr>
        <p:spPr>
          <a:xfrm>
            <a:off x="0" y="0"/>
            <a:ext cx="9144000" cy="51434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228678E-C379-4D21-B7E0-E9DB6C01A240}"/>
              </a:ext>
            </a:extLst>
          </p:cNvPr>
          <p:cNvSpPr txBox="1"/>
          <p:nvPr/>
        </p:nvSpPr>
        <p:spPr>
          <a:xfrm>
            <a:off x="3578087" y="4334474"/>
            <a:ext cx="2418521" cy="523220"/>
          </a:xfrm>
          <a:prstGeom prst="rect">
            <a:avLst/>
          </a:prstGeom>
          <a:noFill/>
        </p:spPr>
        <p:txBody>
          <a:bodyPr wrap="square" rtlCol="0">
            <a:spAutoFit/>
          </a:bodyPr>
          <a:lstStyle/>
          <a:p>
            <a:endParaRPr lang="en-US" sz="2800" dirty="0">
              <a:solidFill>
                <a:srgbClr val="00B050"/>
              </a:solidFill>
            </a:endParaRPr>
          </a:p>
        </p:txBody>
      </p:sp>
      <p:sp>
        <p:nvSpPr>
          <p:cNvPr id="9" name="TextBox 8">
            <a:extLst>
              <a:ext uri="{FF2B5EF4-FFF2-40B4-BE49-F238E27FC236}">
                <a16:creationId xmlns:a16="http://schemas.microsoft.com/office/drawing/2014/main" id="{A1B3290D-1797-4783-B4D1-8A173404BAC9}"/>
              </a:ext>
            </a:extLst>
          </p:cNvPr>
          <p:cNvSpPr txBox="1"/>
          <p:nvPr/>
        </p:nvSpPr>
        <p:spPr>
          <a:xfrm>
            <a:off x="8319247" y="4673600"/>
            <a:ext cx="442259" cy="307777"/>
          </a:xfrm>
          <a:prstGeom prst="rect">
            <a:avLst/>
          </a:prstGeom>
          <a:noFill/>
        </p:spPr>
        <p:txBody>
          <a:bodyPr wrap="square" rtlCol="0">
            <a:spAutoFit/>
          </a:bodyPr>
          <a:lstStyle/>
          <a:p>
            <a:fld id="{B22E14F7-74FB-4C93-8716-0CA951A4112E}" type="slidenum">
              <a:rPr lang="en-US" smtClean="0">
                <a:solidFill>
                  <a:schemeClr val="bg1"/>
                </a:solidFill>
              </a:rPr>
              <a:t>27</a:t>
            </a:fld>
            <a:endParaRPr lang="en-US" dirty="0">
              <a:solidFill>
                <a:schemeClr val="bg1"/>
              </a:solidFill>
            </a:endParaRPr>
          </a:p>
        </p:txBody>
      </p:sp>
      <p:sp>
        <p:nvSpPr>
          <p:cNvPr id="8" name="Title 1">
            <a:extLst>
              <a:ext uri="{FF2B5EF4-FFF2-40B4-BE49-F238E27FC236}">
                <a16:creationId xmlns:a16="http://schemas.microsoft.com/office/drawing/2014/main" id="{168B258A-59D0-4354-9653-8F348C696519}"/>
              </a:ext>
            </a:extLst>
          </p:cNvPr>
          <p:cNvSpPr txBox="1">
            <a:spLocks/>
          </p:cNvSpPr>
          <p:nvPr/>
        </p:nvSpPr>
        <p:spPr>
          <a:xfrm>
            <a:off x="457200" y="274638"/>
            <a:ext cx="8229600" cy="5844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2800" b="1" dirty="0"/>
              <a:t>Recap: Subcommittee Result</a:t>
            </a:r>
          </a:p>
        </p:txBody>
      </p:sp>
      <p:sp>
        <p:nvSpPr>
          <p:cNvPr id="10" name="Content Placeholder 2">
            <a:extLst>
              <a:ext uri="{FF2B5EF4-FFF2-40B4-BE49-F238E27FC236}">
                <a16:creationId xmlns:a16="http://schemas.microsoft.com/office/drawing/2014/main" id="{96EE1700-A685-453A-9A19-65825A0BD64C}"/>
              </a:ext>
            </a:extLst>
          </p:cNvPr>
          <p:cNvSpPr txBox="1">
            <a:spLocks/>
          </p:cNvSpPr>
          <p:nvPr/>
        </p:nvSpPr>
        <p:spPr>
          <a:xfrm>
            <a:off x="754572" y="1227291"/>
            <a:ext cx="7932228" cy="32050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Aft>
                <a:spcPts val="1200"/>
              </a:spcAft>
            </a:pPr>
            <a:r>
              <a:rPr lang="en-US" sz="2000" u="sng" dirty="0"/>
              <a:t>Agreement</a:t>
            </a:r>
            <a:r>
              <a:rPr lang="en-US" sz="2000" dirty="0"/>
              <a:t> </a:t>
            </a:r>
          </a:p>
          <a:p>
            <a:pPr marL="742950" lvl="1" indent="-285750">
              <a:spcAft>
                <a:spcPts val="1200"/>
              </a:spcAft>
              <a:buFont typeface="Arial" panose="020B0604020202020204" pitchFamily="34" charset="0"/>
              <a:buChar char="•"/>
            </a:pPr>
            <a:r>
              <a:rPr lang="en-US" sz="2000" dirty="0"/>
              <a:t>Year 2050 bed need range of 796 to 850</a:t>
            </a:r>
          </a:p>
          <a:p>
            <a:pPr>
              <a:spcAft>
                <a:spcPts val="1200"/>
              </a:spcAft>
            </a:pPr>
            <a:r>
              <a:rPr lang="en-US" sz="2000" u="sng" dirty="0"/>
              <a:t>Based on</a:t>
            </a:r>
            <a:r>
              <a:rPr lang="en-US" sz="2000" dirty="0"/>
              <a:t>:</a:t>
            </a:r>
          </a:p>
          <a:p>
            <a:pPr marL="742950" lvl="1" indent="-285750">
              <a:spcAft>
                <a:spcPts val="1200"/>
              </a:spcAft>
              <a:buFont typeface="Arial" panose="020B0604020202020204" pitchFamily="34" charset="0"/>
              <a:buChar char="•"/>
            </a:pPr>
            <a:r>
              <a:rPr lang="en-US" sz="2000" dirty="0"/>
              <a:t>Straight line estimate</a:t>
            </a:r>
          </a:p>
          <a:p>
            <a:pPr marL="742950" lvl="1" indent="-285750">
              <a:spcAft>
                <a:spcPts val="1200"/>
              </a:spcAft>
              <a:buFont typeface="Arial" panose="020B0604020202020204" pitchFamily="34" charset="0"/>
              <a:buChar char="•"/>
            </a:pPr>
            <a:r>
              <a:rPr lang="en-US" sz="2000" dirty="0"/>
              <a:t>Peaking and classification</a:t>
            </a:r>
          </a:p>
          <a:p>
            <a:pPr marL="742950" lvl="1" indent="-285750">
              <a:spcAft>
                <a:spcPts val="1200"/>
              </a:spcAft>
              <a:buFont typeface="Arial" panose="020B0604020202020204" pitchFamily="34" charset="0"/>
              <a:buChar char="•"/>
            </a:pPr>
            <a:r>
              <a:rPr lang="en-US" sz="2000" dirty="0"/>
              <a:t>Maintenance beds</a:t>
            </a:r>
          </a:p>
          <a:p>
            <a:pPr marL="742950" lvl="1" indent="-285750">
              <a:spcAft>
                <a:spcPts val="1200"/>
              </a:spcAft>
              <a:buFont typeface="Arial" panose="020B0604020202020204" pitchFamily="34" charset="0"/>
              <a:buChar char="•"/>
            </a:pPr>
            <a:r>
              <a:rPr lang="en-US" sz="2000" dirty="0"/>
              <a:t>Preliminary policy levers</a:t>
            </a:r>
          </a:p>
          <a:p>
            <a:pPr>
              <a:spcAft>
                <a:spcPts val="1200"/>
              </a:spcAft>
            </a:pPr>
            <a:endParaRPr lang="en-US" sz="2000" dirty="0"/>
          </a:p>
        </p:txBody>
      </p:sp>
      <p:sp>
        <p:nvSpPr>
          <p:cNvPr id="2" name="TextBox 1">
            <a:extLst>
              <a:ext uri="{FF2B5EF4-FFF2-40B4-BE49-F238E27FC236}">
                <a16:creationId xmlns:a16="http://schemas.microsoft.com/office/drawing/2014/main" id="{DDD24E82-ECDA-48C9-8F08-D7B2D824CBAD}"/>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BED NEED BASELINE ASSUMPTIONS --</a:t>
            </a:r>
          </a:p>
        </p:txBody>
      </p:sp>
      <p:cxnSp>
        <p:nvCxnSpPr>
          <p:cNvPr id="11" name="Straight Connector 10">
            <a:extLst>
              <a:ext uri="{FF2B5EF4-FFF2-40B4-BE49-F238E27FC236}">
                <a16:creationId xmlns:a16="http://schemas.microsoft.com/office/drawing/2014/main" id="{094C683E-71BF-5146-ABA1-915369D06CB5}"/>
              </a:ext>
            </a:extLst>
          </p:cNvPr>
          <p:cNvCxnSpPr/>
          <p:nvPr/>
        </p:nvCxnSpPr>
        <p:spPr>
          <a:xfrm>
            <a:off x="457200" y="904622"/>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804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80225-DD4D-4447-A4E3-51E0CC7D56AA}"/>
              </a:ext>
            </a:extLst>
          </p:cNvPr>
          <p:cNvSpPr txBox="1"/>
          <p:nvPr/>
        </p:nvSpPr>
        <p:spPr>
          <a:xfrm>
            <a:off x="754572" y="859053"/>
            <a:ext cx="7664592" cy="600164"/>
          </a:xfrm>
          <a:prstGeom prst="rect">
            <a:avLst/>
          </a:prstGeom>
          <a:noFill/>
        </p:spPr>
        <p:txBody>
          <a:bodyPr wrap="square" numCol="1" rtlCol="0">
            <a:spAutoFit/>
          </a:bodyPr>
          <a:lstStyle/>
          <a:p>
            <a:endParaRPr lang="en-US" sz="2400" dirty="0">
              <a:solidFill>
                <a:srgbClr val="262626"/>
              </a:solidFill>
            </a:endParaRPr>
          </a:p>
          <a:p>
            <a:pPr marL="342900" indent="-342900">
              <a:buAutoNum type="arabicPeriod"/>
            </a:pPr>
            <a:endParaRPr lang="en-US" sz="900" dirty="0">
              <a:solidFill>
                <a:schemeClr val="bg1"/>
              </a:solidFill>
            </a:endParaRPr>
          </a:p>
        </p:txBody>
      </p:sp>
      <p:sp>
        <p:nvSpPr>
          <p:cNvPr id="7" name="Rectangle 6"/>
          <p:cNvSpPr/>
          <p:nvPr/>
        </p:nvSpPr>
        <p:spPr>
          <a:xfrm>
            <a:off x="0" y="0"/>
            <a:ext cx="9144000" cy="51434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498C69C-6FB7-4D2A-8D81-C4404A17C393}"/>
              </a:ext>
            </a:extLst>
          </p:cNvPr>
          <p:cNvSpPr txBox="1">
            <a:spLocks/>
          </p:cNvSpPr>
          <p:nvPr/>
        </p:nvSpPr>
        <p:spPr>
          <a:xfrm>
            <a:off x="457200" y="274638"/>
            <a:ext cx="82296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endParaRPr lang="en-US" dirty="0"/>
          </a:p>
        </p:txBody>
      </p:sp>
      <p:sp>
        <p:nvSpPr>
          <p:cNvPr id="14" name="TextBox 13">
            <a:extLst>
              <a:ext uri="{FF2B5EF4-FFF2-40B4-BE49-F238E27FC236}">
                <a16:creationId xmlns:a16="http://schemas.microsoft.com/office/drawing/2014/main" id="{F0FEF00B-A97A-4D60-8B25-2750C95E031A}"/>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BED NEED BASELINE ASSUMPTIONS --</a:t>
            </a:r>
          </a:p>
        </p:txBody>
      </p:sp>
      <p:sp>
        <p:nvSpPr>
          <p:cNvPr id="16" name="Title 1">
            <a:extLst>
              <a:ext uri="{FF2B5EF4-FFF2-40B4-BE49-F238E27FC236}">
                <a16:creationId xmlns:a16="http://schemas.microsoft.com/office/drawing/2014/main" id="{F6340AE4-5AAE-4211-AB31-BA973C58A948}"/>
              </a:ext>
            </a:extLst>
          </p:cNvPr>
          <p:cNvSpPr txBox="1">
            <a:spLocks/>
          </p:cNvSpPr>
          <p:nvPr/>
        </p:nvSpPr>
        <p:spPr>
          <a:xfrm>
            <a:off x="472068" y="2185380"/>
            <a:ext cx="8229600" cy="5844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2800" b="1" dirty="0"/>
              <a:t>Steering Committee Feedback</a:t>
            </a:r>
          </a:p>
        </p:txBody>
      </p:sp>
    </p:spTree>
    <p:extLst>
      <p:ext uri="{BB962C8B-B14F-4D97-AF65-F5344CB8AC3E}">
        <p14:creationId xmlns:p14="http://schemas.microsoft.com/office/powerpoint/2010/main" val="805181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80225-DD4D-4447-A4E3-51E0CC7D56AA}"/>
              </a:ext>
            </a:extLst>
          </p:cNvPr>
          <p:cNvSpPr txBox="1"/>
          <p:nvPr/>
        </p:nvSpPr>
        <p:spPr>
          <a:xfrm>
            <a:off x="754572" y="859053"/>
            <a:ext cx="7664592" cy="600164"/>
          </a:xfrm>
          <a:prstGeom prst="rect">
            <a:avLst/>
          </a:prstGeom>
          <a:noFill/>
        </p:spPr>
        <p:txBody>
          <a:bodyPr wrap="square" numCol="1" rtlCol="0">
            <a:spAutoFit/>
          </a:bodyPr>
          <a:lstStyle/>
          <a:p>
            <a:endParaRPr lang="en-US" sz="2400" dirty="0">
              <a:solidFill>
                <a:srgbClr val="262626"/>
              </a:solidFill>
            </a:endParaRPr>
          </a:p>
          <a:p>
            <a:pPr marL="342900" indent="-342900">
              <a:buAutoNum type="arabicPeriod"/>
            </a:pPr>
            <a:endParaRPr lang="en-US" sz="900" dirty="0">
              <a:solidFill>
                <a:schemeClr val="bg1"/>
              </a:solidFill>
            </a:endParaRPr>
          </a:p>
        </p:txBody>
      </p:sp>
      <p:sp>
        <p:nvSpPr>
          <p:cNvPr id="7" name="Rectangle 6"/>
          <p:cNvSpPr/>
          <p:nvPr/>
        </p:nvSpPr>
        <p:spPr>
          <a:xfrm>
            <a:off x="0" y="0"/>
            <a:ext cx="9144000" cy="51434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498C69C-6FB7-4D2A-8D81-C4404A17C393}"/>
              </a:ext>
            </a:extLst>
          </p:cNvPr>
          <p:cNvSpPr txBox="1">
            <a:spLocks/>
          </p:cNvSpPr>
          <p:nvPr/>
        </p:nvSpPr>
        <p:spPr>
          <a:xfrm>
            <a:off x="457200" y="274638"/>
            <a:ext cx="82296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endParaRPr lang="en-US" dirty="0"/>
          </a:p>
        </p:txBody>
      </p:sp>
      <p:sp>
        <p:nvSpPr>
          <p:cNvPr id="13" name="Content Placeholder 2">
            <a:extLst>
              <a:ext uri="{FF2B5EF4-FFF2-40B4-BE49-F238E27FC236}">
                <a16:creationId xmlns:a16="http://schemas.microsoft.com/office/drawing/2014/main" id="{5827BB79-380C-44B7-8C80-806C42E9AD7B}"/>
              </a:ext>
            </a:extLst>
          </p:cNvPr>
          <p:cNvSpPr txBox="1">
            <a:spLocks/>
          </p:cNvSpPr>
          <p:nvPr/>
        </p:nvSpPr>
        <p:spPr>
          <a:xfrm>
            <a:off x="670274" y="1161978"/>
            <a:ext cx="4408324" cy="28294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800" u="sng" dirty="0">
                <a:latin typeface="Arial" panose="020B0604020202020204" pitchFamily="34" charset="0"/>
                <a:cs typeface="Arial" panose="020B0604020202020204" pitchFamily="34" charset="0"/>
              </a:rPr>
              <a:t>Bed Need Estimates</a:t>
            </a:r>
            <a:r>
              <a:rPr lang="en-US" sz="1800" dirty="0">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a:p>
            <a:pPr marL="342900" lvl="1" indent="-333375">
              <a:buFont typeface="Arial" panose="020B0604020202020204" pitchFamily="34" charset="0"/>
              <a:buChar char="•"/>
            </a:pPr>
            <a:r>
              <a:rPr lang="en-US" sz="1800" dirty="0">
                <a:latin typeface="Arial" panose="020B0604020202020204" pitchFamily="34" charset="0"/>
                <a:cs typeface="Arial" panose="020B0604020202020204" pitchFamily="34" charset="0"/>
              </a:rPr>
              <a:t>796 - low end with policy levers</a:t>
            </a:r>
          </a:p>
          <a:p>
            <a:pPr marL="342900" lvl="1" indent="-333375">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342900" lvl="1" indent="-333375">
              <a:buFont typeface="Arial" panose="020B0604020202020204" pitchFamily="34" charset="0"/>
              <a:buChar char="•"/>
            </a:pPr>
            <a:r>
              <a:rPr lang="en-US" sz="1800" dirty="0">
                <a:latin typeface="Arial" panose="020B0604020202020204" pitchFamily="34" charset="0"/>
                <a:cs typeface="Arial" panose="020B0604020202020204" pitchFamily="34" charset="0"/>
              </a:rPr>
              <a:t>824 - low end without policy levers</a:t>
            </a:r>
          </a:p>
          <a:p>
            <a:pPr marL="342900" lvl="1" indent="-333375">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342900" lvl="1" indent="-333375">
              <a:buFont typeface="Arial" panose="020B0604020202020204" pitchFamily="34" charset="0"/>
              <a:buChar char="•"/>
            </a:pPr>
            <a:r>
              <a:rPr lang="en-US" sz="1800" dirty="0">
                <a:latin typeface="Arial" panose="020B0604020202020204" pitchFamily="34" charset="0"/>
                <a:cs typeface="Arial" panose="020B0604020202020204" pitchFamily="34" charset="0"/>
              </a:rPr>
              <a:t>850 - high end with policy levers</a:t>
            </a:r>
          </a:p>
          <a:p>
            <a:pPr marL="342900" lvl="1" indent="-333375">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342900" lvl="1" indent="-333375">
              <a:buFont typeface="Arial" panose="020B0604020202020204" pitchFamily="34" charset="0"/>
              <a:buChar char="•"/>
            </a:pPr>
            <a:r>
              <a:rPr lang="en-US" sz="1800" dirty="0">
                <a:latin typeface="Arial" panose="020B0604020202020204" pitchFamily="34" charset="0"/>
                <a:cs typeface="Arial" panose="020B0604020202020204" pitchFamily="34" charset="0"/>
              </a:rPr>
              <a:t>878 - high end without policy levers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spcAft>
                <a:spcPts val="1200"/>
              </a:spcAft>
            </a:pP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0FEF00B-A97A-4D60-8B25-2750C95E031A}"/>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BED NEED BASELINE ASSUMPTIONS --</a:t>
            </a:r>
          </a:p>
        </p:txBody>
      </p:sp>
      <p:sp>
        <p:nvSpPr>
          <p:cNvPr id="16" name="Title 1">
            <a:extLst>
              <a:ext uri="{FF2B5EF4-FFF2-40B4-BE49-F238E27FC236}">
                <a16:creationId xmlns:a16="http://schemas.microsoft.com/office/drawing/2014/main" id="{F6340AE4-5AAE-4211-AB31-BA973C58A948}"/>
              </a:ext>
            </a:extLst>
          </p:cNvPr>
          <p:cNvSpPr txBox="1">
            <a:spLocks/>
          </p:cNvSpPr>
          <p:nvPr/>
        </p:nvSpPr>
        <p:spPr>
          <a:xfrm>
            <a:off x="457200" y="274638"/>
            <a:ext cx="8229600" cy="5844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2800" b="1" dirty="0"/>
              <a:t>Bed Need Range</a:t>
            </a:r>
          </a:p>
        </p:txBody>
      </p:sp>
      <p:cxnSp>
        <p:nvCxnSpPr>
          <p:cNvPr id="9" name="Straight Connector 8">
            <a:extLst>
              <a:ext uri="{FF2B5EF4-FFF2-40B4-BE49-F238E27FC236}">
                <a16:creationId xmlns:a16="http://schemas.microsoft.com/office/drawing/2014/main" id="{33A92447-64BF-584B-BAB0-2FED38A86AF6}"/>
              </a:ext>
            </a:extLst>
          </p:cNvPr>
          <p:cNvCxnSpPr/>
          <p:nvPr/>
        </p:nvCxnSpPr>
        <p:spPr>
          <a:xfrm>
            <a:off x="457200" y="904627"/>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9">
            <a:extLst>
              <a:ext uri="{FF2B5EF4-FFF2-40B4-BE49-F238E27FC236}">
                <a16:creationId xmlns:a16="http://schemas.microsoft.com/office/drawing/2014/main" id="{7459CBA8-C8DC-4F86-A7E2-EE4B9DD6BE60}"/>
              </a:ext>
            </a:extLst>
          </p:cNvPr>
          <p:cNvGraphicFramePr>
            <a:graphicFrameLocks/>
          </p:cNvGraphicFramePr>
          <p:nvPr>
            <p:extLst>
              <p:ext uri="{D42A27DB-BD31-4B8C-83A1-F6EECF244321}">
                <p14:modId xmlns:p14="http://schemas.microsoft.com/office/powerpoint/2010/main" val="2231547192"/>
              </p:ext>
            </p:extLst>
          </p:nvPr>
        </p:nvGraphicFramePr>
        <p:xfrm>
          <a:off x="5391900" y="1261459"/>
          <a:ext cx="3438797" cy="1066380"/>
        </p:xfrm>
        <a:graphic>
          <a:graphicData uri="http://schemas.openxmlformats.org/drawingml/2006/table">
            <a:tbl>
              <a:tblPr firstRow="1" bandRow="1">
                <a:tableStyleId>{5C22544A-7EE6-4342-B048-85BDC9FD1C3A}</a:tableStyleId>
              </a:tblPr>
              <a:tblGrid>
                <a:gridCol w="1939834">
                  <a:extLst>
                    <a:ext uri="{9D8B030D-6E8A-4147-A177-3AD203B41FA5}">
                      <a16:colId xmlns:a16="http://schemas.microsoft.com/office/drawing/2014/main" val="20000"/>
                    </a:ext>
                  </a:extLst>
                </a:gridCol>
                <a:gridCol w="705394">
                  <a:extLst>
                    <a:ext uri="{9D8B030D-6E8A-4147-A177-3AD203B41FA5}">
                      <a16:colId xmlns:a16="http://schemas.microsoft.com/office/drawing/2014/main" val="20001"/>
                    </a:ext>
                  </a:extLst>
                </a:gridCol>
                <a:gridCol w="793569">
                  <a:extLst>
                    <a:ext uri="{9D8B030D-6E8A-4147-A177-3AD203B41FA5}">
                      <a16:colId xmlns:a16="http://schemas.microsoft.com/office/drawing/2014/main" val="20002"/>
                    </a:ext>
                  </a:extLst>
                </a:gridCol>
              </a:tblGrid>
              <a:tr h="266595">
                <a:tc>
                  <a:txBody>
                    <a:bodyPr/>
                    <a:lstStyle/>
                    <a:p>
                      <a:r>
                        <a:rPr lang="en-US" sz="1100" dirty="0"/>
                        <a:t>Primary Need</a:t>
                      </a:r>
                    </a:p>
                  </a:txBody>
                  <a:tcPr marL="35270" marR="35270" marT="17635" marB="17635"/>
                </a:tc>
                <a:tc gridSpan="2">
                  <a:txBody>
                    <a:bodyPr/>
                    <a:lstStyle/>
                    <a:p>
                      <a:pPr algn="ctr"/>
                      <a:r>
                        <a:rPr lang="en-US" sz="1100" dirty="0"/>
                        <a:t>LOW END</a:t>
                      </a:r>
                    </a:p>
                  </a:txBody>
                  <a:tcPr marL="35270" marR="35270" marT="17635" marB="17635"/>
                </a:tc>
                <a:tc hMerge="1">
                  <a:txBody>
                    <a:bodyPr/>
                    <a:lstStyle/>
                    <a:p>
                      <a:endParaRPr lang="en-US" dirty="0"/>
                    </a:p>
                  </a:txBody>
                  <a:tcPr/>
                </a:tc>
                <a:extLst>
                  <a:ext uri="{0D108BD9-81ED-4DB2-BD59-A6C34878D82A}">
                    <a16:rowId xmlns:a16="http://schemas.microsoft.com/office/drawing/2014/main" val="10000"/>
                  </a:ext>
                </a:extLst>
              </a:tr>
              <a:tr h="266595">
                <a:tc>
                  <a:txBody>
                    <a:bodyPr/>
                    <a:lstStyle/>
                    <a:p>
                      <a:r>
                        <a:rPr lang="en-US" sz="1100" dirty="0"/>
                        <a:t>Total (without policy levers)</a:t>
                      </a:r>
                    </a:p>
                  </a:txBody>
                  <a:tcPr marL="35270" marR="35270" marT="17635" marB="17635"/>
                </a:tc>
                <a:tc>
                  <a:txBody>
                    <a:bodyPr/>
                    <a:lstStyle/>
                    <a:p>
                      <a:pPr algn="r"/>
                      <a:endParaRPr lang="en-US" sz="1100" dirty="0"/>
                    </a:p>
                  </a:txBody>
                  <a:tcPr marL="35270" marR="35270" marT="17635" marB="17635"/>
                </a:tc>
                <a:tc>
                  <a:txBody>
                    <a:bodyPr/>
                    <a:lstStyle/>
                    <a:p>
                      <a:pPr algn="r"/>
                      <a:r>
                        <a:rPr lang="en-US" sz="1100" b="1" dirty="0"/>
                        <a:t>824</a:t>
                      </a:r>
                    </a:p>
                  </a:txBody>
                  <a:tcPr marL="35270" marR="35270" marT="17635" marB="17635"/>
                </a:tc>
                <a:extLst>
                  <a:ext uri="{0D108BD9-81ED-4DB2-BD59-A6C34878D82A}">
                    <a16:rowId xmlns:a16="http://schemas.microsoft.com/office/drawing/2014/main" val="588129242"/>
                  </a:ext>
                </a:extLst>
              </a:tr>
              <a:tr h="266595">
                <a:tc>
                  <a:txBody>
                    <a:bodyPr/>
                    <a:lstStyle/>
                    <a:p>
                      <a:r>
                        <a:rPr lang="en-US" sz="1100" b="1" dirty="0">
                          <a:solidFill>
                            <a:schemeClr val="bg1"/>
                          </a:solidFill>
                        </a:rPr>
                        <a:t>Policy Levers</a:t>
                      </a:r>
                    </a:p>
                  </a:txBody>
                  <a:tcPr marL="35270" marR="35270" marT="17635" marB="17635">
                    <a:solidFill>
                      <a:schemeClr val="accent1"/>
                    </a:solidFill>
                  </a:tcPr>
                </a:tc>
                <a:tc>
                  <a:txBody>
                    <a:bodyPr/>
                    <a:lstStyle/>
                    <a:p>
                      <a:endParaRPr lang="en-US" sz="1100" dirty="0"/>
                    </a:p>
                  </a:txBody>
                  <a:tcPr marL="35270" marR="35270" marT="17635" marB="17635">
                    <a:solidFill>
                      <a:schemeClr val="accent1"/>
                    </a:solidFill>
                  </a:tcPr>
                </a:tc>
                <a:tc>
                  <a:txBody>
                    <a:bodyPr/>
                    <a:lstStyle/>
                    <a:p>
                      <a:endParaRPr lang="en-US" sz="1100" dirty="0"/>
                    </a:p>
                  </a:txBody>
                  <a:tcPr marL="35270" marR="35270" marT="17635" marB="17635">
                    <a:solidFill>
                      <a:schemeClr val="accent1"/>
                    </a:solidFill>
                  </a:tcPr>
                </a:tc>
                <a:extLst>
                  <a:ext uri="{0D108BD9-81ED-4DB2-BD59-A6C34878D82A}">
                    <a16:rowId xmlns:a16="http://schemas.microsoft.com/office/drawing/2014/main" val="10005"/>
                  </a:ext>
                </a:extLst>
              </a:tr>
              <a:tr h="266595">
                <a:tc>
                  <a:txBody>
                    <a:bodyPr/>
                    <a:lstStyle/>
                    <a:p>
                      <a:r>
                        <a:rPr lang="en-US" sz="1100" dirty="0"/>
                        <a:t>Total (with policy levers)</a:t>
                      </a:r>
                    </a:p>
                  </a:txBody>
                  <a:tcPr marL="35270" marR="35270" marT="17635" marB="17635"/>
                </a:tc>
                <a:tc>
                  <a:txBody>
                    <a:bodyPr/>
                    <a:lstStyle/>
                    <a:p>
                      <a:endParaRPr lang="en-US" sz="1100" dirty="0"/>
                    </a:p>
                  </a:txBody>
                  <a:tcPr marL="35270" marR="35270" marT="17635" marB="17635"/>
                </a:tc>
                <a:tc>
                  <a:txBody>
                    <a:bodyPr/>
                    <a:lstStyle/>
                    <a:p>
                      <a:pPr algn="r"/>
                      <a:r>
                        <a:rPr lang="en-US" sz="1100" b="1" dirty="0"/>
                        <a:t>796</a:t>
                      </a:r>
                    </a:p>
                  </a:txBody>
                  <a:tcPr marL="35270" marR="35270" marT="17635" marB="17635"/>
                </a:tc>
                <a:extLst>
                  <a:ext uri="{0D108BD9-81ED-4DB2-BD59-A6C34878D82A}">
                    <a16:rowId xmlns:a16="http://schemas.microsoft.com/office/drawing/2014/main" val="10011"/>
                  </a:ext>
                </a:extLst>
              </a:tr>
            </a:tbl>
          </a:graphicData>
        </a:graphic>
      </p:graphicFrame>
      <p:graphicFrame>
        <p:nvGraphicFramePr>
          <p:cNvPr id="11" name="Content Placeholder 9">
            <a:extLst>
              <a:ext uri="{FF2B5EF4-FFF2-40B4-BE49-F238E27FC236}">
                <a16:creationId xmlns:a16="http://schemas.microsoft.com/office/drawing/2014/main" id="{1B85149D-E4FD-46A9-B4D3-BCADBA49E662}"/>
              </a:ext>
            </a:extLst>
          </p:cNvPr>
          <p:cNvGraphicFramePr>
            <a:graphicFrameLocks/>
          </p:cNvGraphicFramePr>
          <p:nvPr>
            <p:extLst>
              <p:ext uri="{D42A27DB-BD31-4B8C-83A1-F6EECF244321}">
                <p14:modId xmlns:p14="http://schemas.microsoft.com/office/powerpoint/2010/main" val="3977293661"/>
              </p:ext>
            </p:extLst>
          </p:nvPr>
        </p:nvGraphicFramePr>
        <p:xfrm>
          <a:off x="5391900" y="2617904"/>
          <a:ext cx="3438798" cy="1066380"/>
        </p:xfrm>
        <a:graphic>
          <a:graphicData uri="http://schemas.openxmlformats.org/drawingml/2006/table">
            <a:tbl>
              <a:tblPr firstRow="1" bandRow="1">
                <a:tableStyleId>{5C22544A-7EE6-4342-B048-85BDC9FD1C3A}</a:tableStyleId>
              </a:tblPr>
              <a:tblGrid>
                <a:gridCol w="1910443">
                  <a:extLst>
                    <a:ext uri="{9D8B030D-6E8A-4147-A177-3AD203B41FA5}">
                      <a16:colId xmlns:a16="http://schemas.microsoft.com/office/drawing/2014/main" val="20000"/>
                    </a:ext>
                  </a:extLst>
                </a:gridCol>
                <a:gridCol w="734786">
                  <a:extLst>
                    <a:ext uri="{9D8B030D-6E8A-4147-A177-3AD203B41FA5}">
                      <a16:colId xmlns:a16="http://schemas.microsoft.com/office/drawing/2014/main" val="20001"/>
                    </a:ext>
                  </a:extLst>
                </a:gridCol>
                <a:gridCol w="793569">
                  <a:extLst>
                    <a:ext uri="{9D8B030D-6E8A-4147-A177-3AD203B41FA5}">
                      <a16:colId xmlns:a16="http://schemas.microsoft.com/office/drawing/2014/main" val="20002"/>
                    </a:ext>
                  </a:extLst>
                </a:gridCol>
              </a:tblGrid>
              <a:tr h="266595">
                <a:tc>
                  <a:txBody>
                    <a:bodyPr/>
                    <a:lstStyle/>
                    <a:p>
                      <a:r>
                        <a:rPr lang="en-US" sz="1100" dirty="0"/>
                        <a:t>Primary Need</a:t>
                      </a:r>
                    </a:p>
                  </a:txBody>
                  <a:tcPr marL="35270" marR="35270" marT="17635" marB="17635"/>
                </a:tc>
                <a:tc gridSpan="2">
                  <a:txBody>
                    <a:bodyPr/>
                    <a:lstStyle/>
                    <a:p>
                      <a:pPr algn="ctr"/>
                      <a:r>
                        <a:rPr lang="en-US" sz="1100" dirty="0"/>
                        <a:t>HIGH END</a:t>
                      </a:r>
                    </a:p>
                  </a:txBody>
                  <a:tcPr marL="35270" marR="35270" marT="17635" marB="17635"/>
                </a:tc>
                <a:tc hMerge="1">
                  <a:txBody>
                    <a:bodyPr/>
                    <a:lstStyle/>
                    <a:p>
                      <a:endParaRPr lang="en-US" dirty="0"/>
                    </a:p>
                  </a:txBody>
                  <a:tcPr/>
                </a:tc>
                <a:extLst>
                  <a:ext uri="{0D108BD9-81ED-4DB2-BD59-A6C34878D82A}">
                    <a16:rowId xmlns:a16="http://schemas.microsoft.com/office/drawing/2014/main" val="10000"/>
                  </a:ext>
                </a:extLst>
              </a:tr>
              <a:tr h="266595">
                <a:tc>
                  <a:txBody>
                    <a:bodyPr/>
                    <a:lstStyle/>
                    <a:p>
                      <a:pPr marL="0" marR="0" lvl="0" indent="0" algn="l" defTabSz="617197" rtl="0" eaLnBrk="1" fontAlgn="auto" latinLnBrk="0" hangingPunct="1">
                        <a:lnSpc>
                          <a:spcPct val="100000"/>
                        </a:lnSpc>
                        <a:spcBef>
                          <a:spcPts val="0"/>
                        </a:spcBef>
                        <a:spcAft>
                          <a:spcPts val="0"/>
                        </a:spcAft>
                        <a:buClrTx/>
                        <a:buSzTx/>
                        <a:buFontTx/>
                        <a:buNone/>
                        <a:tabLst/>
                        <a:defRPr/>
                      </a:pPr>
                      <a:r>
                        <a:rPr lang="en-US" sz="1100" dirty="0"/>
                        <a:t>Total (without policy levers)</a:t>
                      </a:r>
                    </a:p>
                  </a:txBody>
                  <a:tcPr marL="35270" marR="35270" marT="17635" marB="17635"/>
                </a:tc>
                <a:tc>
                  <a:txBody>
                    <a:bodyPr/>
                    <a:lstStyle/>
                    <a:p>
                      <a:pPr algn="r"/>
                      <a:endParaRPr lang="en-US" sz="1100" dirty="0"/>
                    </a:p>
                  </a:txBody>
                  <a:tcPr marL="35270" marR="35270" marT="17635" marB="17635"/>
                </a:tc>
                <a:tc>
                  <a:txBody>
                    <a:bodyPr/>
                    <a:lstStyle/>
                    <a:p>
                      <a:pPr algn="r"/>
                      <a:r>
                        <a:rPr lang="en-US" sz="1100" b="1" dirty="0"/>
                        <a:t>878</a:t>
                      </a:r>
                    </a:p>
                  </a:txBody>
                  <a:tcPr marL="35270" marR="35270" marT="17635" marB="17635"/>
                </a:tc>
                <a:extLst>
                  <a:ext uri="{0D108BD9-81ED-4DB2-BD59-A6C34878D82A}">
                    <a16:rowId xmlns:a16="http://schemas.microsoft.com/office/drawing/2014/main" val="669484245"/>
                  </a:ext>
                </a:extLst>
              </a:tr>
              <a:tr h="266595">
                <a:tc>
                  <a:txBody>
                    <a:bodyPr/>
                    <a:lstStyle/>
                    <a:p>
                      <a:r>
                        <a:rPr lang="en-US" sz="1100" b="1" dirty="0">
                          <a:solidFill>
                            <a:schemeClr val="bg1"/>
                          </a:solidFill>
                        </a:rPr>
                        <a:t>Policy Levers</a:t>
                      </a:r>
                    </a:p>
                  </a:txBody>
                  <a:tcPr marL="35270" marR="35270" marT="17635" marB="17635">
                    <a:solidFill>
                      <a:schemeClr val="accent1"/>
                    </a:solidFill>
                  </a:tcPr>
                </a:tc>
                <a:tc>
                  <a:txBody>
                    <a:bodyPr/>
                    <a:lstStyle/>
                    <a:p>
                      <a:endParaRPr lang="en-US" sz="1100" dirty="0"/>
                    </a:p>
                  </a:txBody>
                  <a:tcPr marL="35270" marR="35270" marT="17635" marB="17635">
                    <a:solidFill>
                      <a:schemeClr val="accent1"/>
                    </a:solidFill>
                  </a:tcPr>
                </a:tc>
                <a:tc>
                  <a:txBody>
                    <a:bodyPr/>
                    <a:lstStyle/>
                    <a:p>
                      <a:endParaRPr lang="en-US" sz="1100" dirty="0"/>
                    </a:p>
                  </a:txBody>
                  <a:tcPr marL="35270" marR="35270" marT="17635" marB="17635">
                    <a:solidFill>
                      <a:schemeClr val="accent1"/>
                    </a:solidFill>
                  </a:tcPr>
                </a:tc>
                <a:extLst>
                  <a:ext uri="{0D108BD9-81ED-4DB2-BD59-A6C34878D82A}">
                    <a16:rowId xmlns:a16="http://schemas.microsoft.com/office/drawing/2014/main" val="10005"/>
                  </a:ext>
                </a:extLst>
              </a:tr>
              <a:tr h="266595">
                <a:tc>
                  <a:txBody>
                    <a:bodyPr/>
                    <a:lstStyle/>
                    <a:p>
                      <a:r>
                        <a:rPr lang="en-US" sz="1100" dirty="0"/>
                        <a:t>Total (with policy levers)</a:t>
                      </a:r>
                    </a:p>
                  </a:txBody>
                  <a:tcPr marL="35270" marR="35270" marT="17635" marB="17635"/>
                </a:tc>
                <a:tc>
                  <a:txBody>
                    <a:bodyPr/>
                    <a:lstStyle/>
                    <a:p>
                      <a:endParaRPr lang="en-US" sz="1100" dirty="0"/>
                    </a:p>
                  </a:txBody>
                  <a:tcPr marL="35270" marR="35270" marT="17635" marB="17635"/>
                </a:tc>
                <a:tc>
                  <a:txBody>
                    <a:bodyPr/>
                    <a:lstStyle/>
                    <a:p>
                      <a:pPr algn="r"/>
                      <a:r>
                        <a:rPr lang="en-US" sz="1100" b="1" dirty="0"/>
                        <a:t>850</a:t>
                      </a:r>
                    </a:p>
                  </a:txBody>
                  <a:tcPr marL="35270" marR="35270" marT="17635" marB="17635"/>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492865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Title 3"/>
          <p:cNvSpPr>
            <a:spLocks noGrp="1"/>
          </p:cNvSpPr>
          <p:nvPr>
            <p:ph type="title"/>
          </p:nvPr>
        </p:nvSpPr>
        <p:spPr>
          <a:xfrm>
            <a:off x="5088970" y="614478"/>
            <a:ext cx="3600780" cy="499591"/>
          </a:xfrm>
        </p:spPr>
        <p:txBody>
          <a:bodyPr>
            <a:normAutofit fontScale="90000"/>
          </a:bodyPr>
          <a:lstStyle/>
          <a:p>
            <a:r>
              <a:rPr lang="en-US" sz="3200" b="1" dirty="0">
                <a:ea typeface="Big Caslon Medium" charset="0"/>
                <a:cs typeface="Big Caslon Medium" charset="0"/>
              </a:rPr>
              <a:t>MEETING </a:t>
            </a:r>
            <a:r>
              <a:rPr lang="en-US" sz="3200" b="1" dirty="0">
                <a:latin typeface="+mj-lt"/>
                <a:ea typeface="Big Caslon Medium" charset="0"/>
                <a:cs typeface="Big Caslon Medium" charset="0"/>
              </a:rPr>
              <a:t>OBJECTIVES</a:t>
            </a:r>
            <a:endParaRPr lang="en-US" sz="3200" b="1" dirty="0">
              <a:latin typeface="+mj-lt"/>
            </a:endParaRPr>
          </a:p>
        </p:txBody>
      </p:sp>
      <p:sp>
        <p:nvSpPr>
          <p:cNvPr id="5" name="Text Placeholder 4"/>
          <p:cNvSpPr>
            <a:spLocks noGrp="1"/>
          </p:cNvSpPr>
          <p:nvPr>
            <p:ph type="body" idx="1"/>
          </p:nvPr>
        </p:nvSpPr>
        <p:spPr>
          <a:xfrm>
            <a:off x="4766680" y="864274"/>
            <a:ext cx="3923070" cy="4260781"/>
          </a:xfrm>
        </p:spPr>
        <p:txBody>
          <a:bodyPr/>
          <a:lstStyle/>
          <a:p>
            <a:pPr marL="171450" indent="-171450">
              <a:buClr>
                <a:schemeClr val="dk1"/>
              </a:buClr>
              <a:buSzPts val="1100"/>
            </a:pPr>
            <a:endParaRPr lang="en-US" sz="800" dirty="0">
              <a:latin typeface="+mj-lt"/>
            </a:endParaRPr>
          </a:p>
          <a:p>
            <a:pPr marL="285750" indent="-285750">
              <a:buClr>
                <a:schemeClr val="dk1"/>
              </a:buClr>
              <a:buSzPts val="1100"/>
            </a:pPr>
            <a:endParaRPr lang="en-US" sz="1800" b="1" dirty="0">
              <a:solidFill>
                <a:srgbClr val="C00000"/>
              </a:solidFill>
              <a:latin typeface="+mj-lt"/>
            </a:endParaRPr>
          </a:p>
          <a:p>
            <a:pPr marL="285750" indent="-285750">
              <a:buClr>
                <a:schemeClr val="dk1"/>
              </a:buClr>
              <a:buSzPts val="1100"/>
            </a:pPr>
            <a:r>
              <a:rPr lang="en-US" sz="1800" b="1" dirty="0">
                <a:latin typeface="+mj-lt"/>
              </a:rPr>
              <a:t>Consider Adoption of Jail Scenario Evaluation Criteria</a:t>
            </a:r>
          </a:p>
          <a:p>
            <a:pPr marL="285750" indent="-285750">
              <a:buClr>
                <a:schemeClr val="dk1"/>
              </a:buClr>
              <a:buSzPts val="1100"/>
            </a:pPr>
            <a:endParaRPr lang="en-US" sz="1800" b="1" dirty="0">
              <a:latin typeface="+mj-lt"/>
            </a:endParaRPr>
          </a:p>
          <a:p>
            <a:pPr marL="285750" indent="-285750">
              <a:buClr>
                <a:schemeClr val="dk1"/>
              </a:buClr>
              <a:buSzPts val="1100"/>
            </a:pPr>
            <a:r>
              <a:rPr lang="en-US" sz="1800" b="1" dirty="0">
                <a:latin typeface="+mj-lt"/>
              </a:rPr>
              <a:t>Introduce Jail Scenarios and discuss cost analysis parameters</a:t>
            </a:r>
          </a:p>
          <a:p>
            <a:pPr marL="285750" indent="-285750">
              <a:buClr>
                <a:schemeClr val="dk1"/>
              </a:buClr>
              <a:buSzPts val="1100"/>
            </a:pPr>
            <a:endParaRPr lang="en-US" sz="1800" b="1" dirty="0">
              <a:latin typeface="+mj-lt"/>
            </a:endParaRPr>
          </a:p>
          <a:p>
            <a:pPr marL="285750" indent="-285750">
              <a:buClr>
                <a:schemeClr val="dk1"/>
              </a:buClr>
              <a:buSzPts val="1100"/>
            </a:pPr>
            <a:r>
              <a:rPr lang="en-US" sz="1800" b="1" dirty="0">
                <a:latin typeface="+mj-lt"/>
              </a:rPr>
              <a:t>Consider Adoption of Jail Bed Need Baseline Assumption</a:t>
            </a:r>
          </a:p>
          <a:p>
            <a:pPr marL="285750" indent="-285750">
              <a:buClr>
                <a:schemeClr val="dk1"/>
              </a:buClr>
              <a:buSzPts val="1100"/>
            </a:pPr>
            <a:endParaRPr lang="en-US" sz="1800" b="1" dirty="0">
              <a:latin typeface="+mj-lt"/>
            </a:endParaRPr>
          </a:p>
          <a:p>
            <a:pPr marL="285750" indent="-285750">
              <a:buClr>
                <a:schemeClr val="dk1"/>
              </a:buClr>
              <a:buSzPts val="1100"/>
            </a:pPr>
            <a:endParaRPr lang="en-US" sz="1800" dirty="0">
              <a:latin typeface="+mj-lt"/>
            </a:endParaRPr>
          </a:p>
          <a:p>
            <a:pPr marL="0" indent="0">
              <a:buClr>
                <a:schemeClr val="dk1"/>
              </a:buClr>
              <a:buSzPts val="1100"/>
              <a:buNone/>
            </a:pPr>
            <a:endParaRPr lang="en-US" sz="1800" dirty="0">
              <a:latin typeface="+mj-lt"/>
            </a:endParaRPr>
          </a:p>
          <a:p>
            <a:pPr marL="0" indent="0">
              <a:buClr>
                <a:schemeClr val="dk1"/>
              </a:buClr>
              <a:buSzPts val="1100"/>
              <a:buNone/>
            </a:pPr>
            <a:endParaRPr lang="en-US" sz="1800" dirty="0">
              <a:latin typeface="+mj-lt"/>
            </a:endParaRPr>
          </a:p>
          <a:p>
            <a:pPr marL="171450" indent="-171450">
              <a:buClr>
                <a:schemeClr val="dk1"/>
              </a:buClr>
              <a:buSzPts val="1100"/>
            </a:pPr>
            <a:endParaRPr lang="en-US" b="1" dirty="0">
              <a:latin typeface="+mj-lt"/>
            </a:endParaRPr>
          </a:p>
          <a:p>
            <a:endParaRPr lang="en-US" dirty="0"/>
          </a:p>
        </p:txBody>
      </p:sp>
      <p:pic>
        <p:nvPicPr>
          <p:cNvPr id="2052" name="Picture 4" descr="Image result for clark county washington public service center">
            <a:extLst>
              <a:ext uri="{FF2B5EF4-FFF2-40B4-BE49-F238E27FC236}">
                <a16:creationId xmlns:a16="http://schemas.microsoft.com/office/drawing/2014/main" id="{7A659763-718F-4027-97F1-E703C70D5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80225-DD4D-4447-A4E3-51E0CC7D56AA}"/>
              </a:ext>
            </a:extLst>
          </p:cNvPr>
          <p:cNvSpPr txBox="1"/>
          <p:nvPr/>
        </p:nvSpPr>
        <p:spPr>
          <a:xfrm>
            <a:off x="754572" y="859053"/>
            <a:ext cx="7664592" cy="600164"/>
          </a:xfrm>
          <a:prstGeom prst="rect">
            <a:avLst/>
          </a:prstGeom>
          <a:noFill/>
        </p:spPr>
        <p:txBody>
          <a:bodyPr wrap="square" numCol="1" rtlCol="0">
            <a:spAutoFit/>
          </a:bodyPr>
          <a:lstStyle/>
          <a:p>
            <a:endParaRPr lang="en-US" sz="2400" dirty="0">
              <a:solidFill>
                <a:srgbClr val="262626"/>
              </a:solidFill>
            </a:endParaRPr>
          </a:p>
          <a:p>
            <a:pPr marL="342900" indent="-342900">
              <a:buAutoNum type="arabicPeriod"/>
            </a:pPr>
            <a:endParaRPr lang="en-US" sz="900" dirty="0">
              <a:solidFill>
                <a:schemeClr val="bg1"/>
              </a:solidFill>
            </a:endParaRPr>
          </a:p>
        </p:txBody>
      </p:sp>
      <p:sp>
        <p:nvSpPr>
          <p:cNvPr id="7" name="Rectangle 6"/>
          <p:cNvSpPr/>
          <p:nvPr/>
        </p:nvSpPr>
        <p:spPr>
          <a:xfrm>
            <a:off x="0" y="0"/>
            <a:ext cx="9144000" cy="51434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1B3290D-1797-4783-B4D1-8A173404BAC9}"/>
              </a:ext>
            </a:extLst>
          </p:cNvPr>
          <p:cNvSpPr txBox="1"/>
          <p:nvPr/>
        </p:nvSpPr>
        <p:spPr>
          <a:xfrm>
            <a:off x="8319247" y="4673600"/>
            <a:ext cx="442259" cy="307777"/>
          </a:xfrm>
          <a:prstGeom prst="rect">
            <a:avLst/>
          </a:prstGeom>
          <a:noFill/>
        </p:spPr>
        <p:txBody>
          <a:bodyPr wrap="square" rtlCol="0">
            <a:spAutoFit/>
          </a:bodyPr>
          <a:lstStyle/>
          <a:p>
            <a:fld id="{B22E14F7-74FB-4C93-8716-0CA951A4112E}" type="slidenum">
              <a:rPr lang="en-US" smtClean="0">
                <a:solidFill>
                  <a:schemeClr val="bg1"/>
                </a:solidFill>
              </a:rPr>
              <a:t>30</a:t>
            </a:fld>
            <a:endParaRPr lang="en-US" dirty="0">
              <a:solidFill>
                <a:schemeClr val="bg1"/>
              </a:solidFill>
            </a:endParaRPr>
          </a:p>
        </p:txBody>
      </p:sp>
      <p:sp>
        <p:nvSpPr>
          <p:cNvPr id="11" name="Title 1">
            <a:extLst>
              <a:ext uri="{FF2B5EF4-FFF2-40B4-BE49-F238E27FC236}">
                <a16:creationId xmlns:a16="http://schemas.microsoft.com/office/drawing/2014/main" id="{9E3ED695-01AB-4E5B-944B-C5DA81AC9C7C}"/>
              </a:ext>
            </a:extLst>
          </p:cNvPr>
          <p:cNvSpPr txBox="1">
            <a:spLocks/>
          </p:cNvSpPr>
          <p:nvPr/>
        </p:nvSpPr>
        <p:spPr>
          <a:xfrm>
            <a:off x="457200" y="274638"/>
            <a:ext cx="8229600" cy="5844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2800" b="1" dirty="0"/>
              <a:t>Steering Committee Considerations</a:t>
            </a:r>
          </a:p>
        </p:txBody>
      </p:sp>
      <p:sp>
        <p:nvSpPr>
          <p:cNvPr id="13" name="Content Placeholder 2">
            <a:extLst>
              <a:ext uri="{FF2B5EF4-FFF2-40B4-BE49-F238E27FC236}">
                <a16:creationId xmlns:a16="http://schemas.microsoft.com/office/drawing/2014/main" id="{786A3008-73E1-4FFF-8607-D6DD2F827D1B}"/>
              </a:ext>
            </a:extLst>
          </p:cNvPr>
          <p:cNvSpPr txBox="1">
            <a:spLocks/>
          </p:cNvSpPr>
          <p:nvPr/>
        </p:nvSpPr>
        <p:spPr>
          <a:xfrm>
            <a:off x="754572" y="1153718"/>
            <a:ext cx="7932228" cy="28294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600" dirty="0"/>
              <a:t>The Steering Committee asks CFAC to consider the following feedback:</a:t>
            </a:r>
          </a:p>
          <a:p>
            <a:endParaRPr lang="en-US" sz="1600" dirty="0"/>
          </a:p>
          <a:p>
            <a:pPr marL="800100" lvl="1" indent="-342900">
              <a:buFont typeface="+mj-lt"/>
              <a:buAutoNum type="arabicPeriod"/>
            </a:pPr>
            <a:r>
              <a:rPr lang="en-US" sz="1600" dirty="0"/>
              <a:t>Higher end of the estimate range reflects traditional incarceration rates in Clark County, (excluding the increased rates in the 1990s and early 2000s)</a:t>
            </a:r>
          </a:p>
          <a:p>
            <a:pPr marL="800100" lvl="1" indent="-342900">
              <a:buFont typeface="+mj-lt"/>
              <a:buAutoNum type="arabicPeriod"/>
            </a:pPr>
            <a:endParaRPr lang="en-US" sz="1600" dirty="0"/>
          </a:p>
          <a:p>
            <a:pPr marL="800100" lvl="1" indent="-342900">
              <a:buFont typeface="+mj-lt"/>
              <a:buAutoNum type="arabicPeriod"/>
            </a:pPr>
            <a:r>
              <a:rPr lang="en-US" sz="1600" dirty="0"/>
              <a:t>DLR estimate used three methods to estimate need at 1,109 or 1,260, or 1,640. Now considered too high</a:t>
            </a:r>
          </a:p>
          <a:p>
            <a:pPr marL="800100" lvl="1" indent="-342900">
              <a:buFont typeface="+mj-lt"/>
              <a:buAutoNum type="arabicPeriod"/>
            </a:pPr>
            <a:endParaRPr lang="en-US" sz="1600" dirty="0"/>
          </a:p>
          <a:p>
            <a:pPr marL="800100" lvl="1" indent="-342900">
              <a:buFont typeface="+mj-lt"/>
              <a:buAutoNum type="arabicPeriod"/>
            </a:pPr>
            <a:r>
              <a:rPr lang="en-US" sz="1600" dirty="0"/>
              <a:t>Bed need agreement on 850 reflects continuation of current practices to avoid placing people in jail and enactment of new practices (policy levers)</a:t>
            </a:r>
          </a:p>
          <a:p>
            <a:pPr marL="342900" indent="-342900">
              <a:buFont typeface="+mj-lt"/>
              <a:buAutoNum type="arabicPeriod" startAt="3"/>
            </a:pPr>
            <a:endParaRPr lang="en-US" sz="1600" dirty="0"/>
          </a:p>
          <a:p>
            <a:pPr marL="1200150" lvl="2" indent="-285750">
              <a:buFont typeface="Wingdings" panose="05000000000000000000" pitchFamily="2" charset="2"/>
              <a:buChar char="Ø"/>
            </a:pPr>
            <a:r>
              <a:rPr lang="en-US" sz="1600" dirty="0"/>
              <a:t>This would require quick action and firm commitment by all parties between 2020 and 2050</a:t>
            </a:r>
          </a:p>
        </p:txBody>
      </p:sp>
      <p:sp>
        <p:nvSpPr>
          <p:cNvPr id="14" name="TextBox 13">
            <a:extLst>
              <a:ext uri="{FF2B5EF4-FFF2-40B4-BE49-F238E27FC236}">
                <a16:creationId xmlns:a16="http://schemas.microsoft.com/office/drawing/2014/main" id="{4B8E7E2B-3500-48C5-AD92-E90572A992E8}"/>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BED NEED BASELINE ASSUMPTIONS --</a:t>
            </a:r>
          </a:p>
        </p:txBody>
      </p:sp>
      <p:cxnSp>
        <p:nvCxnSpPr>
          <p:cNvPr id="8" name="Straight Connector 7">
            <a:extLst>
              <a:ext uri="{FF2B5EF4-FFF2-40B4-BE49-F238E27FC236}">
                <a16:creationId xmlns:a16="http://schemas.microsoft.com/office/drawing/2014/main" id="{282FFFFD-75C5-AD47-B592-98DBE159A4E9}"/>
              </a:ext>
            </a:extLst>
          </p:cNvPr>
          <p:cNvCxnSpPr/>
          <p:nvPr/>
        </p:nvCxnSpPr>
        <p:spPr>
          <a:xfrm>
            <a:off x="457200" y="904627"/>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827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1434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1B3290D-1797-4783-B4D1-8A173404BAC9}"/>
              </a:ext>
            </a:extLst>
          </p:cNvPr>
          <p:cNvSpPr txBox="1"/>
          <p:nvPr/>
        </p:nvSpPr>
        <p:spPr>
          <a:xfrm>
            <a:off x="8319247" y="4673600"/>
            <a:ext cx="442259" cy="307777"/>
          </a:xfrm>
          <a:prstGeom prst="rect">
            <a:avLst/>
          </a:prstGeom>
          <a:noFill/>
        </p:spPr>
        <p:txBody>
          <a:bodyPr wrap="square" rtlCol="0">
            <a:spAutoFit/>
          </a:bodyPr>
          <a:lstStyle/>
          <a:p>
            <a:fld id="{B22E14F7-74FB-4C93-8716-0CA951A4112E}" type="slidenum">
              <a:rPr lang="en-US" smtClean="0">
                <a:solidFill>
                  <a:schemeClr val="bg1"/>
                </a:solidFill>
              </a:rPr>
              <a:t>31</a:t>
            </a:fld>
            <a:endParaRPr lang="en-US" dirty="0">
              <a:solidFill>
                <a:schemeClr val="bg1"/>
              </a:solidFill>
            </a:endParaRPr>
          </a:p>
        </p:txBody>
      </p:sp>
      <p:sp>
        <p:nvSpPr>
          <p:cNvPr id="11" name="Title 1">
            <a:extLst>
              <a:ext uri="{FF2B5EF4-FFF2-40B4-BE49-F238E27FC236}">
                <a16:creationId xmlns:a16="http://schemas.microsoft.com/office/drawing/2014/main" id="{7FADC1FA-51AA-49B0-869F-59E1002FEB95}"/>
              </a:ext>
            </a:extLst>
          </p:cNvPr>
          <p:cNvSpPr txBox="1">
            <a:spLocks/>
          </p:cNvSpPr>
          <p:nvPr/>
        </p:nvSpPr>
        <p:spPr>
          <a:xfrm>
            <a:off x="457200" y="274638"/>
            <a:ext cx="8229600" cy="5844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2800" b="1" dirty="0"/>
              <a:t> Steering Committee Considerations (cont.)</a:t>
            </a:r>
          </a:p>
        </p:txBody>
      </p:sp>
      <p:sp>
        <p:nvSpPr>
          <p:cNvPr id="13" name="Content Placeholder 2">
            <a:extLst>
              <a:ext uri="{FF2B5EF4-FFF2-40B4-BE49-F238E27FC236}">
                <a16:creationId xmlns:a16="http://schemas.microsoft.com/office/drawing/2014/main" id="{8B01223A-A7DE-4220-AE25-A0E41A27CBD4}"/>
              </a:ext>
            </a:extLst>
          </p:cNvPr>
          <p:cNvSpPr txBox="1">
            <a:spLocks/>
          </p:cNvSpPr>
          <p:nvPr/>
        </p:nvSpPr>
        <p:spPr>
          <a:xfrm>
            <a:off x="754572" y="1153721"/>
            <a:ext cx="7932228" cy="28294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mj-lt"/>
              <a:buAutoNum type="arabicPeriod" startAt="4"/>
            </a:pPr>
            <a:r>
              <a:rPr lang="en-US" sz="1600" dirty="0"/>
              <a:t>Factors outside local control could increase bed need. Introduces uncertainty.</a:t>
            </a:r>
          </a:p>
          <a:p>
            <a:pPr marL="342900" indent="-342900">
              <a:buFont typeface="+mj-lt"/>
              <a:buAutoNum type="arabicPeriod" startAt="4"/>
            </a:pPr>
            <a:endParaRPr lang="en-US" sz="1600" dirty="0"/>
          </a:p>
          <a:p>
            <a:pPr marL="742950" lvl="1" indent="-285750">
              <a:buFont typeface="Wingdings" panose="05000000000000000000" pitchFamily="2" charset="2"/>
              <a:buChar char="Ø"/>
            </a:pPr>
            <a:r>
              <a:rPr lang="en-US" sz="1600" dirty="0"/>
              <a:t>Changes in state or federal law</a:t>
            </a:r>
          </a:p>
          <a:p>
            <a:pPr marL="742950" lvl="1" indent="-285750">
              <a:buFont typeface="Wingdings" panose="05000000000000000000" pitchFamily="2" charset="2"/>
              <a:buChar char="Ø"/>
            </a:pPr>
            <a:endParaRPr lang="en-US" sz="1600" dirty="0"/>
          </a:p>
          <a:p>
            <a:pPr marL="742950" lvl="1" indent="-285750">
              <a:buFont typeface="Wingdings" panose="05000000000000000000" pitchFamily="2" charset="2"/>
              <a:buChar char="Ø"/>
            </a:pPr>
            <a:r>
              <a:rPr lang="en-US" sz="1600" dirty="0"/>
              <a:t>Changes in societal norms</a:t>
            </a:r>
          </a:p>
          <a:p>
            <a:pPr marL="742950" lvl="1" indent="-285750">
              <a:buFont typeface="Wingdings" panose="05000000000000000000" pitchFamily="2" charset="2"/>
              <a:buChar char="Ø"/>
            </a:pPr>
            <a:endParaRPr lang="en-US" sz="1600" dirty="0"/>
          </a:p>
          <a:p>
            <a:pPr marL="742950" lvl="1" indent="-285750">
              <a:buFont typeface="Wingdings" panose="05000000000000000000" pitchFamily="2" charset="2"/>
              <a:buChar char="Ø"/>
            </a:pPr>
            <a:r>
              <a:rPr lang="en-US" sz="1600" dirty="0"/>
              <a:t>Changes in state budget</a:t>
            </a:r>
          </a:p>
          <a:p>
            <a:endParaRPr lang="en-US" sz="1600" dirty="0"/>
          </a:p>
          <a:p>
            <a:pPr marL="342900" indent="-342900">
              <a:buFont typeface="+mj-lt"/>
              <a:buAutoNum type="arabicPeriod" startAt="5"/>
            </a:pPr>
            <a:r>
              <a:rPr lang="en-US" sz="1600" dirty="0"/>
              <a:t>Factors under local control could change bed need. Introduces uncertainty.</a:t>
            </a:r>
          </a:p>
          <a:p>
            <a:pPr marL="342900" indent="-342900">
              <a:buFont typeface="+mj-lt"/>
              <a:buAutoNum type="arabicPeriod" startAt="5"/>
            </a:pPr>
            <a:endParaRPr lang="en-US" sz="1600" dirty="0"/>
          </a:p>
          <a:p>
            <a:pPr marL="742950" lvl="1" indent="-285750">
              <a:buFont typeface="Wingdings" panose="05000000000000000000" pitchFamily="2" charset="2"/>
              <a:buChar char="Ø"/>
            </a:pPr>
            <a:r>
              <a:rPr lang="en-US" sz="1600" dirty="0"/>
              <a:t>Changes in elected officials</a:t>
            </a:r>
          </a:p>
          <a:p>
            <a:pPr marL="742950" lvl="1" indent="-285750">
              <a:buFont typeface="Wingdings" panose="05000000000000000000" pitchFamily="2" charset="2"/>
              <a:buChar char="Ø"/>
            </a:pPr>
            <a:endParaRPr lang="en-US" sz="1600" dirty="0"/>
          </a:p>
          <a:p>
            <a:pPr marL="742950" lvl="1" indent="-285750">
              <a:buFont typeface="Wingdings" panose="05000000000000000000" pitchFamily="2" charset="2"/>
              <a:buChar char="Ø"/>
            </a:pPr>
            <a:r>
              <a:rPr lang="en-US" sz="1600" dirty="0"/>
              <a:t>Changes in local law enforcement officials</a:t>
            </a:r>
          </a:p>
        </p:txBody>
      </p:sp>
      <p:sp>
        <p:nvSpPr>
          <p:cNvPr id="14" name="TextBox 13">
            <a:extLst>
              <a:ext uri="{FF2B5EF4-FFF2-40B4-BE49-F238E27FC236}">
                <a16:creationId xmlns:a16="http://schemas.microsoft.com/office/drawing/2014/main" id="{6B776A84-681E-4938-96A3-36B5FC896780}"/>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BED NEED BASELINE ASSUMPTIONS --</a:t>
            </a:r>
          </a:p>
        </p:txBody>
      </p:sp>
      <p:cxnSp>
        <p:nvCxnSpPr>
          <p:cNvPr id="8" name="Straight Connector 7">
            <a:extLst>
              <a:ext uri="{FF2B5EF4-FFF2-40B4-BE49-F238E27FC236}">
                <a16:creationId xmlns:a16="http://schemas.microsoft.com/office/drawing/2014/main" id="{4692108E-81BF-9A4B-A288-EC57551FF088}"/>
              </a:ext>
            </a:extLst>
          </p:cNvPr>
          <p:cNvCxnSpPr/>
          <p:nvPr/>
        </p:nvCxnSpPr>
        <p:spPr>
          <a:xfrm>
            <a:off x="457200" y="904627"/>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760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80225-DD4D-4447-A4E3-51E0CC7D56AA}"/>
              </a:ext>
            </a:extLst>
          </p:cNvPr>
          <p:cNvSpPr txBox="1"/>
          <p:nvPr/>
        </p:nvSpPr>
        <p:spPr>
          <a:xfrm>
            <a:off x="754572" y="859053"/>
            <a:ext cx="7664592" cy="600164"/>
          </a:xfrm>
          <a:prstGeom prst="rect">
            <a:avLst/>
          </a:prstGeom>
          <a:noFill/>
        </p:spPr>
        <p:txBody>
          <a:bodyPr wrap="square" numCol="1" rtlCol="0">
            <a:spAutoFit/>
          </a:bodyPr>
          <a:lstStyle/>
          <a:p>
            <a:endParaRPr lang="en-US" sz="2400" dirty="0">
              <a:solidFill>
                <a:srgbClr val="262626"/>
              </a:solidFill>
            </a:endParaRPr>
          </a:p>
          <a:p>
            <a:pPr marL="342900" indent="-342900">
              <a:buAutoNum type="arabicPeriod"/>
            </a:pPr>
            <a:endParaRPr lang="en-US" sz="900" dirty="0">
              <a:solidFill>
                <a:schemeClr val="bg1"/>
              </a:solidFill>
            </a:endParaRPr>
          </a:p>
        </p:txBody>
      </p:sp>
      <p:sp>
        <p:nvSpPr>
          <p:cNvPr id="7" name="Rectangle 6"/>
          <p:cNvSpPr/>
          <p:nvPr/>
        </p:nvSpPr>
        <p:spPr>
          <a:xfrm>
            <a:off x="0" y="0"/>
            <a:ext cx="9144000" cy="51434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228678E-C379-4D21-B7E0-E9DB6C01A240}"/>
              </a:ext>
            </a:extLst>
          </p:cNvPr>
          <p:cNvSpPr txBox="1"/>
          <p:nvPr/>
        </p:nvSpPr>
        <p:spPr>
          <a:xfrm>
            <a:off x="3578087" y="4334474"/>
            <a:ext cx="2418521" cy="523220"/>
          </a:xfrm>
          <a:prstGeom prst="rect">
            <a:avLst/>
          </a:prstGeom>
          <a:noFill/>
        </p:spPr>
        <p:txBody>
          <a:bodyPr wrap="square" rtlCol="0">
            <a:spAutoFit/>
          </a:bodyPr>
          <a:lstStyle/>
          <a:p>
            <a:endParaRPr lang="en-US" sz="2800" dirty="0">
              <a:solidFill>
                <a:srgbClr val="00B050"/>
              </a:solidFill>
            </a:endParaRPr>
          </a:p>
        </p:txBody>
      </p:sp>
      <p:sp>
        <p:nvSpPr>
          <p:cNvPr id="9" name="TextBox 8">
            <a:extLst>
              <a:ext uri="{FF2B5EF4-FFF2-40B4-BE49-F238E27FC236}">
                <a16:creationId xmlns:a16="http://schemas.microsoft.com/office/drawing/2014/main" id="{A1B3290D-1797-4783-B4D1-8A173404BAC9}"/>
              </a:ext>
            </a:extLst>
          </p:cNvPr>
          <p:cNvSpPr txBox="1"/>
          <p:nvPr/>
        </p:nvSpPr>
        <p:spPr>
          <a:xfrm>
            <a:off x="8319247" y="4673600"/>
            <a:ext cx="442259" cy="307777"/>
          </a:xfrm>
          <a:prstGeom prst="rect">
            <a:avLst/>
          </a:prstGeom>
          <a:noFill/>
        </p:spPr>
        <p:txBody>
          <a:bodyPr wrap="square" rtlCol="0">
            <a:spAutoFit/>
          </a:bodyPr>
          <a:lstStyle/>
          <a:p>
            <a:fld id="{B22E14F7-74FB-4C93-8716-0CA951A4112E}" type="slidenum">
              <a:rPr lang="en-US" smtClean="0">
                <a:solidFill>
                  <a:schemeClr val="bg1"/>
                </a:solidFill>
              </a:rPr>
              <a:t>32</a:t>
            </a:fld>
            <a:endParaRPr lang="en-US" dirty="0">
              <a:solidFill>
                <a:schemeClr val="bg1"/>
              </a:solidFill>
            </a:endParaRPr>
          </a:p>
        </p:txBody>
      </p:sp>
      <p:sp>
        <p:nvSpPr>
          <p:cNvPr id="11" name="Title 1">
            <a:extLst>
              <a:ext uri="{FF2B5EF4-FFF2-40B4-BE49-F238E27FC236}">
                <a16:creationId xmlns:a16="http://schemas.microsoft.com/office/drawing/2014/main" id="{553A07D2-86F5-4138-8AA8-A59433DC14C2}"/>
              </a:ext>
            </a:extLst>
          </p:cNvPr>
          <p:cNvSpPr txBox="1">
            <a:spLocks/>
          </p:cNvSpPr>
          <p:nvPr/>
        </p:nvSpPr>
        <p:spPr>
          <a:xfrm>
            <a:off x="457200" y="274638"/>
            <a:ext cx="8229600" cy="5844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2800" b="1" dirty="0"/>
              <a:t>Takeaways from Steering Committee</a:t>
            </a:r>
          </a:p>
        </p:txBody>
      </p:sp>
      <p:sp>
        <p:nvSpPr>
          <p:cNvPr id="13" name="Content Placeholder 2">
            <a:extLst>
              <a:ext uri="{FF2B5EF4-FFF2-40B4-BE49-F238E27FC236}">
                <a16:creationId xmlns:a16="http://schemas.microsoft.com/office/drawing/2014/main" id="{F3CFED71-3874-41E8-B4B1-54BE1C9455C6}"/>
              </a:ext>
            </a:extLst>
          </p:cNvPr>
          <p:cNvSpPr txBox="1">
            <a:spLocks/>
          </p:cNvSpPr>
          <p:nvPr/>
        </p:nvSpPr>
        <p:spPr>
          <a:xfrm>
            <a:off x="754572" y="1311375"/>
            <a:ext cx="7932228" cy="28294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1800" dirty="0"/>
              <a:t>May need to size the jail to accommodate needs in an uncertain policy environment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Building in phases in the short term (10-20 years) may be difficult because of voter hesitancy</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850 to 878 is another range that supports commitment to practice changes to reduce need and responds to uncertainty</a:t>
            </a:r>
          </a:p>
        </p:txBody>
      </p:sp>
      <p:sp>
        <p:nvSpPr>
          <p:cNvPr id="10" name="TextBox 9">
            <a:extLst>
              <a:ext uri="{FF2B5EF4-FFF2-40B4-BE49-F238E27FC236}">
                <a16:creationId xmlns:a16="http://schemas.microsoft.com/office/drawing/2014/main" id="{579EF1F6-A3CF-3748-9751-141974188FFA}"/>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BED NEED BASELINE ASSUMPTIONS --</a:t>
            </a:r>
          </a:p>
        </p:txBody>
      </p:sp>
      <p:cxnSp>
        <p:nvCxnSpPr>
          <p:cNvPr id="14" name="Straight Connector 13">
            <a:extLst>
              <a:ext uri="{FF2B5EF4-FFF2-40B4-BE49-F238E27FC236}">
                <a16:creationId xmlns:a16="http://schemas.microsoft.com/office/drawing/2014/main" id="{6F9F39EC-A02E-4F42-BF0A-36F930542EA1}"/>
              </a:ext>
            </a:extLst>
          </p:cNvPr>
          <p:cNvCxnSpPr/>
          <p:nvPr/>
        </p:nvCxnSpPr>
        <p:spPr>
          <a:xfrm>
            <a:off x="457200" y="904627"/>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882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80225-DD4D-4447-A4E3-51E0CC7D56AA}"/>
              </a:ext>
            </a:extLst>
          </p:cNvPr>
          <p:cNvSpPr txBox="1"/>
          <p:nvPr/>
        </p:nvSpPr>
        <p:spPr>
          <a:xfrm>
            <a:off x="754572" y="859053"/>
            <a:ext cx="7664592" cy="600164"/>
          </a:xfrm>
          <a:prstGeom prst="rect">
            <a:avLst/>
          </a:prstGeom>
          <a:noFill/>
        </p:spPr>
        <p:txBody>
          <a:bodyPr wrap="square" numCol="1" rtlCol="0">
            <a:spAutoFit/>
          </a:bodyPr>
          <a:lstStyle/>
          <a:p>
            <a:endParaRPr lang="en-US" sz="2400" dirty="0">
              <a:solidFill>
                <a:srgbClr val="262626"/>
              </a:solidFill>
            </a:endParaRPr>
          </a:p>
          <a:p>
            <a:pPr marL="342900" indent="-342900">
              <a:buAutoNum type="arabicPeriod"/>
            </a:pPr>
            <a:endParaRPr lang="en-US" sz="900" dirty="0">
              <a:solidFill>
                <a:schemeClr val="bg1"/>
              </a:solidFill>
            </a:endParaRPr>
          </a:p>
        </p:txBody>
      </p:sp>
      <p:sp>
        <p:nvSpPr>
          <p:cNvPr id="7" name="Rectangle 6"/>
          <p:cNvSpPr/>
          <p:nvPr/>
        </p:nvSpPr>
        <p:spPr>
          <a:xfrm>
            <a:off x="0" y="0"/>
            <a:ext cx="9144000" cy="51434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228678E-C379-4D21-B7E0-E9DB6C01A240}"/>
              </a:ext>
            </a:extLst>
          </p:cNvPr>
          <p:cNvSpPr txBox="1"/>
          <p:nvPr/>
        </p:nvSpPr>
        <p:spPr>
          <a:xfrm>
            <a:off x="3578087" y="4334474"/>
            <a:ext cx="2418521" cy="523220"/>
          </a:xfrm>
          <a:prstGeom prst="rect">
            <a:avLst/>
          </a:prstGeom>
          <a:noFill/>
        </p:spPr>
        <p:txBody>
          <a:bodyPr wrap="square" rtlCol="0">
            <a:spAutoFit/>
          </a:bodyPr>
          <a:lstStyle/>
          <a:p>
            <a:endParaRPr lang="en-US" sz="2800" dirty="0">
              <a:solidFill>
                <a:srgbClr val="00B050"/>
              </a:solidFill>
            </a:endParaRPr>
          </a:p>
        </p:txBody>
      </p:sp>
      <p:sp>
        <p:nvSpPr>
          <p:cNvPr id="9" name="TextBox 8">
            <a:extLst>
              <a:ext uri="{FF2B5EF4-FFF2-40B4-BE49-F238E27FC236}">
                <a16:creationId xmlns:a16="http://schemas.microsoft.com/office/drawing/2014/main" id="{A1B3290D-1797-4783-B4D1-8A173404BAC9}"/>
              </a:ext>
            </a:extLst>
          </p:cNvPr>
          <p:cNvSpPr txBox="1"/>
          <p:nvPr/>
        </p:nvSpPr>
        <p:spPr>
          <a:xfrm>
            <a:off x="8319247" y="4673600"/>
            <a:ext cx="442259" cy="307777"/>
          </a:xfrm>
          <a:prstGeom prst="rect">
            <a:avLst/>
          </a:prstGeom>
          <a:noFill/>
        </p:spPr>
        <p:txBody>
          <a:bodyPr wrap="square" rtlCol="0">
            <a:spAutoFit/>
          </a:bodyPr>
          <a:lstStyle/>
          <a:p>
            <a:fld id="{B22E14F7-74FB-4C93-8716-0CA951A4112E}" type="slidenum">
              <a:rPr lang="en-US" smtClean="0">
                <a:solidFill>
                  <a:schemeClr val="bg1"/>
                </a:solidFill>
              </a:rPr>
              <a:t>33</a:t>
            </a:fld>
            <a:endParaRPr lang="en-US" dirty="0">
              <a:solidFill>
                <a:schemeClr val="bg1"/>
              </a:solidFill>
            </a:endParaRPr>
          </a:p>
        </p:txBody>
      </p:sp>
      <p:sp>
        <p:nvSpPr>
          <p:cNvPr id="11" name="Title 1">
            <a:extLst>
              <a:ext uri="{FF2B5EF4-FFF2-40B4-BE49-F238E27FC236}">
                <a16:creationId xmlns:a16="http://schemas.microsoft.com/office/drawing/2014/main" id="{553A07D2-86F5-4138-8AA8-A59433DC14C2}"/>
              </a:ext>
            </a:extLst>
          </p:cNvPr>
          <p:cNvSpPr txBox="1">
            <a:spLocks/>
          </p:cNvSpPr>
          <p:nvPr/>
        </p:nvSpPr>
        <p:spPr>
          <a:xfrm>
            <a:off x="457200" y="1542261"/>
            <a:ext cx="8229600" cy="185408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2800" b="1" dirty="0"/>
              <a:t>Discussion:</a:t>
            </a:r>
          </a:p>
          <a:p>
            <a:pPr algn="ctr"/>
            <a:endParaRPr lang="en-US" sz="2800" b="1" dirty="0"/>
          </a:p>
          <a:p>
            <a:pPr algn="ctr"/>
            <a:r>
              <a:rPr lang="en-US" sz="2000" dirty="0"/>
              <a:t>Approval of a baseline bed need range for use in all scenarios</a:t>
            </a:r>
          </a:p>
        </p:txBody>
      </p:sp>
      <p:sp>
        <p:nvSpPr>
          <p:cNvPr id="8" name="TextBox 7">
            <a:extLst>
              <a:ext uri="{FF2B5EF4-FFF2-40B4-BE49-F238E27FC236}">
                <a16:creationId xmlns:a16="http://schemas.microsoft.com/office/drawing/2014/main" id="{C1323EDC-D26F-D143-B710-F45598CBC18D}"/>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BED NEED BASELINE ASSUMPTIONS --</a:t>
            </a:r>
          </a:p>
        </p:txBody>
      </p:sp>
    </p:spTree>
    <p:extLst>
      <p:ext uri="{BB962C8B-B14F-4D97-AF65-F5344CB8AC3E}">
        <p14:creationId xmlns:p14="http://schemas.microsoft.com/office/powerpoint/2010/main" val="3443367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93ABED-D6F9-4231-9960-68C10565BADF}"/>
              </a:ext>
            </a:extLst>
          </p:cNvPr>
          <p:cNvPicPr>
            <a:picLocks noChangeAspect="1"/>
          </p:cNvPicPr>
          <p:nvPr/>
        </p:nvPicPr>
        <p:blipFill>
          <a:blip r:embed="rId2"/>
          <a:stretch>
            <a:fillRect/>
          </a:stretch>
        </p:blipFill>
        <p:spPr>
          <a:xfrm>
            <a:off x="0" y="-479971"/>
            <a:ext cx="9143493" cy="6103104"/>
          </a:xfrm>
          <a:prstGeom prst="rect">
            <a:avLst/>
          </a:prstGeom>
        </p:spPr>
      </p:pic>
      <p:sp>
        <p:nvSpPr>
          <p:cNvPr id="8" name="Shape 72">
            <a:extLst>
              <a:ext uri="{FF2B5EF4-FFF2-40B4-BE49-F238E27FC236}">
                <a16:creationId xmlns:a16="http://schemas.microsoft.com/office/drawing/2014/main" id="{87D4B742-7A3E-4B4E-9306-5DE2EF5F68E8}"/>
              </a:ext>
            </a:extLst>
          </p:cNvPr>
          <p:cNvSpPr txBox="1">
            <a:spLocks/>
          </p:cNvSpPr>
          <p:nvPr/>
        </p:nvSpPr>
        <p:spPr>
          <a:xfrm>
            <a:off x="1033688" y="901953"/>
            <a:ext cx="7293300" cy="3293100"/>
          </a:xfrm>
          <a:prstGeom prst="rect">
            <a:avLst/>
          </a:prstGeom>
          <a:solidFill>
            <a:srgbClr val="00010A">
              <a:alpha val="65098"/>
            </a:srgbClr>
          </a:solidFill>
        </p:spPr>
        <p:txBody>
          <a:bodyPr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2800" dirty="0">
                <a:solidFill>
                  <a:schemeClr val="bg1"/>
                </a:solidFill>
                <a:latin typeface="Helvetica" charset="0"/>
                <a:ea typeface="Helvetica" charset="0"/>
                <a:cs typeface="Helvetica" charset="0"/>
              </a:rPr>
              <a:t>Schedule Outlook</a:t>
            </a:r>
            <a:endParaRPr lang="en-US" sz="2800" i="1" dirty="0">
              <a:solidFill>
                <a:schemeClr val="bg1"/>
              </a:solidFill>
              <a:latin typeface="Helvetica" charset="0"/>
              <a:ea typeface="Helvetica" charset="0"/>
              <a:cs typeface="Helvetica" charset="0"/>
            </a:endParaRPr>
          </a:p>
        </p:txBody>
      </p:sp>
      <p:sp>
        <p:nvSpPr>
          <p:cNvPr id="10" name="Rectangle 9">
            <a:extLst>
              <a:ext uri="{FF2B5EF4-FFF2-40B4-BE49-F238E27FC236}">
                <a16:creationId xmlns:a16="http://schemas.microsoft.com/office/drawing/2014/main" id="{C03238FC-FADD-4124-85AA-7A9E51B9EDB3}"/>
              </a:ext>
            </a:extLst>
          </p:cNvPr>
          <p:cNvSpPr/>
          <p:nvPr/>
        </p:nvSpPr>
        <p:spPr>
          <a:xfrm>
            <a:off x="914400" y="788565"/>
            <a:ext cx="7541703" cy="35149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707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80225-DD4D-4447-A4E3-51E0CC7D56AA}"/>
              </a:ext>
            </a:extLst>
          </p:cNvPr>
          <p:cNvSpPr txBox="1"/>
          <p:nvPr/>
        </p:nvSpPr>
        <p:spPr>
          <a:xfrm>
            <a:off x="754572" y="859053"/>
            <a:ext cx="7664592" cy="600164"/>
          </a:xfrm>
          <a:prstGeom prst="rect">
            <a:avLst/>
          </a:prstGeom>
          <a:noFill/>
        </p:spPr>
        <p:txBody>
          <a:bodyPr wrap="square" numCol="1" rtlCol="0">
            <a:spAutoFit/>
          </a:bodyPr>
          <a:lstStyle/>
          <a:p>
            <a:endParaRPr lang="en-US" sz="2400" dirty="0">
              <a:solidFill>
                <a:srgbClr val="262626"/>
              </a:solidFill>
            </a:endParaRPr>
          </a:p>
          <a:p>
            <a:pPr marL="342900" indent="-342900">
              <a:buAutoNum type="arabicPeriod"/>
            </a:pPr>
            <a:endParaRPr lang="en-US" sz="900" dirty="0">
              <a:solidFill>
                <a:schemeClr val="bg1"/>
              </a:solidFill>
            </a:endParaRPr>
          </a:p>
        </p:txBody>
      </p:sp>
      <p:sp>
        <p:nvSpPr>
          <p:cNvPr id="7" name="Rectangle 6"/>
          <p:cNvSpPr/>
          <p:nvPr/>
        </p:nvSpPr>
        <p:spPr>
          <a:xfrm>
            <a:off x="0" y="0"/>
            <a:ext cx="9144000" cy="51434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228678E-C379-4D21-B7E0-E9DB6C01A240}"/>
              </a:ext>
            </a:extLst>
          </p:cNvPr>
          <p:cNvSpPr txBox="1"/>
          <p:nvPr/>
        </p:nvSpPr>
        <p:spPr>
          <a:xfrm>
            <a:off x="3578087" y="4334474"/>
            <a:ext cx="2418521" cy="523220"/>
          </a:xfrm>
          <a:prstGeom prst="rect">
            <a:avLst/>
          </a:prstGeom>
          <a:noFill/>
        </p:spPr>
        <p:txBody>
          <a:bodyPr wrap="square" rtlCol="0">
            <a:spAutoFit/>
          </a:bodyPr>
          <a:lstStyle/>
          <a:p>
            <a:endParaRPr lang="en-US" sz="2800" dirty="0">
              <a:solidFill>
                <a:srgbClr val="00B050"/>
              </a:solidFill>
            </a:endParaRPr>
          </a:p>
        </p:txBody>
      </p:sp>
      <p:sp>
        <p:nvSpPr>
          <p:cNvPr id="9" name="TextBox 8">
            <a:extLst>
              <a:ext uri="{FF2B5EF4-FFF2-40B4-BE49-F238E27FC236}">
                <a16:creationId xmlns:a16="http://schemas.microsoft.com/office/drawing/2014/main" id="{A1B3290D-1797-4783-B4D1-8A173404BAC9}"/>
              </a:ext>
            </a:extLst>
          </p:cNvPr>
          <p:cNvSpPr txBox="1"/>
          <p:nvPr/>
        </p:nvSpPr>
        <p:spPr>
          <a:xfrm>
            <a:off x="8319247" y="4673600"/>
            <a:ext cx="442259" cy="307777"/>
          </a:xfrm>
          <a:prstGeom prst="rect">
            <a:avLst/>
          </a:prstGeom>
          <a:noFill/>
        </p:spPr>
        <p:txBody>
          <a:bodyPr wrap="square" rtlCol="0">
            <a:spAutoFit/>
          </a:bodyPr>
          <a:lstStyle/>
          <a:p>
            <a:fld id="{B22E14F7-74FB-4C93-8716-0CA951A4112E}" type="slidenum">
              <a:rPr lang="en-US" smtClean="0">
                <a:solidFill>
                  <a:schemeClr val="bg1"/>
                </a:solidFill>
              </a:rPr>
              <a:t>35</a:t>
            </a:fld>
            <a:endParaRPr lang="en-US" dirty="0">
              <a:solidFill>
                <a:schemeClr val="bg1"/>
              </a:solidFill>
            </a:endParaRPr>
          </a:p>
        </p:txBody>
      </p:sp>
      <p:sp>
        <p:nvSpPr>
          <p:cNvPr id="4" name="TextBox 3">
            <a:extLst>
              <a:ext uri="{FF2B5EF4-FFF2-40B4-BE49-F238E27FC236}">
                <a16:creationId xmlns:a16="http://schemas.microsoft.com/office/drawing/2014/main" id="{21FDA19E-63AA-4661-9B23-DC096E7B0B95}"/>
              </a:ext>
            </a:extLst>
          </p:cNvPr>
          <p:cNvSpPr txBox="1"/>
          <p:nvPr/>
        </p:nvSpPr>
        <p:spPr>
          <a:xfrm>
            <a:off x="310776" y="770112"/>
            <a:ext cx="8653342" cy="4154984"/>
          </a:xfrm>
          <a:prstGeom prst="rect">
            <a:avLst/>
          </a:prstGeom>
          <a:noFill/>
        </p:spPr>
        <p:txBody>
          <a:bodyPr wrap="square" rtlCol="0">
            <a:spAutoFit/>
          </a:bodyPr>
          <a:lstStyle/>
          <a:p>
            <a:pPr marL="2743200" indent="-2743200"/>
            <a:r>
              <a:rPr lang="en-US" sz="2400" dirty="0"/>
              <a:t>May 14 &amp; 28:	Scenario Analysis Part I (Non-Financial Evaluation Criteria)</a:t>
            </a:r>
          </a:p>
          <a:p>
            <a:pPr marL="2743200" indent="-2743200"/>
            <a:endParaRPr lang="en-US" sz="2400" dirty="0"/>
          </a:p>
          <a:p>
            <a:pPr marL="2743200" indent="-2743200"/>
            <a:r>
              <a:rPr lang="en-US" sz="2400" dirty="0"/>
              <a:t>June 11:	Receive Cost Information; Complete Scenario Analysis Part II</a:t>
            </a:r>
          </a:p>
          <a:p>
            <a:pPr marL="2743200" indent="-2743200"/>
            <a:endParaRPr lang="en-US" sz="2400" dirty="0"/>
          </a:p>
          <a:p>
            <a:pPr marL="2743200" indent="-2743200"/>
            <a:r>
              <a:rPr lang="en-US" sz="2400" dirty="0"/>
              <a:t>June 25:	Finalize Recommendation</a:t>
            </a:r>
          </a:p>
          <a:p>
            <a:pPr marL="2743200" indent="-2743200"/>
            <a:endParaRPr lang="en-US" sz="2400" dirty="0"/>
          </a:p>
          <a:p>
            <a:pPr marL="2743200" indent="-2743200"/>
            <a:r>
              <a:rPr lang="en-US" sz="2400" dirty="0"/>
              <a:t>June 26 – July 22:	Report Drafting (periodic CFAC input)</a:t>
            </a:r>
          </a:p>
          <a:p>
            <a:pPr marL="2743200" indent="-2743200"/>
            <a:endParaRPr lang="en-US" sz="2400" dirty="0"/>
          </a:p>
          <a:p>
            <a:pPr marL="2743200" indent="-2743200"/>
            <a:r>
              <a:rPr lang="en-US" sz="2400" dirty="0"/>
              <a:t>July 23:	Approve Report</a:t>
            </a:r>
          </a:p>
        </p:txBody>
      </p:sp>
      <p:sp>
        <p:nvSpPr>
          <p:cNvPr id="8" name="Title 1">
            <a:extLst>
              <a:ext uri="{FF2B5EF4-FFF2-40B4-BE49-F238E27FC236}">
                <a16:creationId xmlns:a16="http://schemas.microsoft.com/office/drawing/2014/main" id="{24284BCD-2923-4C89-BCA5-2612FE676026}"/>
              </a:ext>
            </a:extLst>
          </p:cNvPr>
          <p:cNvSpPr txBox="1">
            <a:spLocks/>
          </p:cNvSpPr>
          <p:nvPr/>
        </p:nvSpPr>
        <p:spPr>
          <a:xfrm>
            <a:off x="457200" y="61707"/>
            <a:ext cx="8229600" cy="5844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2800" b="1" dirty="0"/>
              <a:t>Bed Need Range</a:t>
            </a:r>
          </a:p>
        </p:txBody>
      </p:sp>
      <p:cxnSp>
        <p:nvCxnSpPr>
          <p:cNvPr id="10" name="Straight Connector 9">
            <a:extLst>
              <a:ext uri="{FF2B5EF4-FFF2-40B4-BE49-F238E27FC236}">
                <a16:creationId xmlns:a16="http://schemas.microsoft.com/office/drawing/2014/main" id="{EFD85DFE-5211-48DC-BC00-EAFA09744334}"/>
              </a:ext>
            </a:extLst>
          </p:cNvPr>
          <p:cNvCxnSpPr/>
          <p:nvPr/>
        </p:nvCxnSpPr>
        <p:spPr>
          <a:xfrm>
            <a:off x="457200" y="621601"/>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458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1038601" y="925200"/>
            <a:ext cx="7293300" cy="3293100"/>
          </a:xfrm>
          <a:prstGeom prst="rect">
            <a:avLst/>
          </a:prstGeom>
          <a:solidFill>
            <a:srgbClr val="00010A">
              <a:alpha val="65098"/>
            </a:srgbClr>
          </a:solidFill>
        </p:spPr>
        <p:txBody>
          <a:bodyPr wrap="square" lIns="91425" tIns="91425" rIns="91425" bIns="91425" anchor="ctr" anchorCtr="0">
            <a:noAutofit/>
          </a:bodyPr>
          <a:lstStyle/>
          <a:p>
            <a:pPr marL="0" lvl="0" indent="0" rtl="0">
              <a:spcBef>
                <a:spcPts val="0"/>
              </a:spcBef>
              <a:spcAft>
                <a:spcPts val="0"/>
              </a:spcAft>
              <a:buNone/>
            </a:pPr>
            <a:br>
              <a:rPr lang="en-US" sz="2800" dirty="0">
                <a:latin typeface="Helvetica" charset="0"/>
                <a:ea typeface="Helvetica" charset="0"/>
                <a:cs typeface="Helvetica" charset="0"/>
              </a:rPr>
            </a:br>
            <a:br>
              <a:rPr lang="en-US" sz="2800" dirty="0">
                <a:latin typeface="Helvetica" charset="0"/>
                <a:ea typeface="Helvetica" charset="0"/>
                <a:cs typeface="Helvetica" charset="0"/>
              </a:rPr>
            </a:br>
            <a:r>
              <a:rPr lang="en-US" sz="2800" dirty="0">
                <a:latin typeface="Helvetica" charset="0"/>
                <a:ea typeface="Helvetica" charset="0"/>
                <a:cs typeface="Helvetica" charset="0"/>
              </a:rPr>
              <a:t>Closing Remarks</a:t>
            </a:r>
            <a:br>
              <a:rPr lang="en-US" sz="2800" dirty="0">
                <a:latin typeface="Helvetica" charset="0"/>
                <a:ea typeface="Helvetica" charset="0"/>
                <a:cs typeface="Helvetica" charset="0"/>
              </a:rPr>
            </a:br>
            <a:br>
              <a:rPr lang="en-US" sz="2800" dirty="0">
                <a:latin typeface="Helvetica" charset="0"/>
                <a:ea typeface="Helvetica" charset="0"/>
                <a:cs typeface="Helvetica" charset="0"/>
              </a:rPr>
            </a:br>
            <a:r>
              <a:rPr lang="en-US" sz="2800" b="0" i="1" dirty="0">
                <a:latin typeface="Helvetica" charset="0"/>
                <a:ea typeface="Helvetica" charset="0"/>
                <a:cs typeface="Helvetica" charset="0"/>
              </a:rPr>
              <a:t>Chair </a:t>
            </a:r>
            <a:r>
              <a:rPr lang="en-US" sz="2800" b="0" i="1" dirty="0" err="1">
                <a:latin typeface="Helvetica" charset="0"/>
                <a:ea typeface="Helvetica" charset="0"/>
                <a:cs typeface="Helvetica" charset="0"/>
              </a:rPr>
              <a:t>Pridemore</a:t>
            </a:r>
            <a:br>
              <a:rPr lang="en-US" sz="2800" dirty="0">
                <a:latin typeface="Helvetica" charset="0"/>
                <a:ea typeface="Helvetica" charset="0"/>
                <a:cs typeface="Helvetica" charset="0"/>
              </a:rPr>
            </a:br>
            <a:br>
              <a:rPr lang="en-US" sz="2800" dirty="0">
                <a:latin typeface="Helvetica" charset="0"/>
                <a:ea typeface="Helvetica" charset="0"/>
                <a:cs typeface="Helvetica" charset="0"/>
              </a:rPr>
            </a:br>
            <a:endParaRPr sz="2800" b="0" dirty="0">
              <a:latin typeface="Helvetica" charset="0"/>
              <a:ea typeface="Helvetica" charset="0"/>
              <a:cs typeface="Helvetica" charset="0"/>
            </a:endParaRPr>
          </a:p>
        </p:txBody>
      </p:sp>
      <p:sp>
        <p:nvSpPr>
          <p:cNvPr id="3" name="Rectangle 2"/>
          <p:cNvSpPr/>
          <p:nvPr/>
        </p:nvSpPr>
        <p:spPr>
          <a:xfrm>
            <a:off x="914400" y="762121"/>
            <a:ext cx="7541703" cy="35149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C1A30F9-6237-4D98-B481-3C6A3C1B53A0}"/>
              </a:ext>
            </a:extLst>
          </p:cNvPr>
          <p:cNvSpPr txBox="1"/>
          <p:nvPr/>
        </p:nvSpPr>
        <p:spPr>
          <a:xfrm>
            <a:off x="8498541" y="4727388"/>
            <a:ext cx="496047" cy="307777"/>
          </a:xfrm>
          <a:prstGeom prst="rect">
            <a:avLst/>
          </a:prstGeom>
          <a:noFill/>
        </p:spPr>
        <p:txBody>
          <a:bodyPr wrap="square" rtlCol="0">
            <a:spAutoFit/>
          </a:bodyPr>
          <a:lstStyle/>
          <a:p>
            <a:fld id="{85DFE58C-84C8-46A2-B274-E1CCF5ED14B5}" type="slidenum">
              <a:rPr lang="en-US" smtClean="0">
                <a:solidFill>
                  <a:schemeClr val="bg1"/>
                </a:solidFill>
              </a:rPr>
              <a:t>36</a:t>
            </a:fld>
            <a:endParaRPr lang="en-US" dirty="0">
              <a:solidFill>
                <a:schemeClr val="bg1"/>
              </a:solidFill>
            </a:endParaRPr>
          </a:p>
        </p:txBody>
      </p:sp>
    </p:spTree>
    <p:extLst>
      <p:ext uri="{BB962C8B-B14F-4D97-AF65-F5344CB8AC3E}">
        <p14:creationId xmlns:p14="http://schemas.microsoft.com/office/powerpoint/2010/main" val="2366579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Shape 6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2C4FF1-1EF8-4DE3-9112-E1A004134C0B}"/>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37</a:t>
            </a:fld>
            <a:endParaRPr lang="en" dirty="0"/>
          </a:p>
        </p:txBody>
      </p:sp>
      <p:sp>
        <p:nvSpPr>
          <p:cNvPr id="64" name="Shape 64"/>
          <p:cNvSpPr txBox="1">
            <a:spLocks noGrp="1"/>
          </p:cNvSpPr>
          <p:nvPr>
            <p:ph type="ctrTitle" idx="4294967295"/>
          </p:nvPr>
        </p:nvSpPr>
        <p:spPr>
          <a:xfrm>
            <a:off x="0" y="1293813"/>
            <a:ext cx="6534150" cy="2571750"/>
          </a:xfrm>
          <a:prstGeom prst="rect">
            <a:avLst/>
          </a:prstGeom>
          <a:solidFill>
            <a:schemeClr val="bg1"/>
          </a:solidFill>
        </p:spPr>
        <p:txBody>
          <a:bodyPr wrap="square" lIns="91425" tIns="91425" rIns="91425" bIns="91425" anchor="b" anchorCtr="0">
            <a:noAutofit/>
          </a:bodyPr>
          <a:lstStyle/>
          <a:p>
            <a:pPr marL="0" lvl="0" indent="0">
              <a:spcBef>
                <a:spcPts val="0"/>
              </a:spcBef>
              <a:spcAft>
                <a:spcPts val="0"/>
              </a:spcAft>
              <a:buNone/>
            </a:pPr>
            <a:br>
              <a:rPr lang="en-US" sz="3200" dirty="0">
                <a:solidFill>
                  <a:schemeClr val="tx1"/>
                </a:solidFill>
                <a:latin typeface="Helvetica" charset="0"/>
                <a:ea typeface="Helvetica" charset="0"/>
                <a:cs typeface="Helvetica" charset="0"/>
              </a:rPr>
            </a:br>
            <a:r>
              <a:rPr lang="en-US" sz="3200" dirty="0">
                <a:solidFill>
                  <a:srgbClr val="002060"/>
                </a:solidFill>
                <a:latin typeface="Helvetica" charset="0"/>
                <a:ea typeface="Helvetica" charset="0"/>
                <a:cs typeface="Helvetica" charset="0"/>
              </a:rPr>
              <a:t>Reminder: </a:t>
            </a:r>
            <a:br>
              <a:rPr lang="en-US" sz="3200" dirty="0">
                <a:solidFill>
                  <a:srgbClr val="002060"/>
                </a:solidFill>
                <a:latin typeface="Helvetica" charset="0"/>
                <a:ea typeface="Helvetica" charset="0"/>
                <a:cs typeface="Helvetica" charset="0"/>
              </a:rPr>
            </a:br>
            <a:br>
              <a:rPr lang="en-US" sz="3200" dirty="0">
                <a:solidFill>
                  <a:schemeClr val="accent6"/>
                </a:solidFill>
                <a:latin typeface="Helvetica" charset="0"/>
                <a:ea typeface="Helvetica" charset="0"/>
                <a:cs typeface="Helvetica" charset="0"/>
              </a:rPr>
            </a:br>
            <a:r>
              <a:rPr lang="en-US" sz="2800" dirty="0">
                <a:solidFill>
                  <a:schemeClr val="accent6"/>
                </a:solidFill>
                <a:latin typeface="Helvetica" charset="0"/>
                <a:ea typeface="Helvetica" charset="0"/>
                <a:cs typeface="Helvetica" charset="0"/>
              </a:rPr>
              <a:t>Next CFAC meeting is May 14</a:t>
            </a:r>
            <a:br>
              <a:rPr lang="en-US" sz="2400" dirty="0">
                <a:solidFill>
                  <a:srgbClr val="FFFFFF"/>
                </a:solidFill>
                <a:latin typeface="Helvetica" charset="0"/>
                <a:ea typeface="Helvetica" charset="0"/>
                <a:cs typeface="Helvetica" charset="0"/>
              </a:rPr>
            </a:br>
            <a:r>
              <a:rPr lang="en-US" sz="2400" dirty="0">
                <a:solidFill>
                  <a:srgbClr val="FFFFFF"/>
                </a:solidFill>
                <a:latin typeface="Helvetica" charset="0"/>
                <a:ea typeface="Helvetica" charset="0"/>
                <a:cs typeface="Helvetica" charset="0"/>
              </a:rPr>
              <a:t>Jensen Strategies, LLC</a:t>
            </a:r>
            <a:endParaRPr sz="2400" dirty="0">
              <a:solidFill>
                <a:srgbClr val="FFFFFF"/>
              </a:solidFill>
              <a:latin typeface="Helvetica" charset="0"/>
              <a:ea typeface="Helvetica" charset="0"/>
              <a:cs typeface="Helvetica" charset="0"/>
            </a:endParaRPr>
          </a:p>
        </p:txBody>
      </p:sp>
      <p:pic>
        <p:nvPicPr>
          <p:cNvPr id="4" name="Picture 3">
            <a:extLst>
              <a:ext uri="{FF2B5EF4-FFF2-40B4-BE49-F238E27FC236}">
                <a16:creationId xmlns:a16="http://schemas.microsoft.com/office/drawing/2014/main" id="{F93AD3E6-D57C-492C-9D4A-E81DEDD4ED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6419" y="4288536"/>
            <a:ext cx="1502001" cy="763016"/>
          </a:xfrm>
          <a:prstGeom prst="rect">
            <a:avLst/>
          </a:prstGeom>
        </p:spPr>
      </p:pic>
      <p:pic>
        <p:nvPicPr>
          <p:cNvPr id="5" name="Shape 66">
            <a:extLst>
              <a:ext uri="{FF2B5EF4-FFF2-40B4-BE49-F238E27FC236}">
                <a16:creationId xmlns:a16="http://schemas.microsoft.com/office/drawing/2014/main" id="{D1ADF08B-CBCE-4F5A-8235-ED1FDF34C29E}"/>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255054" y="4136086"/>
            <a:ext cx="912108" cy="763016"/>
          </a:xfrm>
          <a:prstGeom prst="ellipse">
            <a:avLst/>
          </a:prstGeom>
          <a:noFill/>
          <a:ln w="76200" cap="flat" cmpd="sng">
            <a:solidFill>
              <a:schemeClr val="bg1"/>
            </a:solidFill>
            <a:prstDash val="solid"/>
            <a:round/>
            <a:headEnd type="none" w="med" len="med"/>
            <a:tailEnd type="none" w="med" len="me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012F69-802E-4886-8F48-B275634DF738}"/>
              </a:ext>
            </a:extLst>
          </p:cNvPr>
          <p:cNvPicPr>
            <a:picLocks noChangeAspect="1"/>
          </p:cNvPicPr>
          <p:nvPr/>
        </p:nvPicPr>
        <p:blipFill>
          <a:blip r:embed="rId2"/>
          <a:stretch>
            <a:fillRect/>
          </a:stretch>
        </p:blipFill>
        <p:spPr>
          <a:xfrm>
            <a:off x="-10663" y="-393107"/>
            <a:ext cx="9153765" cy="5922236"/>
          </a:xfrm>
          <a:prstGeom prst="rect">
            <a:avLst/>
          </a:prstGeom>
        </p:spPr>
      </p:pic>
      <p:sp>
        <p:nvSpPr>
          <p:cNvPr id="13" name="Shape 72">
            <a:extLst>
              <a:ext uri="{FF2B5EF4-FFF2-40B4-BE49-F238E27FC236}">
                <a16:creationId xmlns:a16="http://schemas.microsoft.com/office/drawing/2014/main" id="{B13224D7-C7E9-4BC9-B5E9-3120993D2B69}"/>
              </a:ext>
            </a:extLst>
          </p:cNvPr>
          <p:cNvSpPr txBox="1">
            <a:spLocks/>
          </p:cNvSpPr>
          <p:nvPr/>
        </p:nvSpPr>
        <p:spPr>
          <a:xfrm>
            <a:off x="1033688" y="901953"/>
            <a:ext cx="7293300" cy="3293100"/>
          </a:xfrm>
          <a:prstGeom prst="rect">
            <a:avLst/>
          </a:prstGeom>
          <a:solidFill>
            <a:srgbClr val="00010A">
              <a:alpha val="65098"/>
            </a:srgbClr>
          </a:solidFill>
        </p:spPr>
        <p:txBody>
          <a:bodyPr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dirty="0">
                <a:solidFill>
                  <a:schemeClr val="bg1"/>
                </a:solidFill>
                <a:latin typeface="Helvetica" charset="0"/>
                <a:ea typeface="Helvetica" charset="0"/>
                <a:cs typeface="Helvetica" charset="0"/>
              </a:rPr>
              <a:t>Jail Scenario Evaluation Criteria</a:t>
            </a:r>
            <a:endParaRPr lang="en-US" sz="2800" i="1" dirty="0">
              <a:solidFill>
                <a:schemeClr val="bg1"/>
              </a:solidFill>
              <a:latin typeface="Helvetica" charset="0"/>
              <a:ea typeface="Helvetica" charset="0"/>
              <a:cs typeface="Helvetica" charset="0"/>
            </a:endParaRPr>
          </a:p>
        </p:txBody>
      </p:sp>
      <p:sp>
        <p:nvSpPr>
          <p:cNvPr id="14" name="Rectangle 13">
            <a:extLst>
              <a:ext uri="{FF2B5EF4-FFF2-40B4-BE49-F238E27FC236}">
                <a16:creationId xmlns:a16="http://schemas.microsoft.com/office/drawing/2014/main" id="{1813F681-D214-4049-B65A-819EB8ABFB22}"/>
              </a:ext>
            </a:extLst>
          </p:cNvPr>
          <p:cNvSpPr/>
          <p:nvPr/>
        </p:nvSpPr>
        <p:spPr>
          <a:xfrm>
            <a:off x="914400" y="788565"/>
            <a:ext cx="7541703" cy="35149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847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012F69-802E-4886-8F48-B275634DF738}"/>
              </a:ext>
            </a:extLst>
          </p:cNvPr>
          <p:cNvPicPr>
            <a:picLocks noChangeAspect="1"/>
          </p:cNvPicPr>
          <p:nvPr/>
        </p:nvPicPr>
        <p:blipFill rotWithShape="1">
          <a:blip r:embed="rId2"/>
          <a:srcRect b="25000"/>
          <a:stretch/>
        </p:blipFill>
        <p:spPr>
          <a:xfrm>
            <a:off x="0" y="-1"/>
            <a:ext cx="9144000" cy="5143501"/>
          </a:xfrm>
          <a:prstGeom prst="rect">
            <a:avLst/>
          </a:prstGeom>
        </p:spPr>
      </p:pic>
      <p:sp>
        <p:nvSpPr>
          <p:cNvPr id="13" name="Shape 72">
            <a:extLst>
              <a:ext uri="{FF2B5EF4-FFF2-40B4-BE49-F238E27FC236}">
                <a16:creationId xmlns:a16="http://schemas.microsoft.com/office/drawing/2014/main" id="{B13224D7-C7E9-4BC9-B5E9-3120993D2B69}"/>
              </a:ext>
            </a:extLst>
          </p:cNvPr>
          <p:cNvSpPr txBox="1">
            <a:spLocks/>
          </p:cNvSpPr>
          <p:nvPr/>
        </p:nvSpPr>
        <p:spPr>
          <a:xfrm>
            <a:off x="1033688" y="901953"/>
            <a:ext cx="7293300" cy="3293100"/>
          </a:xfrm>
          <a:prstGeom prst="rect">
            <a:avLst/>
          </a:prstGeom>
          <a:solidFill>
            <a:srgbClr val="00010A">
              <a:alpha val="65098"/>
            </a:srgbClr>
          </a:solidFill>
        </p:spPr>
        <p:txBody>
          <a:bodyPr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dirty="0">
                <a:solidFill>
                  <a:schemeClr val="bg1"/>
                </a:solidFill>
                <a:latin typeface="Helvetica" charset="0"/>
                <a:ea typeface="Helvetica" charset="0"/>
                <a:cs typeface="Helvetica" charset="0"/>
              </a:rPr>
              <a:t>Jail Scenario Descriptions</a:t>
            </a:r>
            <a:endParaRPr lang="en-US" sz="2800" i="1" dirty="0">
              <a:solidFill>
                <a:schemeClr val="bg1"/>
              </a:solidFill>
              <a:latin typeface="Helvetica" charset="0"/>
              <a:ea typeface="Helvetica" charset="0"/>
              <a:cs typeface="Helvetica" charset="0"/>
            </a:endParaRPr>
          </a:p>
        </p:txBody>
      </p:sp>
      <p:sp>
        <p:nvSpPr>
          <p:cNvPr id="14" name="Rectangle 13">
            <a:extLst>
              <a:ext uri="{FF2B5EF4-FFF2-40B4-BE49-F238E27FC236}">
                <a16:creationId xmlns:a16="http://schemas.microsoft.com/office/drawing/2014/main" id="{1813F681-D214-4049-B65A-819EB8ABFB22}"/>
              </a:ext>
            </a:extLst>
          </p:cNvPr>
          <p:cNvSpPr/>
          <p:nvPr/>
        </p:nvSpPr>
        <p:spPr>
          <a:xfrm>
            <a:off x="914400" y="788565"/>
            <a:ext cx="7541703" cy="35149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70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4B218B3A-7F59-4D34-A3B2-24C65F1C1407}"/>
              </a:ext>
            </a:extLst>
          </p:cNvPr>
          <p:cNvSpPr>
            <a:spLocks/>
          </p:cNvSpPr>
          <p:nvPr/>
        </p:nvSpPr>
        <p:spPr bwMode="auto">
          <a:xfrm>
            <a:off x="1247707" y="270664"/>
            <a:ext cx="6495506" cy="67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800">
                <a:solidFill>
                  <a:schemeClr val="tx1"/>
                </a:solidFill>
                <a:latin typeface="FC-GillSans-Rgl" charset="0"/>
                <a:ea typeface="ヒラギノ角ゴ ProN W3" pitchFamily="2" charset="-128"/>
                <a:sym typeface="FC-GillSans-Rgl" charset="0"/>
              </a:defRPr>
            </a:lvl1pPr>
            <a:lvl2pPr marL="742950" indent="-285750" algn="ctr">
              <a:defRPr sz="4800">
                <a:solidFill>
                  <a:schemeClr val="tx1"/>
                </a:solidFill>
                <a:latin typeface="FC-GillSans-Rgl" charset="0"/>
                <a:ea typeface="ヒラギノ角ゴ ProN W3" pitchFamily="2" charset="-128"/>
                <a:sym typeface="FC-GillSans-Rgl" charset="0"/>
              </a:defRPr>
            </a:lvl2pPr>
            <a:lvl3pPr marL="1143000" indent="-228600" algn="ctr">
              <a:defRPr sz="4800">
                <a:solidFill>
                  <a:schemeClr val="tx1"/>
                </a:solidFill>
                <a:latin typeface="FC-GillSans-Rgl" charset="0"/>
                <a:ea typeface="ヒラギノ角ゴ ProN W3" pitchFamily="2" charset="-128"/>
                <a:sym typeface="FC-GillSans-Rgl" charset="0"/>
              </a:defRPr>
            </a:lvl3pPr>
            <a:lvl4pPr marL="1600200" indent="-228600" algn="ctr">
              <a:defRPr sz="4800">
                <a:solidFill>
                  <a:schemeClr val="tx1"/>
                </a:solidFill>
                <a:latin typeface="FC-GillSans-Rgl" charset="0"/>
                <a:ea typeface="ヒラギノ角ゴ ProN W3" pitchFamily="2" charset="-128"/>
                <a:sym typeface="FC-GillSans-Rgl" charset="0"/>
              </a:defRPr>
            </a:lvl4pPr>
            <a:lvl5pPr marL="2057400" indent="-228600" algn="ctr">
              <a:defRPr sz="4800">
                <a:solidFill>
                  <a:schemeClr val="tx1"/>
                </a:solidFill>
                <a:latin typeface="FC-GillSans-Rgl" charset="0"/>
                <a:ea typeface="ヒラギノ角ゴ ProN W3" pitchFamily="2" charset="-128"/>
                <a:sym typeface="FC-GillSans-Rgl" charset="0"/>
              </a:defRPr>
            </a:lvl5pPr>
            <a:lvl6pPr marL="25146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6pPr>
            <a:lvl7pPr marL="29718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7pPr>
            <a:lvl8pPr marL="34290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8pPr>
            <a:lvl9pPr marL="38862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9pPr>
          </a:lstStyle>
          <a:p>
            <a:pPr defTabSz="352684" fontAlgn="base">
              <a:spcBef>
                <a:spcPct val="0"/>
              </a:spcBef>
              <a:spcAft>
                <a:spcPct val="0"/>
              </a:spcAft>
            </a:pPr>
            <a:r>
              <a:rPr lang="en-US" altLang="en-US" sz="2800" b="1" dirty="0">
                <a:latin typeface="Arial" panose="020B0604020202020204" pitchFamily="34" charset="0"/>
                <a:cs typeface="Arial" panose="020B0604020202020204" pitchFamily="34" charset="0"/>
              </a:rPr>
              <a:t>Overview</a:t>
            </a:r>
            <a:endParaRPr lang="en-US" altLang="en-US" sz="2800" b="1" dirty="0">
              <a:latin typeface="Arial" panose="020B0604020202020204" pitchFamily="34" charset="0"/>
              <a:ea typeface="MS PGothic" panose="020B0600070205080204" pitchFamily="34" charset="-128"/>
              <a:cs typeface="Arial" panose="020B0604020202020204" pitchFamily="34" charset="0"/>
              <a:sym typeface="DIN-Bold" pitchFamily="80" charset="0"/>
            </a:endParaRPr>
          </a:p>
        </p:txBody>
      </p:sp>
      <p:sp>
        <p:nvSpPr>
          <p:cNvPr id="17410" name="Rectangle 3">
            <a:extLst>
              <a:ext uri="{FF2B5EF4-FFF2-40B4-BE49-F238E27FC236}">
                <a16:creationId xmlns:a16="http://schemas.microsoft.com/office/drawing/2014/main" id="{5462A4BB-9D4E-4081-83B9-7B2BE814C528}"/>
              </a:ext>
            </a:extLst>
          </p:cNvPr>
          <p:cNvSpPr>
            <a:spLocks/>
          </p:cNvSpPr>
          <p:nvPr/>
        </p:nvSpPr>
        <p:spPr bwMode="auto">
          <a:xfrm>
            <a:off x="721723" y="1198183"/>
            <a:ext cx="7547474" cy="270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lvl1pPr eaLnBrk="0" hangingPunct="0">
              <a:defRPr sz="5600">
                <a:solidFill>
                  <a:srgbClr val="000000"/>
                </a:solidFill>
                <a:latin typeface="FC-GillSans-Rgl" charset="0"/>
                <a:ea typeface="ヒラギノ角ゴ ProN W3" charset="-128"/>
                <a:sym typeface="FC-GillSans-Rgl" charset="0"/>
              </a:defRPr>
            </a:lvl1pPr>
            <a:lvl2pPr marL="742950" indent="-285750" eaLnBrk="0" hangingPunct="0">
              <a:defRPr sz="5600">
                <a:solidFill>
                  <a:srgbClr val="000000"/>
                </a:solidFill>
                <a:latin typeface="FC-GillSans-Rgl" charset="0"/>
                <a:ea typeface="ヒラギノ角ゴ ProN W3" charset="-128"/>
                <a:sym typeface="FC-GillSans-Rgl" charset="0"/>
              </a:defRPr>
            </a:lvl2pPr>
            <a:lvl3pPr marL="1143000" indent="-228600" eaLnBrk="0" hangingPunct="0">
              <a:defRPr sz="5600">
                <a:solidFill>
                  <a:srgbClr val="000000"/>
                </a:solidFill>
                <a:latin typeface="FC-GillSans-Rgl" charset="0"/>
                <a:ea typeface="ヒラギノ角ゴ ProN W3" charset="-128"/>
                <a:sym typeface="FC-GillSans-Rgl" charset="0"/>
              </a:defRPr>
            </a:lvl3pPr>
            <a:lvl4pPr marL="1600200" indent="-228600" eaLnBrk="0" hangingPunct="0">
              <a:defRPr sz="5600">
                <a:solidFill>
                  <a:srgbClr val="000000"/>
                </a:solidFill>
                <a:latin typeface="FC-GillSans-Rgl" charset="0"/>
                <a:ea typeface="ヒラギノ角ゴ ProN W3" charset="-128"/>
                <a:sym typeface="FC-GillSans-Rgl" charset="0"/>
              </a:defRPr>
            </a:lvl4pPr>
            <a:lvl5pPr marL="2057400" indent="-228600" eaLnBrk="0" hangingPunct="0">
              <a:defRPr sz="5600">
                <a:solidFill>
                  <a:srgbClr val="000000"/>
                </a:solidFill>
                <a:latin typeface="FC-GillSans-Rgl" charset="0"/>
                <a:ea typeface="ヒラギノ角ゴ ProN W3" charset="-128"/>
                <a:sym typeface="FC-GillSans-Rgl" charset="0"/>
              </a:defRPr>
            </a:lvl5pPr>
            <a:lvl6pPr marL="25146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6pPr>
            <a:lvl7pPr marL="29718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7pPr>
            <a:lvl8pPr marL="34290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8pPr>
            <a:lvl9pPr marL="38862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9pPr>
          </a:lstStyle>
          <a:p>
            <a:pPr marL="342900" indent="-342900" defTabSz="352684" fontAlgn="base">
              <a:spcBef>
                <a:spcPct val="0"/>
              </a:spcBef>
              <a:spcAft>
                <a:spcPts val="1200"/>
              </a:spcAft>
              <a:buFont typeface="Arial" panose="020B0604020202020204" pitchFamily="34" charset="0"/>
              <a:buChar char="•"/>
              <a:defRPr/>
            </a:pPr>
            <a:r>
              <a:rPr lang="en-US" sz="2083" dirty="0">
                <a:latin typeface="Arial" panose="020B0604020202020204" pitchFamily="34" charset="0"/>
                <a:cs typeface="Arial" panose="020B0604020202020204" pitchFamily="34" charset="0"/>
              </a:rPr>
              <a:t>Scenarios represent the four plausible ways to replace the jail with these two sites</a:t>
            </a:r>
          </a:p>
          <a:p>
            <a:pPr marL="342900" indent="-342900" defTabSz="352684" fontAlgn="base">
              <a:spcBef>
                <a:spcPct val="0"/>
              </a:spcBef>
              <a:spcAft>
                <a:spcPts val="1200"/>
              </a:spcAft>
              <a:buFont typeface="Arial" panose="020B0604020202020204" pitchFamily="34" charset="0"/>
              <a:buChar char="•"/>
              <a:defRPr/>
            </a:pPr>
            <a:r>
              <a:rPr lang="en-US" sz="2083" dirty="0">
                <a:latin typeface="Arial" panose="020B0604020202020204" pitchFamily="34" charset="0"/>
                <a:cs typeface="Arial" panose="020B0604020202020204" pitchFamily="34" charset="0"/>
              </a:rPr>
              <a:t>Each presents differences and possible tradeoffs</a:t>
            </a:r>
          </a:p>
          <a:p>
            <a:pPr marL="342900" indent="-342900" defTabSz="352684" fontAlgn="base">
              <a:lnSpc>
                <a:spcPct val="150000"/>
              </a:lnSpc>
              <a:spcBef>
                <a:spcPct val="0"/>
              </a:spcBef>
              <a:spcAft>
                <a:spcPct val="0"/>
              </a:spcAft>
              <a:buFont typeface="Arial" panose="020B0604020202020204" pitchFamily="34" charset="0"/>
              <a:buChar char="•"/>
              <a:defRPr/>
            </a:pPr>
            <a:r>
              <a:rPr lang="en-US" sz="2083" u="sng" dirty="0">
                <a:latin typeface="Arial" panose="020B0604020202020204" pitchFamily="34" charset="0"/>
                <a:cs typeface="Arial" panose="020B0604020202020204" pitchFamily="34" charset="0"/>
              </a:rPr>
              <a:t>Location</a:t>
            </a:r>
            <a:r>
              <a:rPr lang="en-US" sz="2083" dirty="0">
                <a:latin typeface="Arial" panose="020B0604020202020204" pitchFamily="34" charset="0"/>
                <a:cs typeface="Arial" panose="020B0604020202020204" pitchFamily="34" charset="0"/>
              </a:rPr>
              <a:t>:</a:t>
            </a:r>
          </a:p>
          <a:p>
            <a:pPr marL="1085850" lvl="1" indent="-342900" defTabSz="352684" fontAlgn="base">
              <a:lnSpc>
                <a:spcPct val="150000"/>
              </a:lnSpc>
              <a:spcBef>
                <a:spcPct val="0"/>
              </a:spcBef>
              <a:spcAft>
                <a:spcPct val="0"/>
              </a:spcAft>
              <a:buFont typeface="Courier New" panose="02070309020205020404" pitchFamily="49" charset="0"/>
              <a:buChar char="o"/>
              <a:defRPr/>
            </a:pPr>
            <a:r>
              <a:rPr lang="en-US" sz="2083" dirty="0">
                <a:latin typeface="Arial" panose="020B0604020202020204" pitchFamily="34" charset="0"/>
                <a:cs typeface="Arial" panose="020B0604020202020204" pitchFamily="34" charset="0"/>
              </a:rPr>
              <a:t>One at 13</a:t>
            </a:r>
            <a:r>
              <a:rPr lang="en-US" sz="2083" baseline="30000" dirty="0">
                <a:latin typeface="Arial" panose="020B0604020202020204" pitchFamily="34" charset="0"/>
                <a:cs typeface="Arial" panose="020B0604020202020204" pitchFamily="34" charset="0"/>
              </a:rPr>
              <a:t>th</a:t>
            </a:r>
            <a:r>
              <a:rPr lang="en-US" sz="2083" dirty="0">
                <a:latin typeface="Arial" panose="020B0604020202020204" pitchFamily="34" charset="0"/>
                <a:cs typeface="Arial" panose="020B0604020202020204" pitchFamily="34" charset="0"/>
              </a:rPr>
              <a:t> Street</a:t>
            </a:r>
          </a:p>
          <a:p>
            <a:pPr marL="1085850" lvl="1" indent="-342900" defTabSz="352684" fontAlgn="base">
              <a:lnSpc>
                <a:spcPct val="150000"/>
              </a:lnSpc>
              <a:spcBef>
                <a:spcPct val="0"/>
              </a:spcBef>
              <a:spcAft>
                <a:spcPct val="0"/>
              </a:spcAft>
              <a:buFont typeface="Courier New" panose="02070309020205020404" pitchFamily="49" charset="0"/>
              <a:buChar char="o"/>
              <a:defRPr/>
            </a:pPr>
            <a:r>
              <a:rPr lang="en-US" sz="2083" dirty="0">
                <a:latin typeface="Arial" panose="020B0604020202020204" pitchFamily="34" charset="0"/>
                <a:cs typeface="Arial" panose="020B0604020202020204" pitchFamily="34" charset="0"/>
              </a:rPr>
              <a:t>One at Lower River Road</a:t>
            </a:r>
          </a:p>
          <a:p>
            <a:pPr marL="1085850" lvl="1" indent="-342900" defTabSz="352684" fontAlgn="base">
              <a:lnSpc>
                <a:spcPct val="150000"/>
              </a:lnSpc>
              <a:spcBef>
                <a:spcPct val="0"/>
              </a:spcBef>
              <a:spcAft>
                <a:spcPct val="0"/>
              </a:spcAft>
              <a:buFont typeface="Courier New" panose="02070309020205020404" pitchFamily="49" charset="0"/>
              <a:buChar char="o"/>
              <a:defRPr/>
            </a:pPr>
            <a:r>
              <a:rPr lang="en-US" sz="2083" dirty="0">
                <a:latin typeface="Arial" panose="020B0604020202020204" pitchFamily="34" charset="0"/>
                <a:cs typeface="Arial" panose="020B0604020202020204" pitchFamily="34" charset="0"/>
              </a:rPr>
              <a:t>Two that represent different splits between sites</a:t>
            </a:r>
          </a:p>
          <a:p>
            <a:pPr marL="342900" indent="-342900" defTabSz="352684" fontAlgn="base">
              <a:spcBef>
                <a:spcPct val="0"/>
              </a:spcBef>
              <a:spcAft>
                <a:spcPct val="0"/>
              </a:spcAft>
              <a:buFont typeface="Arial" panose="020B0604020202020204" pitchFamily="34" charset="0"/>
              <a:buChar char="•"/>
              <a:defRPr/>
            </a:pPr>
            <a:endParaRPr lang="en-US" sz="2083" dirty="0">
              <a:latin typeface="Arial" panose="020B0604020202020204" pitchFamily="34" charset="0"/>
              <a:cs typeface="Arial" panose="020B0604020202020204" pitchFamily="34" charset="0"/>
            </a:endParaRPr>
          </a:p>
        </p:txBody>
      </p:sp>
      <p:cxnSp>
        <p:nvCxnSpPr>
          <p:cNvPr id="30724" name="Straight Connector 4">
            <a:extLst>
              <a:ext uri="{FF2B5EF4-FFF2-40B4-BE49-F238E27FC236}">
                <a16:creationId xmlns:a16="http://schemas.microsoft.com/office/drawing/2014/main" id="{59854EB2-2AD4-453C-879D-332091D7BEE7}"/>
              </a:ext>
            </a:extLst>
          </p:cNvPr>
          <p:cNvCxnSpPr>
            <a:cxnSpLocks noChangeShapeType="1"/>
          </p:cNvCxnSpPr>
          <p:nvPr/>
        </p:nvCxnSpPr>
        <p:spPr bwMode="auto">
          <a:xfrm flipV="1">
            <a:off x="457200" y="946667"/>
            <a:ext cx="8229600" cy="293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523F2AEB-1569-3B45-A315-3D94198720B3}"/>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SCENARIO DESCRIPTIONS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4B218B3A-7F59-4D34-A3B2-24C65F1C1407}"/>
              </a:ext>
            </a:extLst>
          </p:cNvPr>
          <p:cNvSpPr>
            <a:spLocks/>
          </p:cNvSpPr>
          <p:nvPr/>
        </p:nvSpPr>
        <p:spPr bwMode="auto">
          <a:xfrm>
            <a:off x="1247707" y="270664"/>
            <a:ext cx="6495506" cy="67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800">
                <a:solidFill>
                  <a:schemeClr val="tx1"/>
                </a:solidFill>
                <a:latin typeface="FC-GillSans-Rgl" charset="0"/>
                <a:ea typeface="ヒラギノ角ゴ ProN W3" pitchFamily="2" charset="-128"/>
                <a:sym typeface="FC-GillSans-Rgl" charset="0"/>
              </a:defRPr>
            </a:lvl1pPr>
            <a:lvl2pPr marL="742950" indent="-285750" algn="ctr">
              <a:defRPr sz="4800">
                <a:solidFill>
                  <a:schemeClr val="tx1"/>
                </a:solidFill>
                <a:latin typeface="FC-GillSans-Rgl" charset="0"/>
                <a:ea typeface="ヒラギノ角ゴ ProN W3" pitchFamily="2" charset="-128"/>
                <a:sym typeface="FC-GillSans-Rgl" charset="0"/>
              </a:defRPr>
            </a:lvl2pPr>
            <a:lvl3pPr marL="1143000" indent="-228600" algn="ctr">
              <a:defRPr sz="4800">
                <a:solidFill>
                  <a:schemeClr val="tx1"/>
                </a:solidFill>
                <a:latin typeface="FC-GillSans-Rgl" charset="0"/>
                <a:ea typeface="ヒラギノ角ゴ ProN W3" pitchFamily="2" charset="-128"/>
                <a:sym typeface="FC-GillSans-Rgl" charset="0"/>
              </a:defRPr>
            </a:lvl3pPr>
            <a:lvl4pPr marL="1600200" indent="-228600" algn="ctr">
              <a:defRPr sz="4800">
                <a:solidFill>
                  <a:schemeClr val="tx1"/>
                </a:solidFill>
                <a:latin typeface="FC-GillSans-Rgl" charset="0"/>
                <a:ea typeface="ヒラギノ角ゴ ProN W3" pitchFamily="2" charset="-128"/>
                <a:sym typeface="FC-GillSans-Rgl" charset="0"/>
              </a:defRPr>
            </a:lvl4pPr>
            <a:lvl5pPr marL="2057400" indent="-228600" algn="ctr">
              <a:defRPr sz="4800">
                <a:solidFill>
                  <a:schemeClr val="tx1"/>
                </a:solidFill>
                <a:latin typeface="FC-GillSans-Rgl" charset="0"/>
                <a:ea typeface="ヒラギノ角ゴ ProN W3" pitchFamily="2" charset="-128"/>
                <a:sym typeface="FC-GillSans-Rgl" charset="0"/>
              </a:defRPr>
            </a:lvl5pPr>
            <a:lvl6pPr marL="25146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6pPr>
            <a:lvl7pPr marL="29718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7pPr>
            <a:lvl8pPr marL="34290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8pPr>
            <a:lvl9pPr marL="38862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9pPr>
          </a:lstStyle>
          <a:p>
            <a:pPr defTabSz="352684" fontAlgn="base">
              <a:spcBef>
                <a:spcPct val="0"/>
              </a:spcBef>
              <a:spcAft>
                <a:spcPct val="0"/>
              </a:spcAft>
            </a:pPr>
            <a:r>
              <a:rPr lang="en-US" altLang="en-US" sz="2800" b="1" dirty="0">
                <a:latin typeface="Arial" panose="020B0604020202020204" pitchFamily="34" charset="0"/>
                <a:cs typeface="Arial" panose="020B0604020202020204" pitchFamily="34" charset="0"/>
              </a:rPr>
              <a:t>Description Sheet Structure</a:t>
            </a:r>
            <a:endParaRPr lang="en-US" altLang="en-US" sz="2800" b="1" dirty="0">
              <a:latin typeface="Arial" panose="020B0604020202020204" pitchFamily="34" charset="0"/>
              <a:ea typeface="MS PGothic" panose="020B0600070205080204" pitchFamily="34" charset="-128"/>
              <a:cs typeface="Arial" panose="020B0604020202020204" pitchFamily="34" charset="0"/>
              <a:sym typeface="DIN-Bold" pitchFamily="80" charset="0"/>
            </a:endParaRPr>
          </a:p>
        </p:txBody>
      </p:sp>
      <p:sp>
        <p:nvSpPr>
          <p:cNvPr id="17410" name="Rectangle 3">
            <a:extLst>
              <a:ext uri="{FF2B5EF4-FFF2-40B4-BE49-F238E27FC236}">
                <a16:creationId xmlns:a16="http://schemas.microsoft.com/office/drawing/2014/main" id="{5462A4BB-9D4E-4081-83B9-7B2BE814C528}"/>
              </a:ext>
            </a:extLst>
          </p:cNvPr>
          <p:cNvSpPr>
            <a:spLocks/>
          </p:cNvSpPr>
          <p:nvPr/>
        </p:nvSpPr>
        <p:spPr bwMode="auto">
          <a:xfrm>
            <a:off x="721723" y="1198183"/>
            <a:ext cx="7547474" cy="270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lvl1pPr eaLnBrk="0" hangingPunct="0">
              <a:defRPr sz="5600">
                <a:solidFill>
                  <a:srgbClr val="000000"/>
                </a:solidFill>
                <a:latin typeface="FC-GillSans-Rgl" charset="0"/>
                <a:ea typeface="ヒラギノ角ゴ ProN W3" charset="-128"/>
                <a:sym typeface="FC-GillSans-Rgl" charset="0"/>
              </a:defRPr>
            </a:lvl1pPr>
            <a:lvl2pPr marL="742950" indent="-285750" eaLnBrk="0" hangingPunct="0">
              <a:defRPr sz="5600">
                <a:solidFill>
                  <a:srgbClr val="000000"/>
                </a:solidFill>
                <a:latin typeface="FC-GillSans-Rgl" charset="0"/>
                <a:ea typeface="ヒラギノ角ゴ ProN W3" charset="-128"/>
                <a:sym typeface="FC-GillSans-Rgl" charset="0"/>
              </a:defRPr>
            </a:lvl2pPr>
            <a:lvl3pPr marL="1143000" indent="-228600" eaLnBrk="0" hangingPunct="0">
              <a:defRPr sz="5600">
                <a:solidFill>
                  <a:srgbClr val="000000"/>
                </a:solidFill>
                <a:latin typeface="FC-GillSans-Rgl" charset="0"/>
                <a:ea typeface="ヒラギノ角ゴ ProN W3" charset="-128"/>
                <a:sym typeface="FC-GillSans-Rgl" charset="0"/>
              </a:defRPr>
            </a:lvl3pPr>
            <a:lvl4pPr marL="1600200" indent="-228600" eaLnBrk="0" hangingPunct="0">
              <a:defRPr sz="5600">
                <a:solidFill>
                  <a:srgbClr val="000000"/>
                </a:solidFill>
                <a:latin typeface="FC-GillSans-Rgl" charset="0"/>
                <a:ea typeface="ヒラギノ角ゴ ProN W3" charset="-128"/>
                <a:sym typeface="FC-GillSans-Rgl" charset="0"/>
              </a:defRPr>
            </a:lvl4pPr>
            <a:lvl5pPr marL="2057400" indent="-228600" eaLnBrk="0" hangingPunct="0">
              <a:defRPr sz="5600">
                <a:solidFill>
                  <a:srgbClr val="000000"/>
                </a:solidFill>
                <a:latin typeface="FC-GillSans-Rgl" charset="0"/>
                <a:ea typeface="ヒラギノ角ゴ ProN W3" charset="-128"/>
                <a:sym typeface="FC-GillSans-Rgl" charset="0"/>
              </a:defRPr>
            </a:lvl5pPr>
            <a:lvl6pPr marL="25146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6pPr>
            <a:lvl7pPr marL="29718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7pPr>
            <a:lvl8pPr marL="34290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8pPr>
            <a:lvl9pPr marL="38862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9pPr>
          </a:lstStyle>
          <a:p>
            <a:pPr defTabSz="352684" fontAlgn="base">
              <a:spcBef>
                <a:spcPct val="0"/>
              </a:spcBef>
              <a:spcAft>
                <a:spcPts val="600"/>
              </a:spcAft>
              <a:defRPr/>
            </a:pPr>
            <a:r>
              <a:rPr lang="en-US" sz="2000" u="sng" dirty="0">
                <a:latin typeface="Arial" panose="020B0604020202020204" pitchFamily="34" charset="0"/>
                <a:cs typeface="Arial" panose="020B0604020202020204" pitchFamily="34" charset="0"/>
              </a:rPr>
              <a:t>Description Statements</a:t>
            </a:r>
            <a:r>
              <a:rPr lang="en-US" sz="2000" dirty="0">
                <a:latin typeface="Arial" panose="020B0604020202020204" pitchFamily="34" charset="0"/>
                <a:cs typeface="Arial" panose="020B0604020202020204" pitchFamily="34" charset="0"/>
              </a:rPr>
              <a:t>: </a:t>
            </a:r>
          </a:p>
          <a:p>
            <a:pPr marL="1085850" lvl="1" indent="-342900" defTabSz="352684" fontAlgn="base">
              <a:spcBef>
                <a:spcPct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Delineate which functions would occur at which location</a:t>
            </a:r>
          </a:p>
          <a:p>
            <a:pPr marL="342900" indent="-342900" defTabSz="352684" fontAlgn="base">
              <a:spcBef>
                <a:spcPct val="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defTabSz="352684" fontAlgn="base">
              <a:spcBef>
                <a:spcPct val="0"/>
              </a:spcBef>
              <a:spcAft>
                <a:spcPts val="600"/>
              </a:spcAft>
              <a:defRPr/>
            </a:pPr>
            <a:r>
              <a:rPr lang="en-US" sz="2000" u="sng" dirty="0">
                <a:latin typeface="Arial" panose="020B0604020202020204" pitchFamily="34" charset="0"/>
                <a:cs typeface="Arial" panose="020B0604020202020204" pitchFamily="34" charset="0"/>
              </a:rPr>
              <a:t>Functional Requirements</a:t>
            </a:r>
            <a:r>
              <a:rPr lang="en-US" sz="2000" dirty="0">
                <a:latin typeface="Arial" panose="020B0604020202020204" pitchFamily="34" charset="0"/>
                <a:cs typeface="Arial" panose="020B0604020202020204" pitchFamily="34" charset="0"/>
              </a:rPr>
              <a:t>: </a:t>
            </a:r>
          </a:p>
          <a:p>
            <a:pPr marL="1085850" lvl="1" indent="-342900" defTabSz="352684" fontAlgn="base">
              <a:spcBef>
                <a:spcPct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Elements that would be necessary to make each scenarios viable </a:t>
            </a:r>
          </a:p>
          <a:p>
            <a:pPr marL="342900" indent="-342900" defTabSz="352684" fontAlgn="base">
              <a:spcBef>
                <a:spcPct val="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defTabSz="352684" fontAlgn="base">
              <a:spcBef>
                <a:spcPct val="0"/>
              </a:spcBef>
              <a:spcAft>
                <a:spcPts val="600"/>
              </a:spcAft>
              <a:defRPr/>
            </a:pPr>
            <a:r>
              <a:rPr lang="en-US" sz="2000" u="sng" dirty="0">
                <a:latin typeface="Arial" panose="020B0604020202020204" pitchFamily="34" charset="0"/>
                <a:cs typeface="Arial" panose="020B0604020202020204" pitchFamily="34" charset="0"/>
              </a:rPr>
              <a:t>Considerations</a:t>
            </a:r>
            <a:r>
              <a:rPr lang="en-US" sz="2000" dirty="0">
                <a:latin typeface="Arial" panose="020B0604020202020204" pitchFamily="34" charset="0"/>
                <a:cs typeface="Arial" panose="020B0604020202020204" pitchFamily="34" charset="0"/>
              </a:rPr>
              <a:t>: </a:t>
            </a:r>
          </a:p>
          <a:p>
            <a:pPr marL="1085850" lvl="1" indent="-342900" defTabSz="352684" fontAlgn="base">
              <a:spcBef>
                <a:spcPct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Factors to take into account during evaluation</a:t>
            </a:r>
          </a:p>
        </p:txBody>
      </p:sp>
      <p:cxnSp>
        <p:nvCxnSpPr>
          <p:cNvPr id="30724" name="Straight Connector 4">
            <a:extLst>
              <a:ext uri="{FF2B5EF4-FFF2-40B4-BE49-F238E27FC236}">
                <a16:creationId xmlns:a16="http://schemas.microsoft.com/office/drawing/2014/main" id="{59854EB2-2AD4-453C-879D-332091D7BEE7}"/>
              </a:ext>
            </a:extLst>
          </p:cNvPr>
          <p:cNvCxnSpPr>
            <a:cxnSpLocks noChangeShapeType="1"/>
          </p:cNvCxnSpPr>
          <p:nvPr/>
        </p:nvCxnSpPr>
        <p:spPr bwMode="auto">
          <a:xfrm flipV="1">
            <a:off x="457200" y="946667"/>
            <a:ext cx="8229600" cy="293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523F2AEB-1569-3B45-A315-3D94198720B3}"/>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SCENARIO DESCRIPTIONS --</a:t>
            </a:r>
          </a:p>
        </p:txBody>
      </p:sp>
    </p:spTree>
    <p:extLst>
      <p:ext uri="{BB962C8B-B14F-4D97-AF65-F5344CB8AC3E}">
        <p14:creationId xmlns:p14="http://schemas.microsoft.com/office/powerpoint/2010/main" val="35994632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4B218B3A-7F59-4D34-A3B2-24C65F1C1407}"/>
              </a:ext>
            </a:extLst>
          </p:cNvPr>
          <p:cNvSpPr>
            <a:spLocks/>
          </p:cNvSpPr>
          <p:nvPr/>
        </p:nvSpPr>
        <p:spPr bwMode="auto">
          <a:xfrm>
            <a:off x="1247707" y="270664"/>
            <a:ext cx="6495506" cy="67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800">
                <a:solidFill>
                  <a:schemeClr val="tx1"/>
                </a:solidFill>
                <a:latin typeface="FC-GillSans-Rgl" charset="0"/>
                <a:ea typeface="ヒラギノ角ゴ ProN W3" pitchFamily="2" charset="-128"/>
                <a:sym typeface="FC-GillSans-Rgl" charset="0"/>
              </a:defRPr>
            </a:lvl1pPr>
            <a:lvl2pPr marL="742950" indent="-285750" algn="ctr">
              <a:defRPr sz="4800">
                <a:solidFill>
                  <a:schemeClr val="tx1"/>
                </a:solidFill>
                <a:latin typeface="FC-GillSans-Rgl" charset="0"/>
                <a:ea typeface="ヒラギノ角ゴ ProN W3" pitchFamily="2" charset="-128"/>
                <a:sym typeface="FC-GillSans-Rgl" charset="0"/>
              </a:defRPr>
            </a:lvl2pPr>
            <a:lvl3pPr marL="1143000" indent="-228600" algn="ctr">
              <a:defRPr sz="4800">
                <a:solidFill>
                  <a:schemeClr val="tx1"/>
                </a:solidFill>
                <a:latin typeface="FC-GillSans-Rgl" charset="0"/>
                <a:ea typeface="ヒラギノ角ゴ ProN W3" pitchFamily="2" charset="-128"/>
                <a:sym typeface="FC-GillSans-Rgl" charset="0"/>
              </a:defRPr>
            </a:lvl3pPr>
            <a:lvl4pPr marL="1600200" indent="-228600" algn="ctr">
              <a:defRPr sz="4800">
                <a:solidFill>
                  <a:schemeClr val="tx1"/>
                </a:solidFill>
                <a:latin typeface="FC-GillSans-Rgl" charset="0"/>
                <a:ea typeface="ヒラギノ角ゴ ProN W3" pitchFamily="2" charset="-128"/>
                <a:sym typeface="FC-GillSans-Rgl" charset="0"/>
              </a:defRPr>
            </a:lvl4pPr>
            <a:lvl5pPr marL="2057400" indent="-228600" algn="ctr">
              <a:defRPr sz="4800">
                <a:solidFill>
                  <a:schemeClr val="tx1"/>
                </a:solidFill>
                <a:latin typeface="FC-GillSans-Rgl" charset="0"/>
                <a:ea typeface="ヒラギノ角ゴ ProN W3" pitchFamily="2" charset="-128"/>
                <a:sym typeface="FC-GillSans-Rgl" charset="0"/>
              </a:defRPr>
            </a:lvl5pPr>
            <a:lvl6pPr marL="25146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6pPr>
            <a:lvl7pPr marL="29718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7pPr>
            <a:lvl8pPr marL="34290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8pPr>
            <a:lvl9pPr marL="3886200" indent="-228600" algn="ctr" eaLnBrk="0" fontAlgn="base" hangingPunct="0">
              <a:spcBef>
                <a:spcPct val="0"/>
              </a:spcBef>
              <a:spcAft>
                <a:spcPct val="0"/>
              </a:spcAft>
              <a:defRPr sz="4800">
                <a:solidFill>
                  <a:schemeClr val="tx1"/>
                </a:solidFill>
                <a:latin typeface="FC-GillSans-Rgl" charset="0"/>
                <a:ea typeface="ヒラギノ角ゴ ProN W3" pitchFamily="2" charset="-128"/>
                <a:sym typeface="FC-GillSans-Rgl" charset="0"/>
              </a:defRPr>
            </a:lvl9pPr>
          </a:lstStyle>
          <a:p>
            <a:pPr defTabSz="352684" fontAlgn="base">
              <a:spcBef>
                <a:spcPct val="0"/>
              </a:spcBef>
              <a:spcAft>
                <a:spcPct val="0"/>
              </a:spcAft>
            </a:pPr>
            <a:r>
              <a:rPr lang="en-US" altLang="en-US" sz="2800" b="1" dirty="0">
                <a:latin typeface="Arial" panose="020B0604020202020204" pitchFamily="34" charset="0"/>
                <a:cs typeface="Arial" panose="020B0604020202020204" pitchFamily="34" charset="0"/>
              </a:rPr>
              <a:t>Scenario A</a:t>
            </a:r>
            <a:endParaRPr lang="en-US" altLang="en-US" sz="2800" b="1" dirty="0">
              <a:latin typeface="Arial" panose="020B0604020202020204" pitchFamily="34" charset="0"/>
              <a:ea typeface="MS PGothic" panose="020B0600070205080204" pitchFamily="34" charset="-128"/>
              <a:cs typeface="Arial" panose="020B0604020202020204" pitchFamily="34" charset="0"/>
              <a:sym typeface="DIN-Bold" pitchFamily="80" charset="0"/>
            </a:endParaRPr>
          </a:p>
        </p:txBody>
      </p:sp>
      <p:sp>
        <p:nvSpPr>
          <p:cNvPr id="17410" name="Rectangle 3">
            <a:extLst>
              <a:ext uri="{FF2B5EF4-FFF2-40B4-BE49-F238E27FC236}">
                <a16:creationId xmlns:a16="http://schemas.microsoft.com/office/drawing/2014/main" id="{5462A4BB-9D4E-4081-83B9-7B2BE814C528}"/>
              </a:ext>
            </a:extLst>
          </p:cNvPr>
          <p:cNvSpPr>
            <a:spLocks/>
          </p:cNvSpPr>
          <p:nvPr/>
        </p:nvSpPr>
        <p:spPr bwMode="auto">
          <a:xfrm>
            <a:off x="721723" y="1198183"/>
            <a:ext cx="7547474" cy="339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lvl1pPr eaLnBrk="0" hangingPunct="0">
              <a:defRPr sz="5600">
                <a:solidFill>
                  <a:srgbClr val="000000"/>
                </a:solidFill>
                <a:latin typeface="FC-GillSans-Rgl" charset="0"/>
                <a:ea typeface="ヒラギノ角ゴ ProN W3" charset="-128"/>
                <a:sym typeface="FC-GillSans-Rgl" charset="0"/>
              </a:defRPr>
            </a:lvl1pPr>
            <a:lvl2pPr marL="742950" indent="-285750" eaLnBrk="0" hangingPunct="0">
              <a:defRPr sz="5600">
                <a:solidFill>
                  <a:srgbClr val="000000"/>
                </a:solidFill>
                <a:latin typeface="FC-GillSans-Rgl" charset="0"/>
                <a:ea typeface="ヒラギノ角ゴ ProN W3" charset="-128"/>
                <a:sym typeface="FC-GillSans-Rgl" charset="0"/>
              </a:defRPr>
            </a:lvl2pPr>
            <a:lvl3pPr marL="1143000" indent="-228600" eaLnBrk="0" hangingPunct="0">
              <a:defRPr sz="5600">
                <a:solidFill>
                  <a:srgbClr val="000000"/>
                </a:solidFill>
                <a:latin typeface="FC-GillSans-Rgl" charset="0"/>
                <a:ea typeface="ヒラギノ角ゴ ProN W3" charset="-128"/>
                <a:sym typeface="FC-GillSans-Rgl" charset="0"/>
              </a:defRPr>
            </a:lvl3pPr>
            <a:lvl4pPr marL="1600200" indent="-228600" eaLnBrk="0" hangingPunct="0">
              <a:defRPr sz="5600">
                <a:solidFill>
                  <a:srgbClr val="000000"/>
                </a:solidFill>
                <a:latin typeface="FC-GillSans-Rgl" charset="0"/>
                <a:ea typeface="ヒラギノ角ゴ ProN W3" charset="-128"/>
                <a:sym typeface="FC-GillSans-Rgl" charset="0"/>
              </a:defRPr>
            </a:lvl4pPr>
            <a:lvl5pPr marL="2057400" indent="-228600" eaLnBrk="0" hangingPunct="0">
              <a:defRPr sz="5600">
                <a:solidFill>
                  <a:srgbClr val="000000"/>
                </a:solidFill>
                <a:latin typeface="FC-GillSans-Rgl" charset="0"/>
                <a:ea typeface="ヒラギノ角ゴ ProN W3" charset="-128"/>
                <a:sym typeface="FC-GillSans-Rgl" charset="0"/>
              </a:defRPr>
            </a:lvl5pPr>
            <a:lvl6pPr marL="25146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6pPr>
            <a:lvl7pPr marL="29718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7pPr>
            <a:lvl8pPr marL="34290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8pPr>
            <a:lvl9pPr marL="3886200" indent="-228600" algn="ctr" eaLnBrk="0" fontAlgn="base" hangingPunct="0">
              <a:spcBef>
                <a:spcPct val="0"/>
              </a:spcBef>
              <a:spcAft>
                <a:spcPct val="0"/>
              </a:spcAft>
              <a:defRPr sz="5600">
                <a:solidFill>
                  <a:srgbClr val="000000"/>
                </a:solidFill>
                <a:latin typeface="FC-GillSans-Rgl" charset="0"/>
                <a:ea typeface="ヒラギノ角ゴ ProN W3" charset="-128"/>
                <a:sym typeface="FC-GillSans-Rgl" charset="0"/>
              </a:defRPr>
            </a:lvl9pPr>
          </a:lstStyle>
          <a:p>
            <a:pPr defTabSz="352684" fontAlgn="base">
              <a:spcBef>
                <a:spcPct val="0"/>
              </a:spcBef>
              <a:spcAft>
                <a:spcPts val="600"/>
              </a:spcAft>
              <a:defRPr/>
            </a:pPr>
            <a:r>
              <a:rPr lang="en-US" sz="2000" u="sng" dirty="0">
                <a:latin typeface="Arial" panose="020B0604020202020204" pitchFamily="34" charset="0"/>
                <a:cs typeface="Arial" panose="020B0604020202020204" pitchFamily="34" charset="0"/>
              </a:rPr>
              <a:t>Description</a:t>
            </a:r>
            <a:r>
              <a:rPr lang="en-US" sz="2000" dirty="0">
                <a:latin typeface="Arial" panose="020B0604020202020204" pitchFamily="34" charset="0"/>
                <a:cs typeface="Arial" panose="020B0604020202020204" pitchFamily="34" charset="0"/>
              </a:rPr>
              <a:t>: </a:t>
            </a:r>
          </a:p>
          <a:p>
            <a:pPr marL="1085850" lvl="1" indent="-342900" defTabSz="352684" fontAlgn="base">
              <a:spcBef>
                <a:spcPct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Full jail replacement at the Lower River Road (LRR) site</a:t>
            </a:r>
          </a:p>
          <a:p>
            <a:pPr lvl="1" indent="0" defTabSz="352684" fontAlgn="base">
              <a:spcBef>
                <a:spcPct val="0"/>
              </a:spcBef>
              <a:defRPr/>
            </a:pPr>
            <a:r>
              <a:rPr lang="en-US" sz="2000" dirty="0">
                <a:latin typeface="Arial" panose="020B0604020202020204" pitchFamily="34" charset="0"/>
                <a:cs typeface="Arial" panose="020B0604020202020204" pitchFamily="34" charset="0"/>
              </a:rPr>
              <a:t> </a:t>
            </a:r>
          </a:p>
          <a:p>
            <a:pPr defTabSz="352684" fontAlgn="base">
              <a:spcBef>
                <a:spcPct val="0"/>
              </a:spcBef>
              <a:spcAft>
                <a:spcPts val="600"/>
              </a:spcAft>
              <a:defRPr/>
            </a:pPr>
            <a:r>
              <a:rPr lang="en-US" sz="2000" u="sng" dirty="0">
                <a:latin typeface="Arial" panose="020B0604020202020204" pitchFamily="34" charset="0"/>
                <a:cs typeface="Arial" panose="020B0604020202020204" pitchFamily="34" charset="0"/>
              </a:rPr>
              <a:t>Notable Functional Requirements</a:t>
            </a:r>
            <a:r>
              <a:rPr lang="en-US" sz="2000" dirty="0">
                <a:latin typeface="Arial" panose="020B0604020202020204" pitchFamily="34" charset="0"/>
                <a:cs typeface="Arial" panose="020B0604020202020204" pitchFamily="34" charset="0"/>
              </a:rPr>
              <a:t>: </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Requires building a courthouse at LRR</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Transportation:</a:t>
            </a:r>
          </a:p>
          <a:p>
            <a:pPr marL="1485900" lvl="2" indent="-342900" defTabSz="352684" fontAlgn="base">
              <a:spcBef>
                <a:spcPct val="0"/>
              </a:spcBef>
              <a:spcAft>
                <a:spcPts val="600"/>
              </a:spcAft>
              <a:buFont typeface="Courier New" panose="02070309020205020404" pitchFamily="49" charset="0"/>
              <a:buChar char="o"/>
              <a:defRPr/>
            </a:pPr>
            <a:r>
              <a:rPr lang="en-US" sz="2000" dirty="0">
                <a:latin typeface="Arial" panose="020B0604020202020204" pitchFamily="34" charset="0"/>
                <a:cs typeface="Arial" panose="020B0604020202020204" pitchFamily="34" charset="0"/>
              </a:rPr>
              <a:t>Extension of public transit service</a:t>
            </a:r>
          </a:p>
          <a:p>
            <a:pPr marL="1485900" lvl="2" indent="-342900" defTabSz="352684" fontAlgn="base">
              <a:spcBef>
                <a:spcPct val="0"/>
              </a:spcBef>
              <a:spcAft>
                <a:spcPts val="600"/>
              </a:spcAft>
              <a:buFont typeface="Courier New" panose="02070309020205020404" pitchFamily="49" charset="0"/>
              <a:buChar char="o"/>
              <a:defRPr/>
            </a:pPr>
            <a:r>
              <a:rPr lang="en-US" sz="2000" dirty="0">
                <a:latin typeface="Arial" panose="020B0604020202020204" pitchFamily="34" charset="0"/>
                <a:cs typeface="Arial" panose="020B0604020202020204" pitchFamily="34" charset="0"/>
              </a:rPr>
              <a:t>Shuttle service to supplement transit</a:t>
            </a:r>
          </a:p>
          <a:p>
            <a:pPr marL="1085850" lvl="1" indent="-342900" defTabSz="352684" fontAlgn="base">
              <a:spcBef>
                <a:spcPct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Road / access improvements</a:t>
            </a:r>
          </a:p>
          <a:p>
            <a:pPr marL="342900" indent="-342900" defTabSz="352684" fontAlgn="base">
              <a:spcBef>
                <a:spcPct val="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p:txBody>
      </p:sp>
      <p:cxnSp>
        <p:nvCxnSpPr>
          <p:cNvPr id="30724" name="Straight Connector 4">
            <a:extLst>
              <a:ext uri="{FF2B5EF4-FFF2-40B4-BE49-F238E27FC236}">
                <a16:creationId xmlns:a16="http://schemas.microsoft.com/office/drawing/2014/main" id="{59854EB2-2AD4-453C-879D-332091D7BEE7}"/>
              </a:ext>
            </a:extLst>
          </p:cNvPr>
          <p:cNvCxnSpPr>
            <a:cxnSpLocks noChangeShapeType="1"/>
          </p:cNvCxnSpPr>
          <p:nvPr/>
        </p:nvCxnSpPr>
        <p:spPr bwMode="auto">
          <a:xfrm flipV="1">
            <a:off x="457200" y="946667"/>
            <a:ext cx="8229600" cy="293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523F2AEB-1569-3B45-A315-3D94198720B3}"/>
              </a:ext>
            </a:extLst>
          </p:cNvPr>
          <p:cNvSpPr txBox="1"/>
          <p:nvPr/>
        </p:nvSpPr>
        <p:spPr>
          <a:xfrm>
            <a:off x="939417" y="4594485"/>
            <a:ext cx="7294902" cy="369332"/>
          </a:xfrm>
          <a:prstGeom prst="rect">
            <a:avLst/>
          </a:prstGeom>
          <a:noFill/>
        </p:spPr>
        <p:txBody>
          <a:bodyPr wrap="square" rtlCol="0">
            <a:spAutoFit/>
          </a:bodyPr>
          <a:lstStyle/>
          <a:p>
            <a:pPr algn="ctr"/>
            <a:r>
              <a:rPr lang="en-US" dirty="0">
                <a:solidFill>
                  <a:schemeClr val="bg2">
                    <a:lumMod val="75000"/>
                  </a:schemeClr>
                </a:solidFill>
              </a:rPr>
              <a:t>-- JAIL SCENARIO DESCRIPTIONS --</a:t>
            </a:r>
          </a:p>
        </p:txBody>
      </p:sp>
    </p:spTree>
    <p:extLst>
      <p:ext uri="{BB962C8B-B14F-4D97-AF65-F5344CB8AC3E}">
        <p14:creationId xmlns:p14="http://schemas.microsoft.com/office/powerpoint/2010/main" val="28899411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B782D-CF03-40F3-AB13-2D2E9B5095CE}"/>
              </a:ext>
            </a:extLst>
          </p:cNvPr>
          <p:cNvPicPr>
            <a:picLocks noChangeAspect="1"/>
          </p:cNvPicPr>
          <p:nvPr/>
        </p:nvPicPr>
        <p:blipFill>
          <a:blip r:embed="rId2"/>
          <a:stretch>
            <a:fillRect/>
          </a:stretch>
        </p:blipFill>
        <p:spPr>
          <a:xfrm>
            <a:off x="203161" y="0"/>
            <a:ext cx="8737678" cy="5143500"/>
          </a:xfrm>
          <a:prstGeom prst="rect">
            <a:avLst/>
          </a:prstGeom>
        </p:spPr>
      </p:pic>
      <mc:AlternateContent xmlns:mc="http://schemas.openxmlformats.org/markup-compatibility/2006">
        <mc:Choice xmlns:p14="http://schemas.microsoft.com/office/powerpoint/2010/main" Requires="p14">
          <p:contentPart p14:bwMode="auto" r:id="rId3">
            <p14:nvContentPartPr>
              <p14:cNvPr id="14" name="Ink 13">
                <a:extLst>
                  <a:ext uri="{FF2B5EF4-FFF2-40B4-BE49-F238E27FC236}">
                    <a16:creationId xmlns:a16="http://schemas.microsoft.com/office/drawing/2014/main" id="{4504E960-67A5-405C-91E5-E4DD2F46AF8A}"/>
                  </a:ext>
                </a:extLst>
              </p14:cNvPr>
              <p14:cNvContentPartPr/>
              <p14:nvPr/>
            </p14:nvContentPartPr>
            <p14:xfrm>
              <a:off x="4349829" y="2089954"/>
              <a:ext cx="1044000" cy="704520"/>
            </p14:xfrm>
          </p:contentPart>
        </mc:Choice>
        <mc:Fallback>
          <p:pic>
            <p:nvPicPr>
              <p:cNvPr id="14" name="Ink 13">
                <a:extLst>
                  <a:ext uri="{FF2B5EF4-FFF2-40B4-BE49-F238E27FC236}">
                    <a16:creationId xmlns:a16="http://schemas.microsoft.com/office/drawing/2014/main" id="{4504E960-67A5-405C-91E5-E4DD2F46AF8A}"/>
                  </a:ext>
                </a:extLst>
              </p:cNvPr>
              <p:cNvPicPr/>
              <p:nvPr/>
            </p:nvPicPr>
            <p:blipFill>
              <a:blip r:embed="rId4"/>
              <a:stretch>
                <a:fillRect/>
              </a:stretch>
            </p:blipFill>
            <p:spPr>
              <a:xfrm>
                <a:off x="4313829" y="2053954"/>
                <a:ext cx="1115640" cy="776160"/>
              </a:xfrm>
              <a:prstGeom prst="rect">
                <a:avLst/>
              </a:prstGeom>
            </p:spPr>
          </p:pic>
        </mc:Fallback>
      </mc:AlternateContent>
    </p:spTree>
    <p:extLst>
      <p:ext uri="{BB962C8B-B14F-4D97-AF65-F5344CB8AC3E}">
        <p14:creationId xmlns:p14="http://schemas.microsoft.com/office/powerpoint/2010/main" val="953630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FC-GillSans-Rgl"/>
        <a:ea typeface="ヒラギノ角ゴ ProN W3"/>
        <a:cs typeface="ヒラギノ角ゴ ProN W3"/>
      </a:majorFont>
      <a:minorFont>
        <a:latin typeface="FC-GillSans-Rg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FC-GillSans-Rgl" charset="0"/>
            <a:ea typeface="ヒラギノ角ゴ ProN W3" charset="0"/>
            <a:cs typeface="ヒラギノ角ゴ ProN W3" charset="0"/>
            <a:sym typeface="FC-GillSans-Rg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FC-GillSans-Rgl" charset="0"/>
            <a:ea typeface="ヒラギノ角ゴ ProN W3" charset="0"/>
            <a:cs typeface="ヒラギノ角ゴ ProN W3" charset="0"/>
            <a:sym typeface="FC-GillSans-Rgl"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16722</TotalTime>
  <Words>1540</Words>
  <Application>Microsoft Office PowerPoint</Application>
  <PresentationFormat>On-screen Show (16:9)</PresentationFormat>
  <Paragraphs>337</Paragraphs>
  <Slides>37</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37</vt:i4>
      </vt:variant>
    </vt:vector>
  </HeadingPairs>
  <TitlesOfParts>
    <vt:vector size="48" baseType="lpstr">
      <vt:lpstr>Arial</vt:lpstr>
      <vt:lpstr>Calibri</vt:lpstr>
      <vt:lpstr>Calibri Light</vt:lpstr>
      <vt:lpstr>Courier New</vt:lpstr>
      <vt:lpstr>FC-GillSans-Rgl</vt:lpstr>
      <vt:lpstr>Helvetica</vt:lpstr>
      <vt:lpstr>Vidaloka</vt:lpstr>
      <vt:lpstr>Wingdings</vt:lpstr>
      <vt:lpstr>Office Theme</vt:lpstr>
      <vt:lpstr>Title &amp; Subtitle</vt:lpstr>
      <vt:lpstr>1_Office Theme</vt:lpstr>
      <vt:lpstr>CORRECTION FACILITY  ADVISORY COMMISSION  April 23, 2019</vt:lpstr>
      <vt:lpstr>Welcome / Opening Remarks    Chair Craig Pridemore</vt:lpstr>
      <vt:lpstr>MEETING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1: Calculate Straight-Line Projection</vt:lpstr>
      <vt:lpstr>Phase 2: Apply Committee-Identified Policy Levers</vt:lpstr>
      <vt:lpstr>Policy Levers - Details</vt:lpstr>
      <vt:lpstr>Policy Levers – Details (cont.)</vt:lpstr>
      <vt:lpstr>Projections Range with Policy Levers - Including Clark County Estimates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Closing Remarks  Chair Pridemore  </vt:lpstr>
      <vt:lpstr> Reminder:   Next CFAC meeting is May 14 Jensen Strategies, LLC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CLARK COUNTY CORRECTION FACILITY ADVISORY COMMITTEE</dc:title>
  <dc:creator>Alice Cannon</dc:creator>
  <cp:lastModifiedBy>jeff@jensen-strategies.com</cp:lastModifiedBy>
  <cp:revision>462</cp:revision>
  <cp:lastPrinted>2019-04-23T18:48:39Z</cp:lastPrinted>
  <dcterms:modified xsi:type="dcterms:W3CDTF">2019-04-23T19:51:10Z</dcterms:modified>
</cp:coreProperties>
</file>